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diagrams/data1.xml" ContentType="application/vnd.openxmlformats-officedocument.drawingml.diagramData+xml"/>
  <Override PartName="/word/diagrams/layout1.xml" ContentType="application/vnd.openxmlformats-officedocument.drawingml.diagramLayout+xml"/>
  <Override PartName="/word/diagrams/quickStyle1.xml" ContentType="application/vnd.openxmlformats-officedocument.drawingml.diagramStyle+xml"/>
  <Override PartName="/word/diagrams/colors1.xml" ContentType="application/vnd.openxmlformats-officedocument.drawingml.diagramColors+xml"/>
  <Override PartName="/word/diagrams/drawing1.xml" ContentType="application/vnd.ms-office.drawingml.diagramDrawing+xml"/>
  <Override PartName="/word/diagrams/data2.xml" ContentType="application/vnd.openxmlformats-officedocument.drawingml.diagramData+xml"/>
  <Override PartName="/word/diagrams/layout2.xml" ContentType="application/vnd.openxmlformats-officedocument.drawingml.diagramLayout+xml"/>
  <Override PartName="/word/diagrams/quickStyle2.xml" ContentType="application/vnd.openxmlformats-officedocument.drawingml.diagramStyle+xml"/>
  <Override PartName="/word/diagrams/colors2.xml" ContentType="application/vnd.openxmlformats-officedocument.drawingml.diagramColors+xml"/>
  <Override PartName="/word/diagrams/drawing2.xml" ContentType="application/vnd.ms-office.drawingml.diagramDrawing+xml"/>
  <Override PartName="/word/diagrams/data3.xml" ContentType="application/vnd.openxmlformats-officedocument.drawingml.diagramData+xml"/>
  <Override PartName="/word/diagrams/layout3.xml" ContentType="application/vnd.openxmlformats-officedocument.drawingml.diagramLayout+xml"/>
  <Override PartName="/word/diagrams/quickStyle3.xml" ContentType="application/vnd.openxmlformats-officedocument.drawingml.diagramStyle+xml"/>
  <Override PartName="/word/diagrams/colors3.xml" ContentType="application/vnd.openxmlformats-officedocument.drawingml.diagramColors+xml"/>
  <Override PartName="/word/diagrams/drawing3.xml" ContentType="application/vnd.ms-office.drawingml.diagramDrawing+xml"/>
  <Override PartName="/word/diagrams/data4.xml" ContentType="application/vnd.openxmlformats-officedocument.drawingml.diagramData+xml"/>
  <Override PartName="/word/diagrams/layout4.xml" ContentType="application/vnd.openxmlformats-officedocument.drawingml.diagramLayout+xml"/>
  <Override PartName="/word/diagrams/quickStyle4.xml" ContentType="application/vnd.openxmlformats-officedocument.drawingml.diagramStyle+xml"/>
  <Override PartName="/word/diagrams/colors4.xml" ContentType="application/vnd.openxmlformats-officedocument.drawingml.diagramColors+xml"/>
  <Override PartName="/word/diagrams/drawing4.xml" ContentType="application/vnd.ms-office.drawingml.diagramDrawing+xml"/>
  <Override PartName="/word/diagrams/data5.xml" ContentType="application/vnd.openxmlformats-officedocument.drawingml.diagramData+xml"/>
  <Override PartName="/word/diagrams/layout5.xml" ContentType="application/vnd.openxmlformats-officedocument.drawingml.diagramLayout+xml"/>
  <Override PartName="/word/diagrams/quickStyle5.xml" ContentType="application/vnd.openxmlformats-officedocument.drawingml.diagramStyle+xml"/>
  <Override PartName="/word/diagrams/colors5.xml" ContentType="application/vnd.openxmlformats-officedocument.drawingml.diagramColors+xml"/>
  <Override PartName="/word/diagrams/drawing5.xml" ContentType="application/vnd.ms-office.drawingml.diagramDrawing+xml"/>
  <Override PartName="/word/diagrams/data6.xml" ContentType="application/vnd.openxmlformats-officedocument.drawingml.diagramData+xml"/>
  <Override PartName="/word/diagrams/layout6.xml" ContentType="application/vnd.openxmlformats-officedocument.drawingml.diagramLayout+xml"/>
  <Override PartName="/word/diagrams/quickStyle6.xml" ContentType="application/vnd.openxmlformats-officedocument.drawingml.diagramStyle+xml"/>
  <Override PartName="/word/diagrams/colors6.xml" ContentType="application/vnd.openxmlformats-officedocument.drawingml.diagramColors+xml"/>
  <Override PartName="/word/diagrams/drawing6.xml" ContentType="application/vnd.ms-office.drawingml.diagramDrawing+xml"/>
  <Override PartName="/word/diagrams/data7.xml" ContentType="application/vnd.openxmlformats-officedocument.drawingml.diagramData+xml"/>
  <Override PartName="/word/diagrams/layout7.xml" ContentType="application/vnd.openxmlformats-officedocument.drawingml.diagramLayout+xml"/>
  <Override PartName="/word/diagrams/quickStyle7.xml" ContentType="application/vnd.openxmlformats-officedocument.drawingml.diagramStyle+xml"/>
  <Override PartName="/word/diagrams/colors7.xml" ContentType="application/vnd.openxmlformats-officedocument.drawingml.diagramColors+xml"/>
  <Override PartName="/word/diagrams/drawing7.xml" ContentType="application/vnd.ms-office.drawingml.diagramDrawing+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43FE59A3" w14:textId="2388BF07" w:rsidR="001C7ABE" w:rsidRPr="00486EA2" w:rsidRDefault="001C7ABE" w:rsidP="001C7ABE">
      <w:pPr>
        <w:jc w:val="right"/>
        <w:rPr>
          <w:sz w:val="56"/>
          <w:szCs w:val="56"/>
        </w:rPr>
      </w:pPr>
    </w:p>
    <w:p w14:paraId="12A08A58" w14:textId="77777777" w:rsidR="001C7ABE" w:rsidRPr="00486EA2" w:rsidRDefault="001C7ABE" w:rsidP="001C7ABE">
      <w:pPr>
        <w:jc w:val="right"/>
        <w:rPr>
          <w:sz w:val="56"/>
          <w:szCs w:val="56"/>
        </w:rPr>
      </w:pPr>
    </w:p>
    <w:p w14:paraId="6B084B56" w14:textId="77777777" w:rsidR="001C7ABE" w:rsidRPr="00486EA2" w:rsidRDefault="001C7ABE" w:rsidP="001C7ABE">
      <w:pPr>
        <w:jc w:val="right"/>
        <w:rPr>
          <w:sz w:val="56"/>
          <w:szCs w:val="56"/>
        </w:rPr>
      </w:pPr>
    </w:p>
    <w:p w14:paraId="6810CD0F" w14:textId="77777777" w:rsidR="001C7ABE" w:rsidRPr="00486EA2" w:rsidRDefault="001C7ABE" w:rsidP="001C7ABE">
      <w:pPr>
        <w:jc w:val="right"/>
        <w:rPr>
          <w:sz w:val="56"/>
          <w:szCs w:val="56"/>
        </w:rPr>
      </w:pPr>
    </w:p>
    <w:p w14:paraId="615DCB5B" w14:textId="52A715B2" w:rsidR="001C7ABE" w:rsidRPr="00486EA2" w:rsidRDefault="001C7ABE" w:rsidP="001C7ABE">
      <w:pPr>
        <w:jc w:val="right"/>
        <w:rPr>
          <w:sz w:val="56"/>
          <w:szCs w:val="56"/>
        </w:rPr>
      </w:pPr>
    </w:p>
    <w:p w14:paraId="0FBF38F6" w14:textId="74C1E148" w:rsidR="001C7ABE" w:rsidRPr="00486EA2" w:rsidRDefault="001C7ABE" w:rsidP="002B55CD">
      <w:pPr>
        <w:jc w:val="right"/>
        <w:rPr>
          <w:sz w:val="56"/>
          <w:szCs w:val="56"/>
        </w:rPr>
      </w:pPr>
    </w:p>
    <w:p w14:paraId="5BF647D2" w14:textId="398DA79B" w:rsidR="00312CF4" w:rsidRDefault="00312CF4" w:rsidP="002B55CD">
      <w:pPr>
        <w:tabs>
          <w:tab w:val="left" w:pos="7211"/>
        </w:tabs>
        <w:jc w:val="right"/>
        <w:rPr>
          <w:sz w:val="56"/>
          <w:szCs w:val="56"/>
        </w:rPr>
      </w:pPr>
    </w:p>
    <w:p w14:paraId="0A63B8C8" w14:textId="77777777" w:rsidR="007E2C11" w:rsidRDefault="007E2C11" w:rsidP="002B55CD">
      <w:pPr>
        <w:tabs>
          <w:tab w:val="left" w:pos="7211"/>
        </w:tabs>
        <w:jc w:val="right"/>
        <w:rPr>
          <w:sz w:val="56"/>
          <w:szCs w:val="56"/>
        </w:rPr>
      </w:pPr>
    </w:p>
    <w:p w14:paraId="1895398A" w14:textId="7F93972C" w:rsidR="004E058F" w:rsidRPr="00C04430" w:rsidRDefault="231EAA2E" w:rsidP="002B55CD">
      <w:pPr>
        <w:tabs>
          <w:tab w:val="left" w:pos="7211"/>
        </w:tabs>
        <w:jc w:val="right"/>
        <w:rPr>
          <w:sz w:val="52"/>
          <w:szCs w:val="52"/>
        </w:rPr>
      </w:pPr>
      <w:r w:rsidRPr="2A57AAC4">
        <w:rPr>
          <w:sz w:val="52"/>
          <w:szCs w:val="52"/>
        </w:rPr>
        <w:t xml:space="preserve">EM </w:t>
      </w:r>
      <w:r w:rsidR="0C916C37" w:rsidRPr="2A57AAC4">
        <w:rPr>
          <w:sz w:val="52"/>
          <w:szCs w:val="52"/>
        </w:rPr>
        <w:t>202</w:t>
      </w:r>
      <w:r w:rsidR="00E56D4C">
        <w:rPr>
          <w:sz w:val="52"/>
          <w:szCs w:val="52"/>
        </w:rPr>
        <w:t>5</w:t>
      </w:r>
      <w:r w:rsidRPr="2A57AAC4">
        <w:rPr>
          <w:sz w:val="52"/>
          <w:szCs w:val="52"/>
        </w:rPr>
        <w:t xml:space="preserve">/XX – Attachment </w:t>
      </w:r>
      <w:r w:rsidR="00474EB3">
        <w:rPr>
          <w:sz w:val="52"/>
          <w:szCs w:val="52"/>
        </w:rPr>
        <w:t>E</w:t>
      </w:r>
      <w:r w:rsidRPr="2A57AAC4">
        <w:rPr>
          <w:sz w:val="52"/>
          <w:szCs w:val="52"/>
        </w:rPr>
        <w:t>:</w:t>
      </w:r>
      <w:r w:rsidR="7714E2C1" w:rsidRPr="2A57AAC4">
        <w:rPr>
          <w:sz w:val="52"/>
          <w:szCs w:val="52"/>
        </w:rPr>
        <w:t xml:space="preserve"> </w:t>
      </w:r>
      <w:r w:rsidR="1F5A8D63" w:rsidRPr="2A57AAC4">
        <w:rPr>
          <w:sz w:val="52"/>
          <w:szCs w:val="52"/>
        </w:rPr>
        <w:t xml:space="preserve">Guide to Preparing the </w:t>
      </w:r>
      <w:r w:rsidR="005B5389" w:rsidRPr="2A57AAC4">
        <w:rPr>
          <w:sz w:val="52"/>
          <w:szCs w:val="52"/>
        </w:rPr>
        <w:t>202</w:t>
      </w:r>
      <w:r w:rsidR="005B5389">
        <w:rPr>
          <w:sz w:val="52"/>
          <w:szCs w:val="52"/>
        </w:rPr>
        <w:t>5</w:t>
      </w:r>
      <w:r w:rsidR="2DB6AB69" w:rsidRPr="2A57AAC4">
        <w:rPr>
          <w:sz w:val="52"/>
          <w:szCs w:val="52"/>
        </w:rPr>
        <w:t>-</w:t>
      </w:r>
      <w:r w:rsidR="005B5389" w:rsidRPr="2A57AAC4">
        <w:rPr>
          <w:sz w:val="52"/>
          <w:szCs w:val="52"/>
        </w:rPr>
        <w:t>2</w:t>
      </w:r>
      <w:r w:rsidR="005B5389">
        <w:rPr>
          <w:sz w:val="52"/>
          <w:szCs w:val="52"/>
        </w:rPr>
        <w:t>6</w:t>
      </w:r>
      <w:r w:rsidR="005B5389" w:rsidRPr="2A57AAC4">
        <w:rPr>
          <w:sz w:val="52"/>
          <w:szCs w:val="52"/>
        </w:rPr>
        <w:t xml:space="preserve"> </w:t>
      </w:r>
      <w:r w:rsidR="1F5A8D63" w:rsidRPr="2A57AAC4">
        <w:rPr>
          <w:sz w:val="52"/>
          <w:szCs w:val="52"/>
        </w:rPr>
        <w:t>Portfolio Additional Estimates Statements</w:t>
      </w:r>
    </w:p>
    <w:p w14:paraId="2FCD16E9" w14:textId="235B59B7" w:rsidR="00BB1273" w:rsidRPr="00C04430" w:rsidRDefault="00BB1273" w:rsidP="002B55CD">
      <w:pPr>
        <w:jc w:val="right"/>
        <w:rPr>
          <w:sz w:val="32"/>
          <w:szCs w:val="32"/>
        </w:rPr>
      </w:pPr>
    </w:p>
    <w:p w14:paraId="6B0A20EB" w14:textId="0FEFB0B8" w:rsidR="00DC311F" w:rsidRPr="00C04430" w:rsidRDefault="00DC311F" w:rsidP="002B55CD">
      <w:pPr>
        <w:jc w:val="right"/>
      </w:pPr>
    </w:p>
    <w:p w14:paraId="795B31AC" w14:textId="77777777" w:rsidR="002B55CD" w:rsidRPr="00C04430" w:rsidRDefault="002B55CD" w:rsidP="001C7ABE">
      <w:pPr>
        <w:jc w:val="right"/>
      </w:pPr>
    </w:p>
    <w:p w14:paraId="56757F20" w14:textId="5C1B6D0B" w:rsidR="006C4DD1" w:rsidRPr="00C04430" w:rsidRDefault="00E73FBF" w:rsidP="001C7ABE">
      <w:pPr>
        <w:jc w:val="right"/>
      </w:pPr>
      <w:r w:rsidRPr="00C04430">
        <w:t xml:space="preserve">XX </w:t>
      </w:r>
      <w:r w:rsidR="00143251" w:rsidRPr="00C04430">
        <w:t>December</w:t>
      </w:r>
      <w:r w:rsidR="00C01A03" w:rsidRPr="00C04430">
        <w:t xml:space="preserve"> </w:t>
      </w:r>
      <w:r w:rsidR="00601C60" w:rsidRPr="00C04430">
        <w:t>202</w:t>
      </w:r>
      <w:r w:rsidR="00E56D4C">
        <w:t>5</w:t>
      </w:r>
    </w:p>
    <w:p w14:paraId="16C715EC" w14:textId="1DD8FFB4" w:rsidR="005D3E0C" w:rsidRPr="00C04430" w:rsidRDefault="005D3E0C" w:rsidP="006C4DD1">
      <w:pPr>
        <w:sectPr w:rsidR="005D3E0C" w:rsidRPr="00C04430" w:rsidSect="009D11C8">
          <w:headerReference w:type="default" r:id="rId13"/>
          <w:footerReference w:type="default" r:id="rId14"/>
          <w:headerReference w:type="first" r:id="rId15"/>
          <w:footerReference w:type="first" r:id="rId16"/>
          <w:type w:val="continuous"/>
          <w:pgSz w:w="11906" w:h="16838" w:code="9"/>
          <w:pgMar w:top="2268" w:right="1418" w:bottom="1418" w:left="1418" w:header="567" w:footer="624" w:gutter="0"/>
          <w:cols w:space="708"/>
          <w:docGrid w:linePitch="360"/>
        </w:sectPr>
      </w:pPr>
    </w:p>
    <w:p w14:paraId="6EA0C683" w14:textId="77777777" w:rsidR="0020122A" w:rsidRPr="00C04430" w:rsidRDefault="0020122A" w:rsidP="00ED1427">
      <w:pPr>
        <w:pStyle w:val="Contents"/>
      </w:pPr>
      <w:r w:rsidRPr="00C04430">
        <w:lastRenderedPageBreak/>
        <w:t>Contents</w:t>
      </w:r>
    </w:p>
    <w:p w14:paraId="058AFAA5" w14:textId="25083EB1" w:rsidR="004A20C7" w:rsidRDefault="0020122A">
      <w:pPr>
        <w:pStyle w:val="TOC1"/>
        <w:rPr>
          <w:rFonts w:asciiTheme="minorHAnsi" w:eastAsiaTheme="minorEastAsia" w:hAnsiTheme="minorHAnsi"/>
          <w:b w:val="0"/>
          <w:noProof/>
          <w:kern w:val="2"/>
          <w:sz w:val="24"/>
          <w:szCs w:val="24"/>
          <w:lang w:eastAsia="en-AU"/>
          <w14:ligatures w14:val="standardContextual"/>
        </w:rPr>
      </w:pPr>
      <w:r w:rsidRPr="00C04430">
        <w:fldChar w:fldCharType="begin"/>
      </w:r>
      <w:r w:rsidRPr="00C04430">
        <w:instrText xml:space="preserve"> TOC \o "2-3" \h \z \t "Heading 1,1,Heading 1 Numbered,1" </w:instrText>
      </w:r>
      <w:r w:rsidRPr="00C04430">
        <w:rPr>
          <w:rFonts w:asciiTheme="minorHAnsi" w:hAnsiTheme="minorHAnsi"/>
          <w:sz w:val="19"/>
        </w:rPr>
        <w:fldChar w:fldCharType="separate"/>
      </w:r>
      <w:hyperlink w:anchor="_Toc215843974" w:history="1">
        <w:r w:rsidR="004A20C7" w:rsidRPr="00647659">
          <w:rPr>
            <w:rStyle w:val="Hyperlink"/>
            <w:noProof/>
          </w:rPr>
          <w:t>1.</w:t>
        </w:r>
        <w:r w:rsidR="004A20C7">
          <w:rPr>
            <w:rFonts w:asciiTheme="minorHAnsi" w:eastAsiaTheme="minorEastAsia" w:hAnsiTheme="minorHAnsi"/>
            <w:b w:val="0"/>
            <w:noProof/>
            <w:kern w:val="2"/>
            <w:sz w:val="24"/>
            <w:szCs w:val="24"/>
            <w:lang w:eastAsia="en-AU"/>
            <w14:ligatures w14:val="standardContextual"/>
          </w:rPr>
          <w:tab/>
        </w:r>
        <w:r w:rsidR="004A20C7" w:rsidRPr="00647659">
          <w:rPr>
            <w:rStyle w:val="Hyperlink"/>
            <w:noProof/>
          </w:rPr>
          <w:t>Abbreviations</w:t>
        </w:r>
        <w:r w:rsidR="004A20C7">
          <w:rPr>
            <w:noProof/>
            <w:webHidden/>
          </w:rPr>
          <w:tab/>
        </w:r>
        <w:r w:rsidR="004A20C7">
          <w:rPr>
            <w:noProof/>
            <w:webHidden/>
          </w:rPr>
          <w:fldChar w:fldCharType="begin"/>
        </w:r>
        <w:r w:rsidR="004A20C7">
          <w:rPr>
            <w:noProof/>
            <w:webHidden/>
          </w:rPr>
          <w:instrText xml:space="preserve"> PAGEREF _Toc215843974 \h </w:instrText>
        </w:r>
        <w:r w:rsidR="004A20C7">
          <w:rPr>
            <w:noProof/>
            <w:webHidden/>
          </w:rPr>
        </w:r>
        <w:r w:rsidR="004A20C7">
          <w:rPr>
            <w:noProof/>
            <w:webHidden/>
          </w:rPr>
          <w:fldChar w:fldCharType="separate"/>
        </w:r>
        <w:r w:rsidR="00100A6C">
          <w:rPr>
            <w:noProof/>
            <w:webHidden/>
          </w:rPr>
          <w:t>5</w:t>
        </w:r>
        <w:r w:rsidR="004A20C7">
          <w:rPr>
            <w:noProof/>
            <w:webHidden/>
          </w:rPr>
          <w:fldChar w:fldCharType="end"/>
        </w:r>
      </w:hyperlink>
    </w:p>
    <w:p w14:paraId="3FBE50A7" w14:textId="35D2A19A" w:rsidR="004A20C7" w:rsidRDefault="004A20C7">
      <w:pPr>
        <w:pStyle w:val="TOC1"/>
        <w:rPr>
          <w:rFonts w:asciiTheme="minorHAnsi" w:eastAsiaTheme="minorEastAsia" w:hAnsiTheme="minorHAnsi"/>
          <w:b w:val="0"/>
          <w:noProof/>
          <w:kern w:val="2"/>
          <w:sz w:val="24"/>
          <w:szCs w:val="24"/>
          <w:lang w:eastAsia="en-AU"/>
          <w14:ligatures w14:val="standardContextual"/>
        </w:rPr>
      </w:pPr>
      <w:hyperlink w:anchor="_Toc215843975" w:history="1">
        <w:r w:rsidRPr="00647659">
          <w:rPr>
            <w:rStyle w:val="Hyperlink"/>
            <w:noProof/>
          </w:rPr>
          <w:t>2.</w:t>
        </w:r>
        <w:r>
          <w:rPr>
            <w:rFonts w:asciiTheme="minorHAnsi" w:eastAsiaTheme="minorEastAsia" w:hAnsiTheme="minorHAnsi"/>
            <w:b w:val="0"/>
            <w:noProof/>
            <w:kern w:val="2"/>
            <w:sz w:val="24"/>
            <w:szCs w:val="24"/>
            <w:lang w:eastAsia="en-AU"/>
            <w14:ligatures w14:val="standardContextual"/>
          </w:rPr>
          <w:tab/>
        </w:r>
        <w:r w:rsidRPr="00647659">
          <w:rPr>
            <w:rStyle w:val="Hyperlink"/>
            <w:noProof/>
          </w:rPr>
          <w:t>2025-26 Portfolio Additional Estimates Statements general guidance</w:t>
        </w:r>
        <w:r>
          <w:rPr>
            <w:noProof/>
            <w:webHidden/>
          </w:rPr>
          <w:tab/>
        </w:r>
        <w:r>
          <w:rPr>
            <w:noProof/>
            <w:webHidden/>
          </w:rPr>
          <w:fldChar w:fldCharType="begin"/>
        </w:r>
        <w:r>
          <w:rPr>
            <w:noProof/>
            <w:webHidden/>
          </w:rPr>
          <w:instrText xml:space="preserve"> PAGEREF _Toc215843975 \h </w:instrText>
        </w:r>
        <w:r>
          <w:rPr>
            <w:noProof/>
            <w:webHidden/>
          </w:rPr>
        </w:r>
        <w:r>
          <w:rPr>
            <w:noProof/>
            <w:webHidden/>
          </w:rPr>
          <w:fldChar w:fldCharType="separate"/>
        </w:r>
        <w:r w:rsidR="00100A6C">
          <w:rPr>
            <w:noProof/>
            <w:webHidden/>
          </w:rPr>
          <w:t>6</w:t>
        </w:r>
        <w:r>
          <w:rPr>
            <w:noProof/>
            <w:webHidden/>
          </w:rPr>
          <w:fldChar w:fldCharType="end"/>
        </w:r>
      </w:hyperlink>
    </w:p>
    <w:p w14:paraId="0328DFCD" w14:textId="2F66E9E6" w:rsidR="004A20C7" w:rsidRDefault="004A20C7">
      <w:pPr>
        <w:pStyle w:val="TOC2"/>
        <w:rPr>
          <w:rFonts w:asciiTheme="minorHAnsi" w:eastAsiaTheme="minorEastAsia" w:hAnsiTheme="minorHAnsi"/>
          <w:noProof/>
          <w:kern w:val="2"/>
          <w:sz w:val="24"/>
          <w:szCs w:val="24"/>
          <w:lang w:eastAsia="en-AU"/>
          <w14:ligatures w14:val="standardContextual"/>
        </w:rPr>
      </w:pPr>
      <w:hyperlink w:anchor="_Toc215843976" w:history="1">
        <w:r w:rsidRPr="00647659">
          <w:rPr>
            <w:rStyle w:val="Hyperlink"/>
            <w:noProof/>
          </w:rPr>
          <w:t>2.1</w:t>
        </w:r>
        <w:r>
          <w:rPr>
            <w:rFonts w:asciiTheme="minorHAnsi" w:eastAsiaTheme="minorEastAsia" w:hAnsiTheme="minorHAnsi"/>
            <w:noProof/>
            <w:kern w:val="2"/>
            <w:sz w:val="24"/>
            <w:szCs w:val="24"/>
            <w:lang w:eastAsia="en-AU"/>
            <w14:ligatures w14:val="standardContextual"/>
          </w:rPr>
          <w:tab/>
        </w:r>
        <w:r w:rsidRPr="00647659">
          <w:rPr>
            <w:rStyle w:val="Hyperlink"/>
            <w:noProof/>
          </w:rPr>
          <w:t>The purpose of the Portfolio Additional Estimates Statements</w:t>
        </w:r>
        <w:r>
          <w:rPr>
            <w:noProof/>
            <w:webHidden/>
          </w:rPr>
          <w:tab/>
        </w:r>
        <w:r>
          <w:rPr>
            <w:noProof/>
            <w:webHidden/>
          </w:rPr>
          <w:fldChar w:fldCharType="begin"/>
        </w:r>
        <w:r>
          <w:rPr>
            <w:noProof/>
            <w:webHidden/>
          </w:rPr>
          <w:instrText xml:space="preserve"> PAGEREF _Toc215843976 \h </w:instrText>
        </w:r>
        <w:r>
          <w:rPr>
            <w:noProof/>
            <w:webHidden/>
          </w:rPr>
        </w:r>
        <w:r>
          <w:rPr>
            <w:noProof/>
            <w:webHidden/>
          </w:rPr>
          <w:fldChar w:fldCharType="separate"/>
        </w:r>
        <w:r w:rsidR="00100A6C">
          <w:rPr>
            <w:noProof/>
            <w:webHidden/>
          </w:rPr>
          <w:t>6</w:t>
        </w:r>
        <w:r>
          <w:rPr>
            <w:noProof/>
            <w:webHidden/>
          </w:rPr>
          <w:fldChar w:fldCharType="end"/>
        </w:r>
      </w:hyperlink>
    </w:p>
    <w:p w14:paraId="521E79BD" w14:textId="0858670F" w:rsidR="004A20C7" w:rsidRDefault="004A20C7">
      <w:pPr>
        <w:pStyle w:val="TOC2"/>
        <w:rPr>
          <w:rFonts w:asciiTheme="minorHAnsi" w:eastAsiaTheme="minorEastAsia" w:hAnsiTheme="minorHAnsi"/>
          <w:noProof/>
          <w:kern w:val="2"/>
          <w:sz w:val="24"/>
          <w:szCs w:val="24"/>
          <w:lang w:eastAsia="en-AU"/>
          <w14:ligatures w14:val="standardContextual"/>
        </w:rPr>
      </w:pPr>
      <w:hyperlink w:anchor="_Toc215843977" w:history="1">
        <w:r w:rsidRPr="00647659">
          <w:rPr>
            <w:rStyle w:val="Hyperlink"/>
            <w:noProof/>
          </w:rPr>
          <w:t>2.2</w:t>
        </w:r>
        <w:r>
          <w:rPr>
            <w:rFonts w:asciiTheme="minorHAnsi" w:eastAsiaTheme="minorEastAsia" w:hAnsiTheme="minorHAnsi"/>
            <w:noProof/>
            <w:kern w:val="2"/>
            <w:sz w:val="24"/>
            <w:szCs w:val="24"/>
            <w:lang w:eastAsia="en-AU"/>
            <w14:ligatures w14:val="standardContextual"/>
          </w:rPr>
          <w:tab/>
        </w:r>
        <w:r w:rsidRPr="00647659">
          <w:rPr>
            <w:rStyle w:val="Hyperlink"/>
            <w:noProof/>
          </w:rPr>
          <w:t>Clear read principle</w:t>
        </w:r>
        <w:r>
          <w:rPr>
            <w:noProof/>
            <w:webHidden/>
          </w:rPr>
          <w:tab/>
        </w:r>
        <w:r>
          <w:rPr>
            <w:noProof/>
            <w:webHidden/>
          </w:rPr>
          <w:fldChar w:fldCharType="begin"/>
        </w:r>
        <w:r>
          <w:rPr>
            <w:noProof/>
            <w:webHidden/>
          </w:rPr>
          <w:instrText xml:space="preserve"> PAGEREF _Toc215843977 \h </w:instrText>
        </w:r>
        <w:r>
          <w:rPr>
            <w:noProof/>
            <w:webHidden/>
          </w:rPr>
        </w:r>
        <w:r>
          <w:rPr>
            <w:noProof/>
            <w:webHidden/>
          </w:rPr>
          <w:fldChar w:fldCharType="separate"/>
        </w:r>
        <w:r w:rsidR="00100A6C">
          <w:rPr>
            <w:noProof/>
            <w:webHidden/>
          </w:rPr>
          <w:t>6</w:t>
        </w:r>
        <w:r>
          <w:rPr>
            <w:noProof/>
            <w:webHidden/>
          </w:rPr>
          <w:fldChar w:fldCharType="end"/>
        </w:r>
      </w:hyperlink>
    </w:p>
    <w:p w14:paraId="76311F53" w14:textId="5300D321" w:rsidR="004A20C7" w:rsidRDefault="004A20C7">
      <w:pPr>
        <w:pStyle w:val="TOC2"/>
        <w:rPr>
          <w:rFonts w:asciiTheme="minorHAnsi" w:eastAsiaTheme="minorEastAsia" w:hAnsiTheme="minorHAnsi"/>
          <w:noProof/>
          <w:kern w:val="2"/>
          <w:sz w:val="24"/>
          <w:szCs w:val="24"/>
          <w:lang w:eastAsia="en-AU"/>
          <w14:ligatures w14:val="standardContextual"/>
        </w:rPr>
      </w:pPr>
      <w:hyperlink w:anchor="_Toc215843978" w:history="1">
        <w:r w:rsidRPr="00647659">
          <w:rPr>
            <w:rStyle w:val="Hyperlink"/>
            <w:noProof/>
          </w:rPr>
          <w:t>2.3</w:t>
        </w:r>
        <w:r>
          <w:rPr>
            <w:rFonts w:asciiTheme="minorHAnsi" w:eastAsiaTheme="minorEastAsia" w:hAnsiTheme="minorHAnsi"/>
            <w:noProof/>
            <w:kern w:val="2"/>
            <w:sz w:val="24"/>
            <w:szCs w:val="24"/>
            <w:lang w:eastAsia="en-AU"/>
            <w14:ligatures w14:val="standardContextual"/>
          </w:rPr>
          <w:tab/>
        </w:r>
        <w:r w:rsidRPr="00647659">
          <w:rPr>
            <w:rStyle w:val="Hyperlink"/>
            <w:noProof/>
          </w:rPr>
          <w:t>Who should produce a PAES</w:t>
        </w:r>
        <w:r>
          <w:rPr>
            <w:noProof/>
            <w:webHidden/>
          </w:rPr>
          <w:tab/>
        </w:r>
        <w:r>
          <w:rPr>
            <w:noProof/>
            <w:webHidden/>
          </w:rPr>
          <w:fldChar w:fldCharType="begin"/>
        </w:r>
        <w:r>
          <w:rPr>
            <w:noProof/>
            <w:webHidden/>
          </w:rPr>
          <w:instrText xml:space="preserve"> PAGEREF _Toc215843978 \h </w:instrText>
        </w:r>
        <w:r>
          <w:rPr>
            <w:noProof/>
            <w:webHidden/>
          </w:rPr>
        </w:r>
        <w:r>
          <w:rPr>
            <w:noProof/>
            <w:webHidden/>
          </w:rPr>
          <w:fldChar w:fldCharType="separate"/>
        </w:r>
        <w:r w:rsidR="00100A6C">
          <w:rPr>
            <w:noProof/>
            <w:webHidden/>
          </w:rPr>
          <w:t>7</w:t>
        </w:r>
        <w:r>
          <w:rPr>
            <w:noProof/>
            <w:webHidden/>
          </w:rPr>
          <w:fldChar w:fldCharType="end"/>
        </w:r>
      </w:hyperlink>
    </w:p>
    <w:p w14:paraId="558BB7ED" w14:textId="4B096B7A" w:rsidR="004A20C7" w:rsidRDefault="004A20C7">
      <w:pPr>
        <w:pStyle w:val="TOC2"/>
        <w:rPr>
          <w:rFonts w:asciiTheme="minorHAnsi" w:eastAsiaTheme="minorEastAsia" w:hAnsiTheme="minorHAnsi"/>
          <w:noProof/>
          <w:kern w:val="2"/>
          <w:sz w:val="24"/>
          <w:szCs w:val="24"/>
          <w:lang w:eastAsia="en-AU"/>
          <w14:ligatures w14:val="standardContextual"/>
        </w:rPr>
      </w:pPr>
      <w:hyperlink w:anchor="_Toc215843979" w:history="1">
        <w:r w:rsidRPr="00647659">
          <w:rPr>
            <w:rStyle w:val="Hyperlink"/>
            <w:noProof/>
          </w:rPr>
          <w:t>2.4</w:t>
        </w:r>
        <w:r>
          <w:rPr>
            <w:rFonts w:asciiTheme="minorHAnsi" w:eastAsiaTheme="minorEastAsia" w:hAnsiTheme="minorHAnsi"/>
            <w:noProof/>
            <w:kern w:val="2"/>
            <w:sz w:val="24"/>
            <w:szCs w:val="24"/>
            <w:lang w:eastAsia="en-AU"/>
            <w14:ligatures w14:val="standardContextual"/>
          </w:rPr>
          <w:tab/>
        </w:r>
        <w:r w:rsidRPr="00647659">
          <w:rPr>
            <w:rStyle w:val="Hyperlink"/>
            <w:noProof/>
          </w:rPr>
          <w:t>The structure of the 2025-26 PAES</w:t>
        </w:r>
        <w:r>
          <w:rPr>
            <w:noProof/>
            <w:webHidden/>
          </w:rPr>
          <w:tab/>
        </w:r>
        <w:r>
          <w:rPr>
            <w:noProof/>
            <w:webHidden/>
          </w:rPr>
          <w:fldChar w:fldCharType="begin"/>
        </w:r>
        <w:r>
          <w:rPr>
            <w:noProof/>
            <w:webHidden/>
          </w:rPr>
          <w:instrText xml:space="preserve"> PAGEREF _Toc215843979 \h </w:instrText>
        </w:r>
        <w:r>
          <w:rPr>
            <w:noProof/>
            <w:webHidden/>
          </w:rPr>
        </w:r>
        <w:r>
          <w:rPr>
            <w:noProof/>
            <w:webHidden/>
          </w:rPr>
          <w:fldChar w:fldCharType="separate"/>
        </w:r>
        <w:r w:rsidR="00100A6C">
          <w:rPr>
            <w:noProof/>
            <w:webHidden/>
          </w:rPr>
          <w:t>8</w:t>
        </w:r>
        <w:r>
          <w:rPr>
            <w:noProof/>
            <w:webHidden/>
          </w:rPr>
          <w:fldChar w:fldCharType="end"/>
        </w:r>
      </w:hyperlink>
    </w:p>
    <w:p w14:paraId="6C1BD3D7" w14:textId="49F47AFF" w:rsidR="004A20C7" w:rsidRDefault="004A20C7">
      <w:pPr>
        <w:pStyle w:val="TOC2"/>
        <w:rPr>
          <w:rFonts w:asciiTheme="minorHAnsi" w:eastAsiaTheme="minorEastAsia" w:hAnsiTheme="minorHAnsi"/>
          <w:noProof/>
          <w:kern w:val="2"/>
          <w:sz w:val="24"/>
          <w:szCs w:val="24"/>
          <w:lang w:eastAsia="en-AU"/>
          <w14:ligatures w14:val="standardContextual"/>
        </w:rPr>
      </w:pPr>
      <w:hyperlink w:anchor="_Toc215843980" w:history="1">
        <w:r w:rsidRPr="00647659">
          <w:rPr>
            <w:rStyle w:val="Hyperlink"/>
            <w:noProof/>
          </w:rPr>
          <w:t>2.5</w:t>
        </w:r>
        <w:r>
          <w:rPr>
            <w:rFonts w:asciiTheme="minorHAnsi" w:eastAsiaTheme="minorEastAsia" w:hAnsiTheme="minorHAnsi"/>
            <w:noProof/>
            <w:kern w:val="2"/>
            <w:sz w:val="24"/>
            <w:szCs w:val="24"/>
            <w:lang w:eastAsia="en-AU"/>
            <w14:ligatures w14:val="standardContextual"/>
          </w:rPr>
          <w:tab/>
        </w:r>
        <w:r w:rsidRPr="00647659">
          <w:rPr>
            <w:rStyle w:val="Hyperlink"/>
            <w:noProof/>
          </w:rPr>
          <w:t>Machinery of Government changes</w:t>
        </w:r>
        <w:r>
          <w:rPr>
            <w:noProof/>
            <w:webHidden/>
          </w:rPr>
          <w:tab/>
        </w:r>
        <w:r>
          <w:rPr>
            <w:noProof/>
            <w:webHidden/>
          </w:rPr>
          <w:fldChar w:fldCharType="begin"/>
        </w:r>
        <w:r>
          <w:rPr>
            <w:noProof/>
            <w:webHidden/>
          </w:rPr>
          <w:instrText xml:space="preserve"> PAGEREF _Toc215843980 \h </w:instrText>
        </w:r>
        <w:r>
          <w:rPr>
            <w:noProof/>
            <w:webHidden/>
          </w:rPr>
        </w:r>
        <w:r>
          <w:rPr>
            <w:noProof/>
            <w:webHidden/>
          </w:rPr>
          <w:fldChar w:fldCharType="separate"/>
        </w:r>
        <w:r w:rsidR="00100A6C">
          <w:rPr>
            <w:noProof/>
            <w:webHidden/>
          </w:rPr>
          <w:t>9</w:t>
        </w:r>
        <w:r>
          <w:rPr>
            <w:noProof/>
            <w:webHidden/>
          </w:rPr>
          <w:fldChar w:fldCharType="end"/>
        </w:r>
      </w:hyperlink>
    </w:p>
    <w:p w14:paraId="029AC9A8" w14:textId="23A4CFEE" w:rsidR="004A20C7" w:rsidRDefault="004A20C7">
      <w:pPr>
        <w:pStyle w:val="TOC3"/>
        <w:rPr>
          <w:rFonts w:asciiTheme="minorHAnsi" w:eastAsiaTheme="minorEastAsia" w:hAnsiTheme="minorHAnsi"/>
          <w:noProof/>
          <w:kern w:val="2"/>
          <w:sz w:val="24"/>
          <w:szCs w:val="24"/>
          <w:lang w:eastAsia="en-AU"/>
          <w14:ligatures w14:val="standardContextual"/>
        </w:rPr>
      </w:pPr>
      <w:hyperlink w:anchor="_Toc215843981" w:history="1">
        <w:r w:rsidRPr="00647659">
          <w:rPr>
            <w:rStyle w:val="Hyperlink"/>
            <w:noProof/>
          </w:rPr>
          <w:t>2.5.1</w:t>
        </w:r>
        <w:r>
          <w:rPr>
            <w:rFonts w:asciiTheme="minorHAnsi" w:eastAsiaTheme="minorEastAsia" w:hAnsiTheme="minorHAnsi"/>
            <w:noProof/>
            <w:kern w:val="2"/>
            <w:sz w:val="24"/>
            <w:szCs w:val="24"/>
            <w:lang w:eastAsia="en-AU"/>
            <w14:ligatures w14:val="standardContextual"/>
          </w:rPr>
          <w:tab/>
        </w:r>
        <w:r w:rsidRPr="00647659">
          <w:rPr>
            <w:rStyle w:val="Hyperlink"/>
            <w:noProof/>
          </w:rPr>
          <w:t>Portfolio Overview</w:t>
        </w:r>
        <w:r>
          <w:rPr>
            <w:noProof/>
            <w:webHidden/>
          </w:rPr>
          <w:tab/>
        </w:r>
        <w:r>
          <w:rPr>
            <w:noProof/>
            <w:webHidden/>
          </w:rPr>
          <w:fldChar w:fldCharType="begin"/>
        </w:r>
        <w:r>
          <w:rPr>
            <w:noProof/>
            <w:webHidden/>
          </w:rPr>
          <w:instrText xml:space="preserve"> PAGEREF _Toc215843981 \h </w:instrText>
        </w:r>
        <w:r>
          <w:rPr>
            <w:noProof/>
            <w:webHidden/>
          </w:rPr>
        </w:r>
        <w:r>
          <w:rPr>
            <w:noProof/>
            <w:webHidden/>
          </w:rPr>
          <w:fldChar w:fldCharType="separate"/>
        </w:r>
        <w:r w:rsidR="00100A6C">
          <w:rPr>
            <w:noProof/>
            <w:webHidden/>
          </w:rPr>
          <w:t>9</w:t>
        </w:r>
        <w:r>
          <w:rPr>
            <w:noProof/>
            <w:webHidden/>
          </w:rPr>
          <w:fldChar w:fldCharType="end"/>
        </w:r>
      </w:hyperlink>
    </w:p>
    <w:p w14:paraId="0736F0E6" w14:textId="44E3CC2F" w:rsidR="004A20C7" w:rsidRDefault="004A20C7">
      <w:pPr>
        <w:pStyle w:val="TOC3"/>
        <w:rPr>
          <w:rFonts w:asciiTheme="minorHAnsi" w:eastAsiaTheme="minorEastAsia" w:hAnsiTheme="minorHAnsi"/>
          <w:noProof/>
          <w:kern w:val="2"/>
          <w:sz w:val="24"/>
          <w:szCs w:val="24"/>
          <w:lang w:eastAsia="en-AU"/>
          <w14:ligatures w14:val="standardContextual"/>
        </w:rPr>
      </w:pPr>
      <w:hyperlink w:anchor="_Toc215843982" w:history="1">
        <w:r w:rsidRPr="00647659">
          <w:rPr>
            <w:rStyle w:val="Hyperlink"/>
            <w:noProof/>
          </w:rPr>
          <w:t>2.5.2</w:t>
        </w:r>
        <w:r>
          <w:rPr>
            <w:rFonts w:asciiTheme="minorHAnsi" w:eastAsiaTheme="minorEastAsia" w:hAnsiTheme="minorHAnsi"/>
            <w:noProof/>
            <w:kern w:val="2"/>
            <w:sz w:val="24"/>
            <w:szCs w:val="24"/>
            <w:lang w:eastAsia="en-AU"/>
            <w14:ligatures w14:val="standardContextual"/>
          </w:rPr>
          <w:tab/>
        </w:r>
        <w:r w:rsidRPr="00647659">
          <w:rPr>
            <w:rStyle w:val="Hyperlink"/>
            <w:noProof/>
          </w:rPr>
          <w:t>Strategic Direction Statement</w:t>
        </w:r>
        <w:r>
          <w:rPr>
            <w:noProof/>
            <w:webHidden/>
          </w:rPr>
          <w:tab/>
        </w:r>
        <w:r>
          <w:rPr>
            <w:noProof/>
            <w:webHidden/>
          </w:rPr>
          <w:fldChar w:fldCharType="begin"/>
        </w:r>
        <w:r>
          <w:rPr>
            <w:noProof/>
            <w:webHidden/>
          </w:rPr>
          <w:instrText xml:space="preserve"> PAGEREF _Toc215843982 \h </w:instrText>
        </w:r>
        <w:r>
          <w:rPr>
            <w:noProof/>
            <w:webHidden/>
          </w:rPr>
        </w:r>
        <w:r>
          <w:rPr>
            <w:noProof/>
            <w:webHidden/>
          </w:rPr>
          <w:fldChar w:fldCharType="separate"/>
        </w:r>
        <w:r w:rsidR="00100A6C">
          <w:rPr>
            <w:noProof/>
            <w:webHidden/>
          </w:rPr>
          <w:t>9</w:t>
        </w:r>
        <w:r>
          <w:rPr>
            <w:noProof/>
            <w:webHidden/>
          </w:rPr>
          <w:fldChar w:fldCharType="end"/>
        </w:r>
      </w:hyperlink>
    </w:p>
    <w:p w14:paraId="61C46A3E" w14:textId="605F4428" w:rsidR="004A20C7" w:rsidRDefault="004A20C7">
      <w:pPr>
        <w:pStyle w:val="TOC3"/>
        <w:rPr>
          <w:rFonts w:asciiTheme="minorHAnsi" w:eastAsiaTheme="minorEastAsia" w:hAnsiTheme="minorHAnsi"/>
          <w:noProof/>
          <w:kern w:val="2"/>
          <w:sz w:val="24"/>
          <w:szCs w:val="24"/>
          <w:lang w:eastAsia="en-AU"/>
          <w14:ligatures w14:val="standardContextual"/>
        </w:rPr>
      </w:pPr>
      <w:hyperlink w:anchor="_Toc215843983" w:history="1">
        <w:r w:rsidRPr="00647659">
          <w:rPr>
            <w:rStyle w:val="Hyperlink"/>
            <w:noProof/>
          </w:rPr>
          <w:t>2.5.3</w:t>
        </w:r>
        <w:r>
          <w:rPr>
            <w:rFonts w:asciiTheme="minorHAnsi" w:eastAsiaTheme="minorEastAsia" w:hAnsiTheme="minorHAnsi"/>
            <w:noProof/>
            <w:kern w:val="2"/>
            <w:sz w:val="24"/>
            <w:szCs w:val="24"/>
            <w:lang w:eastAsia="en-AU"/>
            <w14:ligatures w14:val="standardContextual"/>
          </w:rPr>
          <w:tab/>
        </w:r>
        <w:r w:rsidRPr="00647659">
          <w:rPr>
            <w:rStyle w:val="Hyperlink"/>
            <w:noProof/>
          </w:rPr>
          <w:t>Entity resource statement (Table 1.1)</w:t>
        </w:r>
        <w:r>
          <w:rPr>
            <w:noProof/>
            <w:webHidden/>
          </w:rPr>
          <w:tab/>
        </w:r>
        <w:r>
          <w:rPr>
            <w:noProof/>
            <w:webHidden/>
          </w:rPr>
          <w:fldChar w:fldCharType="begin"/>
        </w:r>
        <w:r>
          <w:rPr>
            <w:noProof/>
            <w:webHidden/>
          </w:rPr>
          <w:instrText xml:space="preserve"> PAGEREF _Toc215843983 \h </w:instrText>
        </w:r>
        <w:r>
          <w:rPr>
            <w:noProof/>
            <w:webHidden/>
          </w:rPr>
        </w:r>
        <w:r>
          <w:rPr>
            <w:noProof/>
            <w:webHidden/>
          </w:rPr>
          <w:fldChar w:fldCharType="separate"/>
        </w:r>
        <w:r w:rsidR="00100A6C">
          <w:rPr>
            <w:noProof/>
            <w:webHidden/>
          </w:rPr>
          <w:t>9</w:t>
        </w:r>
        <w:r>
          <w:rPr>
            <w:noProof/>
            <w:webHidden/>
          </w:rPr>
          <w:fldChar w:fldCharType="end"/>
        </w:r>
      </w:hyperlink>
    </w:p>
    <w:p w14:paraId="472CB052" w14:textId="7CB2BFC3" w:rsidR="004A20C7" w:rsidRDefault="004A20C7">
      <w:pPr>
        <w:pStyle w:val="TOC3"/>
        <w:rPr>
          <w:rFonts w:asciiTheme="minorHAnsi" w:eastAsiaTheme="minorEastAsia" w:hAnsiTheme="minorHAnsi"/>
          <w:noProof/>
          <w:kern w:val="2"/>
          <w:sz w:val="24"/>
          <w:szCs w:val="24"/>
          <w:lang w:eastAsia="en-AU"/>
          <w14:ligatures w14:val="standardContextual"/>
        </w:rPr>
      </w:pPr>
      <w:hyperlink w:anchor="_Toc215843984" w:history="1">
        <w:r w:rsidRPr="00647659">
          <w:rPr>
            <w:rStyle w:val="Hyperlink"/>
            <w:noProof/>
          </w:rPr>
          <w:t>2.5.4</w:t>
        </w:r>
        <w:r>
          <w:rPr>
            <w:rFonts w:asciiTheme="minorHAnsi" w:eastAsiaTheme="minorEastAsia" w:hAnsiTheme="minorHAnsi"/>
            <w:noProof/>
            <w:kern w:val="2"/>
            <w:sz w:val="24"/>
            <w:szCs w:val="24"/>
            <w:lang w:eastAsia="en-AU"/>
            <w14:ligatures w14:val="standardContextual"/>
          </w:rPr>
          <w:tab/>
        </w:r>
        <w:r w:rsidRPr="00647659">
          <w:rPr>
            <w:rStyle w:val="Hyperlink"/>
            <w:noProof/>
          </w:rPr>
          <w:t>Outcome information</w:t>
        </w:r>
        <w:r>
          <w:rPr>
            <w:noProof/>
            <w:webHidden/>
          </w:rPr>
          <w:tab/>
        </w:r>
        <w:r>
          <w:rPr>
            <w:noProof/>
            <w:webHidden/>
          </w:rPr>
          <w:fldChar w:fldCharType="begin"/>
        </w:r>
        <w:r>
          <w:rPr>
            <w:noProof/>
            <w:webHidden/>
          </w:rPr>
          <w:instrText xml:space="preserve"> PAGEREF _Toc215843984 \h </w:instrText>
        </w:r>
        <w:r>
          <w:rPr>
            <w:noProof/>
            <w:webHidden/>
          </w:rPr>
        </w:r>
        <w:r>
          <w:rPr>
            <w:noProof/>
            <w:webHidden/>
          </w:rPr>
          <w:fldChar w:fldCharType="separate"/>
        </w:r>
        <w:r w:rsidR="00100A6C">
          <w:rPr>
            <w:noProof/>
            <w:webHidden/>
          </w:rPr>
          <w:t>10</w:t>
        </w:r>
        <w:r>
          <w:rPr>
            <w:noProof/>
            <w:webHidden/>
          </w:rPr>
          <w:fldChar w:fldCharType="end"/>
        </w:r>
      </w:hyperlink>
    </w:p>
    <w:p w14:paraId="1875023F" w14:textId="1CCBF40A" w:rsidR="004A20C7" w:rsidRDefault="004A20C7">
      <w:pPr>
        <w:pStyle w:val="TOC3"/>
        <w:rPr>
          <w:rFonts w:asciiTheme="minorHAnsi" w:eastAsiaTheme="minorEastAsia" w:hAnsiTheme="minorHAnsi"/>
          <w:noProof/>
          <w:kern w:val="2"/>
          <w:sz w:val="24"/>
          <w:szCs w:val="24"/>
          <w:lang w:eastAsia="en-AU"/>
          <w14:ligatures w14:val="standardContextual"/>
        </w:rPr>
      </w:pPr>
      <w:hyperlink w:anchor="_Toc215843985" w:history="1">
        <w:r w:rsidRPr="00647659">
          <w:rPr>
            <w:rStyle w:val="Hyperlink"/>
            <w:noProof/>
          </w:rPr>
          <w:t>2.5.5</w:t>
        </w:r>
        <w:r>
          <w:rPr>
            <w:rFonts w:asciiTheme="minorHAnsi" w:eastAsiaTheme="minorEastAsia" w:hAnsiTheme="minorHAnsi"/>
            <w:noProof/>
            <w:kern w:val="2"/>
            <w:sz w:val="24"/>
            <w:szCs w:val="24"/>
            <w:lang w:eastAsia="en-AU"/>
            <w14:ligatures w14:val="standardContextual"/>
          </w:rPr>
          <w:tab/>
        </w:r>
        <w:r w:rsidRPr="00647659">
          <w:rPr>
            <w:rStyle w:val="Hyperlink"/>
            <w:noProof/>
          </w:rPr>
          <w:t>Budgeted financial statements</w:t>
        </w:r>
        <w:r>
          <w:rPr>
            <w:noProof/>
            <w:webHidden/>
          </w:rPr>
          <w:tab/>
        </w:r>
        <w:r>
          <w:rPr>
            <w:noProof/>
            <w:webHidden/>
          </w:rPr>
          <w:fldChar w:fldCharType="begin"/>
        </w:r>
        <w:r>
          <w:rPr>
            <w:noProof/>
            <w:webHidden/>
          </w:rPr>
          <w:instrText xml:space="preserve"> PAGEREF _Toc215843985 \h </w:instrText>
        </w:r>
        <w:r>
          <w:rPr>
            <w:noProof/>
            <w:webHidden/>
          </w:rPr>
        </w:r>
        <w:r>
          <w:rPr>
            <w:noProof/>
            <w:webHidden/>
          </w:rPr>
          <w:fldChar w:fldCharType="separate"/>
        </w:r>
        <w:r w:rsidR="00100A6C">
          <w:rPr>
            <w:noProof/>
            <w:webHidden/>
          </w:rPr>
          <w:t>11</w:t>
        </w:r>
        <w:r>
          <w:rPr>
            <w:noProof/>
            <w:webHidden/>
          </w:rPr>
          <w:fldChar w:fldCharType="end"/>
        </w:r>
      </w:hyperlink>
    </w:p>
    <w:p w14:paraId="5BE3F72A" w14:textId="4A22B007" w:rsidR="004A20C7" w:rsidRDefault="004A20C7">
      <w:pPr>
        <w:pStyle w:val="TOC3"/>
        <w:rPr>
          <w:rFonts w:asciiTheme="minorHAnsi" w:eastAsiaTheme="minorEastAsia" w:hAnsiTheme="minorHAnsi"/>
          <w:noProof/>
          <w:kern w:val="2"/>
          <w:sz w:val="24"/>
          <w:szCs w:val="24"/>
          <w:lang w:eastAsia="en-AU"/>
          <w14:ligatures w14:val="standardContextual"/>
        </w:rPr>
      </w:pPr>
      <w:hyperlink w:anchor="_Toc215843986" w:history="1">
        <w:r w:rsidRPr="00647659">
          <w:rPr>
            <w:rStyle w:val="Hyperlink"/>
            <w:noProof/>
          </w:rPr>
          <w:t>2.5.6</w:t>
        </w:r>
        <w:r>
          <w:rPr>
            <w:rFonts w:asciiTheme="minorHAnsi" w:eastAsiaTheme="minorEastAsia" w:hAnsiTheme="minorHAnsi"/>
            <w:noProof/>
            <w:kern w:val="2"/>
            <w:sz w:val="24"/>
            <w:szCs w:val="24"/>
            <w:lang w:eastAsia="en-AU"/>
            <w14:ligatures w14:val="standardContextual"/>
          </w:rPr>
          <w:tab/>
        </w:r>
        <w:r w:rsidRPr="00647659">
          <w:rPr>
            <w:rStyle w:val="Hyperlink"/>
            <w:noProof/>
          </w:rPr>
          <w:t>Subsequent MoG changes following the PAES</w:t>
        </w:r>
        <w:r>
          <w:rPr>
            <w:noProof/>
            <w:webHidden/>
          </w:rPr>
          <w:tab/>
        </w:r>
        <w:r>
          <w:rPr>
            <w:noProof/>
            <w:webHidden/>
          </w:rPr>
          <w:fldChar w:fldCharType="begin"/>
        </w:r>
        <w:r>
          <w:rPr>
            <w:noProof/>
            <w:webHidden/>
          </w:rPr>
          <w:instrText xml:space="preserve"> PAGEREF _Toc215843986 \h </w:instrText>
        </w:r>
        <w:r>
          <w:rPr>
            <w:noProof/>
            <w:webHidden/>
          </w:rPr>
        </w:r>
        <w:r>
          <w:rPr>
            <w:noProof/>
            <w:webHidden/>
          </w:rPr>
          <w:fldChar w:fldCharType="separate"/>
        </w:r>
        <w:r w:rsidR="00100A6C">
          <w:rPr>
            <w:noProof/>
            <w:webHidden/>
          </w:rPr>
          <w:t>11</w:t>
        </w:r>
        <w:r>
          <w:rPr>
            <w:noProof/>
            <w:webHidden/>
          </w:rPr>
          <w:fldChar w:fldCharType="end"/>
        </w:r>
      </w:hyperlink>
    </w:p>
    <w:p w14:paraId="538DDCA6" w14:textId="210DB88D" w:rsidR="004A20C7" w:rsidRDefault="004A20C7">
      <w:pPr>
        <w:pStyle w:val="TOC2"/>
        <w:rPr>
          <w:rFonts w:asciiTheme="minorHAnsi" w:eastAsiaTheme="minorEastAsia" w:hAnsiTheme="minorHAnsi"/>
          <w:noProof/>
          <w:kern w:val="2"/>
          <w:sz w:val="24"/>
          <w:szCs w:val="24"/>
          <w:lang w:eastAsia="en-AU"/>
          <w14:ligatures w14:val="standardContextual"/>
        </w:rPr>
      </w:pPr>
      <w:hyperlink w:anchor="_Toc215843987" w:history="1">
        <w:r w:rsidRPr="00647659">
          <w:rPr>
            <w:rStyle w:val="Hyperlink"/>
            <w:noProof/>
          </w:rPr>
          <w:t>2.6</w:t>
        </w:r>
        <w:r>
          <w:rPr>
            <w:rFonts w:asciiTheme="minorHAnsi" w:eastAsiaTheme="minorEastAsia" w:hAnsiTheme="minorHAnsi"/>
            <w:noProof/>
            <w:kern w:val="2"/>
            <w:sz w:val="24"/>
            <w:szCs w:val="24"/>
            <w:lang w:eastAsia="en-AU"/>
            <w14:ligatures w14:val="standardContextual"/>
          </w:rPr>
          <w:tab/>
        </w:r>
        <w:r w:rsidRPr="00647659">
          <w:rPr>
            <w:rStyle w:val="Hyperlink"/>
            <w:noProof/>
          </w:rPr>
          <w:t>Program and outcome changes</w:t>
        </w:r>
        <w:r>
          <w:rPr>
            <w:noProof/>
            <w:webHidden/>
          </w:rPr>
          <w:tab/>
        </w:r>
        <w:r>
          <w:rPr>
            <w:noProof/>
            <w:webHidden/>
          </w:rPr>
          <w:fldChar w:fldCharType="begin"/>
        </w:r>
        <w:r>
          <w:rPr>
            <w:noProof/>
            <w:webHidden/>
          </w:rPr>
          <w:instrText xml:space="preserve"> PAGEREF _Toc215843987 \h </w:instrText>
        </w:r>
        <w:r>
          <w:rPr>
            <w:noProof/>
            <w:webHidden/>
          </w:rPr>
        </w:r>
        <w:r>
          <w:rPr>
            <w:noProof/>
            <w:webHidden/>
          </w:rPr>
          <w:fldChar w:fldCharType="separate"/>
        </w:r>
        <w:r w:rsidR="00100A6C">
          <w:rPr>
            <w:noProof/>
            <w:webHidden/>
          </w:rPr>
          <w:t>11</w:t>
        </w:r>
        <w:r>
          <w:rPr>
            <w:noProof/>
            <w:webHidden/>
          </w:rPr>
          <w:fldChar w:fldCharType="end"/>
        </w:r>
      </w:hyperlink>
    </w:p>
    <w:p w14:paraId="0456B6B5" w14:textId="5AD7460F" w:rsidR="004A20C7" w:rsidRDefault="004A20C7">
      <w:pPr>
        <w:pStyle w:val="TOC2"/>
        <w:rPr>
          <w:rFonts w:asciiTheme="minorHAnsi" w:eastAsiaTheme="minorEastAsia" w:hAnsiTheme="minorHAnsi"/>
          <w:noProof/>
          <w:kern w:val="2"/>
          <w:sz w:val="24"/>
          <w:szCs w:val="24"/>
          <w:lang w:eastAsia="en-AU"/>
          <w14:ligatures w14:val="standardContextual"/>
        </w:rPr>
      </w:pPr>
      <w:hyperlink w:anchor="_Toc215843988" w:history="1">
        <w:r w:rsidRPr="00647659">
          <w:rPr>
            <w:rStyle w:val="Hyperlink"/>
            <w:noProof/>
          </w:rPr>
          <w:t>2.7</w:t>
        </w:r>
        <w:r>
          <w:rPr>
            <w:rFonts w:asciiTheme="minorHAnsi" w:eastAsiaTheme="minorEastAsia" w:hAnsiTheme="minorHAnsi"/>
            <w:noProof/>
            <w:kern w:val="2"/>
            <w:sz w:val="24"/>
            <w:szCs w:val="24"/>
            <w:lang w:eastAsia="en-AU"/>
            <w14:ligatures w14:val="standardContextual"/>
          </w:rPr>
          <w:tab/>
        </w:r>
        <w:r w:rsidRPr="00647659">
          <w:rPr>
            <w:rStyle w:val="Hyperlink"/>
            <w:noProof/>
          </w:rPr>
          <w:t>Planned information flow between Statements</w:t>
        </w:r>
        <w:r>
          <w:rPr>
            <w:noProof/>
            <w:webHidden/>
          </w:rPr>
          <w:tab/>
        </w:r>
        <w:r>
          <w:rPr>
            <w:noProof/>
            <w:webHidden/>
          </w:rPr>
          <w:fldChar w:fldCharType="begin"/>
        </w:r>
        <w:r>
          <w:rPr>
            <w:noProof/>
            <w:webHidden/>
          </w:rPr>
          <w:instrText xml:space="preserve"> PAGEREF _Toc215843988 \h </w:instrText>
        </w:r>
        <w:r>
          <w:rPr>
            <w:noProof/>
            <w:webHidden/>
          </w:rPr>
        </w:r>
        <w:r>
          <w:rPr>
            <w:noProof/>
            <w:webHidden/>
          </w:rPr>
          <w:fldChar w:fldCharType="separate"/>
        </w:r>
        <w:r w:rsidR="00100A6C">
          <w:rPr>
            <w:noProof/>
            <w:webHidden/>
          </w:rPr>
          <w:t>11</w:t>
        </w:r>
        <w:r>
          <w:rPr>
            <w:noProof/>
            <w:webHidden/>
          </w:rPr>
          <w:fldChar w:fldCharType="end"/>
        </w:r>
      </w:hyperlink>
    </w:p>
    <w:p w14:paraId="0DABEE89" w14:textId="282EFCDE" w:rsidR="004A20C7" w:rsidRDefault="004A20C7">
      <w:pPr>
        <w:pStyle w:val="TOC2"/>
        <w:rPr>
          <w:rFonts w:asciiTheme="minorHAnsi" w:eastAsiaTheme="minorEastAsia" w:hAnsiTheme="minorHAnsi"/>
          <w:noProof/>
          <w:kern w:val="2"/>
          <w:sz w:val="24"/>
          <w:szCs w:val="24"/>
          <w:lang w:eastAsia="en-AU"/>
          <w14:ligatures w14:val="standardContextual"/>
        </w:rPr>
      </w:pPr>
      <w:hyperlink w:anchor="_Toc215843989" w:history="1">
        <w:r w:rsidRPr="00647659">
          <w:rPr>
            <w:rStyle w:val="Hyperlink"/>
            <w:noProof/>
          </w:rPr>
          <w:t>2.8</w:t>
        </w:r>
        <w:r>
          <w:rPr>
            <w:rFonts w:asciiTheme="minorHAnsi" w:eastAsiaTheme="minorEastAsia" w:hAnsiTheme="minorHAnsi"/>
            <w:noProof/>
            <w:kern w:val="2"/>
            <w:sz w:val="24"/>
            <w:szCs w:val="24"/>
            <w:lang w:eastAsia="en-AU"/>
            <w14:ligatures w14:val="standardContextual"/>
          </w:rPr>
          <w:tab/>
        </w:r>
        <w:r w:rsidRPr="00647659">
          <w:rPr>
            <w:rStyle w:val="Hyperlink"/>
            <w:noProof/>
          </w:rPr>
          <w:t>Structure and presentation of information</w:t>
        </w:r>
        <w:r>
          <w:rPr>
            <w:noProof/>
            <w:webHidden/>
          </w:rPr>
          <w:tab/>
        </w:r>
        <w:r>
          <w:rPr>
            <w:noProof/>
            <w:webHidden/>
          </w:rPr>
          <w:fldChar w:fldCharType="begin"/>
        </w:r>
        <w:r>
          <w:rPr>
            <w:noProof/>
            <w:webHidden/>
          </w:rPr>
          <w:instrText xml:space="preserve"> PAGEREF _Toc215843989 \h </w:instrText>
        </w:r>
        <w:r>
          <w:rPr>
            <w:noProof/>
            <w:webHidden/>
          </w:rPr>
        </w:r>
        <w:r>
          <w:rPr>
            <w:noProof/>
            <w:webHidden/>
          </w:rPr>
          <w:fldChar w:fldCharType="separate"/>
        </w:r>
        <w:r w:rsidR="00100A6C">
          <w:rPr>
            <w:noProof/>
            <w:webHidden/>
          </w:rPr>
          <w:t>12</w:t>
        </w:r>
        <w:r>
          <w:rPr>
            <w:noProof/>
            <w:webHidden/>
          </w:rPr>
          <w:fldChar w:fldCharType="end"/>
        </w:r>
      </w:hyperlink>
    </w:p>
    <w:p w14:paraId="17EABAC4" w14:textId="12AC2173" w:rsidR="004A20C7" w:rsidRDefault="004A20C7">
      <w:pPr>
        <w:pStyle w:val="TOC2"/>
        <w:rPr>
          <w:rFonts w:asciiTheme="minorHAnsi" w:eastAsiaTheme="minorEastAsia" w:hAnsiTheme="minorHAnsi"/>
          <w:noProof/>
          <w:kern w:val="2"/>
          <w:sz w:val="24"/>
          <w:szCs w:val="24"/>
          <w:lang w:eastAsia="en-AU"/>
          <w14:ligatures w14:val="standardContextual"/>
        </w:rPr>
      </w:pPr>
      <w:hyperlink w:anchor="_Toc215843990" w:history="1">
        <w:r w:rsidRPr="00647659">
          <w:rPr>
            <w:rStyle w:val="Hyperlink"/>
            <w:noProof/>
          </w:rPr>
          <w:t>2.9</w:t>
        </w:r>
        <w:r>
          <w:rPr>
            <w:rFonts w:asciiTheme="minorHAnsi" w:eastAsiaTheme="minorEastAsia" w:hAnsiTheme="minorHAnsi"/>
            <w:noProof/>
            <w:kern w:val="2"/>
            <w:sz w:val="24"/>
            <w:szCs w:val="24"/>
            <w:lang w:eastAsia="en-AU"/>
            <w14:ligatures w14:val="standardContextual"/>
          </w:rPr>
          <w:tab/>
        </w:r>
        <w:r w:rsidRPr="00647659">
          <w:rPr>
            <w:rStyle w:val="Hyperlink"/>
            <w:noProof/>
          </w:rPr>
          <w:t>Relationship between the PAES and Appropriation Bills</w:t>
        </w:r>
        <w:r>
          <w:rPr>
            <w:noProof/>
            <w:webHidden/>
          </w:rPr>
          <w:tab/>
        </w:r>
        <w:r>
          <w:rPr>
            <w:noProof/>
            <w:webHidden/>
          </w:rPr>
          <w:fldChar w:fldCharType="begin"/>
        </w:r>
        <w:r>
          <w:rPr>
            <w:noProof/>
            <w:webHidden/>
          </w:rPr>
          <w:instrText xml:space="preserve"> PAGEREF _Toc215843990 \h </w:instrText>
        </w:r>
        <w:r>
          <w:rPr>
            <w:noProof/>
            <w:webHidden/>
          </w:rPr>
        </w:r>
        <w:r>
          <w:rPr>
            <w:noProof/>
            <w:webHidden/>
          </w:rPr>
          <w:fldChar w:fldCharType="separate"/>
        </w:r>
        <w:r w:rsidR="00100A6C">
          <w:rPr>
            <w:noProof/>
            <w:webHidden/>
          </w:rPr>
          <w:t>12</w:t>
        </w:r>
        <w:r>
          <w:rPr>
            <w:noProof/>
            <w:webHidden/>
          </w:rPr>
          <w:fldChar w:fldCharType="end"/>
        </w:r>
      </w:hyperlink>
    </w:p>
    <w:p w14:paraId="230B9F23" w14:textId="4457BB40" w:rsidR="004A20C7" w:rsidRDefault="004A20C7">
      <w:pPr>
        <w:pStyle w:val="TOC2"/>
        <w:rPr>
          <w:rFonts w:asciiTheme="minorHAnsi" w:eastAsiaTheme="minorEastAsia" w:hAnsiTheme="minorHAnsi"/>
          <w:noProof/>
          <w:kern w:val="2"/>
          <w:sz w:val="24"/>
          <w:szCs w:val="24"/>
          <w:lang w:eastAsia="en-AU"/>
          <w14:ligatures w14:val="standardContextual"/>
        </w:rPr>
      </w:pPr>
      <w:hyperlink w:anchor="_Toc215843991" w:history="1">
        <w:r w:rsidRPr="00647659">
          <w:rPr>
            <w:rStyle w:val="Hyperlink"/>
            <w:noProof/>
          </w:rPr>
          <w:t>2.10</w:t>
        </w:r>
        <w:r>
          <w:rPr>
            <w:rFonts w:asciiTheme="minorHAnsi" w:eastAsiaTheme="minorEastAsia" w:hAnsiTheme="minorHAnsi"/>
            <w:noProof/>
            <w:kern w:val="2"/>
            <w:sz w:val="24"/>
            <w:szCs w:val="24"/>
            <w:lang w:eastAsia="en-AU"/>
            <w14:ligatures w14:val="standardContextual"/>
          </w:rPr>
          <w:tab/>
        </w:r>
        <w:r w:rsidRPr="00647659">
          <w:rPr>
            <w:rStyle w:val="Hyperlink"/>
            <w:noProof/>
          </w:rPr>
          <w:t>Sourcing information</w:t>
        </w:r>
        <w:r>
          <w:rPr>
            <w:noProof/>
            <w:webHidden/>
          </w:rPr>
          <w:tab/>
        </w:r>
        <w:r>
          <w:rPr>
            <w:noProof/>
            <w:webHidden/>
          </w:rPr>
          <w:fldChar w:fldCharType="begin"/>
        </w:r>
        <w:r>
          <w:rPr>
            <w:noProof/>
            <w:webHidden/>
          </w:rPr>
          <w:instrText xml:space="preserve"> PAGEREF _Toc215843991 \h </w:instrText>
        </w:r>
        <w:r>
          <w:rPr>
            <w:noProof/>
            <w:webHidden/>
          </w:rPr>
        </w:r>
        <w:r>
          <w:rPr>
            <w:noProof/>
            <w:webHidden/>
          </w:rPr>
          <w:fldChar w:fldCharType="separate"/>
        </w:r>
        <w:r w:rsidR="00100A6C">
          <w:rPr>
            <w:noProof/>
            <w:webHidden/>
          </w:rPr>
          <w:t>13</w:t>
        </w:r>
        <w:r>
          <w:rPr>
            <w:noProof/>
            <w:webHidden/>
          </w:rPr>
          <w:fldChar w:fldCharType="end"/>
        </w:r>
      </w:hyperlink>
    </w:p>
    <w:p w14:paraId="0FE4C275" w14:textId="380B39C1" w:rsidR="004A20C7" w:rsidRDefault="004A20C7">
      <w:pPr>
        <w:pStyle w:val="TOC2"/>
        <w:rPr>
          <w:rFonts w:asciiTheme="minorHAnsi" w:eastAsiaTheme="minorEastAsia" w:hAnsiTheme="minorHAnsi"/>
          <w:noProof/>
          <w:kern w:val="2"/>
          <w:sz w:val="24"/>
          <w:szCs w:val="24"/>
          <w:lang w:eastAsia="en-AU"/>
          <w14:ligatures w14:val="standardContextual"/>
        </w:rPr>
      </w:pPr>
      <w:hyperlink w:anchor="_Toc215843992" w:history="1">
        <w:r w:rsidRPr="00647659">
          <w:rPr>
            <w:rStyle w:val="Hyperlink"/>
            <w:noProof/>
          </w:rPr>
          <w:t>2.11</w:t>
        </w:r>
        <w:r>
          <w:rPr>
            <w:rFonts w:asciiTheme="minorHAnsi" w:eastAsiaTheme="minorEastAsia" w:hAnsiTheme="minorHAnsi"/>
            <w:noProof/>
            <w:kern w:val="2"/>
            <w:sz w:val="24"/>
            <w:szCs w:val="24"/>
            <w:lang w:eastAsia="en-AU"/>
            <w14:ligatures w14:val="standardContextual"/>
          </w:rPr>
          <w:tab/>
        </w:r>
        <w:r w:rsidRPr="00647659">
          <w:rPr>
            <w:rStyle w:val="Hyperlink"/>
            <w:noProof/>
          </w:rPr>
          <w:t>Clearance process</w:t>
        </w:r>
        <w:r>
          <w:rPr>
            <w:noProof/>
            <w:webHidden/>
          </w:rPr>
          <w:tab/>
        </w:r>
        <w:r>
          <w:rPr>
            <w:noProof/>
            <w:webHidden/>
          </w:rPr>
          <w:fldChar w:fldCharType="begin"/>
        </w:r>
        <w:r>
          <w:rPr>
            <w:noProof/>
            <w:webHidden/>
          </w:rPr>
          <w:instrText xml:space="preserve"> PAGEREF _Toc215843992 \h </w:instrText>
        </w:r>
        <w:r>
          <w:rPr>
            <w:noProof/>
            <w:webHidden/>
          </w:rPr>
        </w:r>
        <w:r>
          <w:rPr>
            <w:noProof/>
            <w:webHidden/>
          </w:rPr>
          <w:fldChar w:fldCharType="separate"/>
        </w:r>
        <w:r w:rsidR="00100A6C">
          <w:rPr>
            <w:noProof/>
            <w:webHidden/>
          </w:rPr>
          <w:t>13</w:t>
        </w:r>
        <w:r>
          <w:rPr>
            <w:noProof/>
            <w:webHidden/>
          </w:rPr>
          <w:fldChar w:fldCharType="end"/>
        </w:r>
      </w:hyperlink>
    </w:p>
    <w:p w14:paraId="5604B395" w14:textId="7DBA31B9" w:rsidR="004A20C7" w:rsidRDefault="004A20C7">
      <w:pPr>
        <w:pStyle w:val="TOC2"/>
        <w:rPr>
          <w:rFonts w:asciiTheme="minorHAnsi" w:eastAsiaTheme="minorEastAsia" w:hAnsiTheme="minorHAnsi"/>
          <w:noProof/>
          <w:kern w:val="2"/>
          <w:sz w:val="24"/>
          <w:szCs w:val="24"/>
          <w:lang w:eastAsia="en-AU"/>
          <w14:ligatures w14:val="standardContextual"/>
        </w:rPr>
      </w:pPr>
      <w:hyperlink w:anchor="_Toc215843993" w:history="1">
        <w:r w:rsidRPr="00647659">
          <w:rPr>
            <w:rStyle w:val="Hyperlink"/>
            <w:noProof/>
          </w:rPr>
          <w:t>2.12</w:t>
        </w:r>
        <w:r>
          <w:rPr>
            <w:rFonts w:asciiTheme="minorHAnsi" w:eastAsiaTheme="minorEastAsia" w:hAnsiTheme="minorHAnsi"/>
            <w:noProof/>
            <w:kern w:val="2"/>
            <w:sz w:val="24"/>
            <w:szCs w:val="24"/>
            <w:lang w:eastAsia="en-AU"/>
            <w14:ligatures w14:val="standardContextual"/>
          </w:rPr>
          <w:tab/>
        </w:r>
        <w:r w:rsidRPr="00647659">
          <w:rPr>
            <w:rStyle w:val="Hyperlink"/>
            <w:noProof/>
          </w:rPr>
          <w:t>Issuing a corrigendum (correction)/addendum</w:t>
        </w:r>
        <w:r>
          <w:rPr>
            <w:noProof/>
            <w:webHidden/>
          </w:rPr>
          <w:tab/>
        </w:r>
        <w:r>
          <w:rPr>
            <w:noProof/>
            <w:webHidden/>
          </w:rPr>
          <w:fldChar w:fldCharType="begin"/>
        </w:r>
        <w:r>
          <w:rPr>
            <w:noProof/>
            <w:webHidden/>
          </w:rPr>
          <w:instrText xml:space="preserve"> PAGEREF _Toc215843993 \h </w:instrText>
        </w:r>
        <w:r>
          <w:rPr>
            <w:noProof/>
            <w:webHidden/>
          </w:rPr>
        </w:r>
        <w:r>
          <w:rPr>
            <w:noProof/>
            <w:webHidden/>
          </w:rPr>
          <w:fldChar w:fldCharType="separate"/>
        </w:r>
        <w:r w:rsidR="00100A6C">
          <w:rPr>
            <w:noProof/>
            <w:webHidden/>
          </w:rPr>
          <w:t>14</w:t>
        </w:r>
        <w:r>
          <w:rPr>
            <w:noProof/>
            <w:webHidden/>
          </w:rPr>
          <w:fldChar w:fldCharType="end"/>
        </w:r>
      </w:hyperlink>
    </w:p>
    <w:p w14:paraId="0D6A33FF" w14:textId="3FCF867F" w:rsidR="004A20C7" w:rsidRDefault="004A20C7">
      <w:pPr>
        <w:pStyle w:val="TOC1"/>
        <w:rPr>
          <w:rFonts w:asciiTheme="minorHAnsi" w:eastAsiaTheme="minorEastAsia" w:hAnsiTheme="minorHAnsi"/>
          <w:b w:val="0"/>
          <w:noProof/>
          <w:kern w:val="2"/>
          <w:sz w:val="24"/>
          <w:szCs w:val="24"/>
          <w:lang w:eastAsia="en-AU"/>
          <w14:ligatures w14:val="standardContextual"/>
        </w:rPr>
      </w:pPr>
      <w:hyperlink w:anchor="_Toc215843994" w:history="1">
        <w:r w:rsidRPr="00647659">
          <w:rPr>
            <w:rStyle w:val="Hyperlink"/>
            <w:noProof/>
          </w:rPr>
          <w:t>3.</w:t>
        </w:r>
        <w:r>
          <w:rPr>
            <w:rFonts w:asciiTheme="minorHAnsi" w:eastAsiaTheme="minorEastAsia" w:hAnsiTheme="minorHAnsi"/>
            <w:b w:val="0"/>
            <w:noProof/>
            <w:kern w:val="2"/>
            <w:sz w:val="24"/>
            <w:szCs w:val="24"/>
            <w:lang w:eastAsia="en-AU"/>
            <w14:ligatures w14:val="standardContextual"/>
          </w:rPr>
          <w:tab/>
        </w:r>
        <w:r w:rsidRPr="00647659">
          <w:rPr>
            <w:rStyle w:val="Hyperlink"/>
            <w:noProof/>
          </w:rPr>
          <w:t>Publication requirements</w:t>
        </w:r>
        <w:r>
          <w:rPr>
            <w:noProof/>
            <w:webHidden/>
          </w:rPr>
          <w:tab/>
        </w:r>
        <w:r>
          <w:rPr>
            <w:noProof/>
            <w:webHidden/>
          </w:rPr>
          <w:fldChar w:fldCharType="begin"/>
        </w:r>
        <w:r>
          <w:rPr>
            <w:noProof/>
            <w:webHidden/>
          </w:rPr>
          <w:instrText xml:space="preserve"> PAGEREF _Toc215843994 \h </w:instrText>
        </w:r>
        <w:r>
          <w:rPr>
            <w:noProof/>
            <w:webHidden/>
          </w:rPr>
        </w:r>
        <w:r>
          <w:rPr>
            <w:noProof/>
            <w:webHidden/>
          </w:rPr>
          <w:fldChar w:fldCharType="separate"/>
        </w:r>
        <w:r w:rsidR="00100A6C">
          <w:rPr>
            <w:noProof/>
            <w:webHidden/>
          </w:rPr>
          <w:t>15</w:t>
        </w:r>
        <w:r>
          <w:rPr>
            <w:noProof/>
            <w:webHidden/>
          </w:rPr>
          <w:fldChar w:fldCharType="end"/>
        </w:r>
      </w:hyperlink>
    </w:p>
    <w:p w14:paraId="3E598172" w14:textId="7AEE7CC8" w:rsidR="004A20C7" w:rsidRDefault="004A20C7">
      <w:pPr>
        <w:pStyle w:val="TOC2"/>
        <w:rPr>
          <w:rFonts w:asciiTheme="minorHAnsi" w:eastAsiaTheme="minorEastAsia" w:hAnsiTheme="minorHAnsi"/>
          <w:noProof/>
          <w:kern w:val="2"/>
          <w:sz w:val="24"/>
          <w:szCs w:val="24"/>
          <w:lang w:eastAsia="en-AU"/>
          <w14:ligatures w14:val="standardContextual"/>
        </w:rPr>
      </w:pPr>
      <w:hyperlink w:anchor="_Toc215843995" w:history="1">
        <w:r w:rsidRPr="00647659">
          <w:rPr>
            <w:rStyle w:val="Hyperlink"/>
            <w:noProof/>
          </w:rPr>
          <w:t>3.1</w:t>
        </w:r>
        <w:r>
          <w:rPr>
            <w:rFonts w:asciiTheme="minorHAnsi" w:eastAsiaTheme="minorEastAsia" w:hAnsiTheme="minorHAnsi"/>
            <w:noProof/>
            <w:kern w:val="2"/>
            <w:sz w:val="24"/>
            <w:szCs w:val="24"/>
            <w:lang w:eastAsia="en-AU"/>
            <w14:ligatures w14:val="standardContextual"/>
          </w:rPr>
          <w:tab/>
        </w:r>
        <w:r w:rsidRPr="00647659">
          <w:rPr>
            <w:rStyle w:val="Hyperlink"/>
            <w:noProof/>
          </w:rPr>
          <w:t>Security requirements</w:t>
        </w:r>
        <w:r>
          <w:rPr>
            <w:noProof/>
            <w:webHidden/>
          </w:rPr>
          <w:tab/>
        </w:r>
        <w:r>
          <w:rPr>
            <w:noProof/>
            <w:webHidden/>
          </w:rPr>
          <w:fldChar w:fldCharType="begin"/>
        </w:r>
        <w:r>
          <w:rPr>
            <w:noProof/>
            <w:webHidden/>
          </w:rPr>
          <w:instrText xml:space="preserve"> PAGEREF _Toc215843995 \h </w:instrText>
        </w:r>
        <w:r>
          <w:rPr>
            <w:noProof/>
            <w:webHidden/>
          </w:rPr>
        </w:r>
        <w:r>
          <w:rPr>
            <w:noProof/>
            <w:webHidden/>
          </w:rPr>
          <w:fldChar w:fldCharType="separate"/>
        </w:r>
        <w:r w:rsidR="00100A6C">
          <w:rPr>
            <w:noProof/>
            <w:webHidden/>
          </w:rPr>
          <w:t>15</w:t>
        </w:r>
        <w:r>
          <w:rPr>
            <w:noProof/>
            <w:webHidden/>
          </w:rPr>
          <w:fldChar w:fldCharType="end"/>
        </w:r>
      </w:hyperlink>
    </w:p>
    <w:p w14:paraId="0AC7DB04" w14:textId="75C13987" w:rsidR="004A20C7" w:rsidRDefault="004A20C7">
      <w:pPr>
        <w:pStyle w:val="TOC2"/>
        <w:rPr>
          <w:rFonts w:asciiTheme="minorHAnsi" w:eastAsiaTheme="minorEastAsia" w:hAnsiTheme="minorHAnsi"/>
          <w:noProof/>
          <w:kern w:val="2"/>
          <w:sz w:val="24"/>
          <w:szCs w:val="24"/>
          <w:lang w:eastAsia="en-AU"/>
          <w14:ligatures w14:val="standardContextual"/>
        </w:rPr>
      </w:pPr>
      <w:hyperlink w:anchor="_Toc215843996" w:history="1">
        <w:r w:rsidRPr="00647659">
          <w:rPr>
            <w:rStyle w:val="Hyperlink"/>
            <w:noProof/>
          </w:rPr>
          <w:t>3.2</w:t>
        </w:r>
        <w:r>
          <w:rPr>
            <w:rFonts w:asciiTheme="minorHAnsi" w:eastAsiaTheme="minorEastAsia" w:hAnsiTheme="minorHAnsi"/>
            <w:noProof/>
            <w:kern w:val="2"/>
            <w:sz w:val="24"/>
            <w:szCs w:val="24"/>
            <w:lang w:eastAsia="en-AU"/>
            <w14:ligatures w14:val="standardContextual"/>
          </w:rPr>
          <w:tab/>
        </w:r>
        <w:r w:rsidRPr="00647659">
          <w:rPr>
            <w:rStyle w:val="Hyperlink"/>
            <w:noProof/>
          </w:rPr>
          <w:t>Portfolio responsibilities</w:t>
        </w:r>
        <w:r>
          <w:rPr>
            <w:noProof/>
            <w:webHidden/>
          </w:rPr>
          <w:tab/>
        </w:r>
        <w:r>
          <w:rPr>
            <w:noProof/>
            <w:webHidden/>
          </w:rPr>
          <w:fldChar w:fldCharType="begin"/>
        </w:r>
        <w:r>
          <w:rPr>
            <w:noProof/>
            <w:webHidden/>
          </w:rPr>
          <w:instrText xml:space="preserve"> PAGEREF _Toc215843996 \h </w:instrText>
        </w:r>
        <w:r>
          <w:rPr>
            <w:noProof/>
            <w:webHidden/>
          </w:rPr>
        </w:r>
        <w:r>
          <w:rPr>
            <w:noProof/>
            <w:webHidden/>
          </w:rPr>
          <w:fldChar w:fldCharType="separate"/>
        </w:r>
        <w:r w:rsidR="00100A6C">
          <w:rPr>
            <w:noProof/>
            <w:webHidden/>
          </w:rPr>
          <w:t>16</w:t>
        </w:r>
        <w:r>
          <w:rPr>
            <w:noProof/>
            <w:webHidden/>
          </w:rPr>
          <w:fldChar w:fldCharType="end"/>
        </w:r>
      </w:hyperlink>
    </w:p>
    <w:p w14:paraId="3029F1CF" w14:textId="062BA46E" w:rsidR="004A20C7" w:rsidRDefault="004A20C7">
      <w:pPr>
        <w:pStyle w:val="TOC2"/>
        <w:rPr>
          <w:rFonts w:asciiTheme="minorHAnsi" w:eastAsiaTheme="minorEastAsia" w:hAnsiTheme="minorHAnsi"/>
          <w:noProof/>
          <w:kern w:val="2"/>
          <w:sz w:val="24"/>
          <w:szCs w:val="24"/>
          <w:lang w:eastAsia="en-AU"/>
          <w14:ligatures w14:val="standardContextual"/>
        </w:rPr>
      </w:pPr>
      <w:hyperlink w:anchor="_Toc215843997" w:history="1">
        <w:r w:rsidRPr="00647659">
          <w:rPr>
            <w:rStyle w:val="Hyperlink"/>
            <w:noProof/>
          </w:rPr>
          <w:t>3.3</w:t>
        </w:r>
        <w:r>
          <w:rPr>
            <w:rFonts w:asciiTheme="minorHAnsi" w:eastAsiaTheme="minorEastAsia" w:hAnsiTheme="minorHAnsi"/>
            <w:noProof/>
            <w:kern w:val="2"/>
            <w:sz w:val="24"/>
            <w:szCs w:val="24"/>
            <w:lang w:eastAsia="en-AU"/>
            <w14:ligatures w14:val="standardContextual"/>
          </w:rPr>
          <w:tab/>
        </w:r>
        <w:r w:rsidRPr="00647659">
          <w:rPr>
            <w:rStyle w:val="Hyperlink"/>
            <w:noProof/>
          </w:rPr>
          <w:t>Which printer to use and printing specifications</w:t>
        </w:r>
        <w:r>
          <w:rPr>
            <w:noProof/>
            <w:webHidden/>
          </w:rPr>
          <w:tab/>
        </w:r>
        <w:r>
          <w:rPr>
            <w:noProof/>
            <w:webHidden/>
          </w:rPr>
          <w:fldChar w:fldCharType="begin"/>
        </w:r>
        <w:r>
          <w:rPr>
            <w:noProof/>
            <w:webHidden/>
          </w:rPr>
          <w:instrText xml:space="preserve"> PAGEREF _Toc215843997 \h </w:instrText>
        </w:r>
        <w:r>
          <w:rPr>
            <w:noProof/>
            <w:webHidden/>
          </w:rPr>
        </w:r>
        <w:r>
          <w:rPr>
            <w:noProof/>
            <w:webHidden/>
          </w:rPr>
          <w:fldChar w:fldCharType="separate"/>
        </w:r>
        <w:r w:rsidR="00100A6C">
          <w:rPr>
            <w:noProof/>
            <w:webHidden/>
          </w:rPr>
          <w:t>16</w:t>
        </w:r>
        <w:r>
          <w:rPr>
            <w:noProof/>
            <w:webHidden/>
          </w:rPr>
          <w:fldChar w:fldCharType="end"/>
        </w:r>
      </w:hyperlink>
    </w:p>
    <w:p w14:paraId="542E655E" w14:textId="366E0CD5" w:rsidR="004A20C7" w:rsidRDefault="004A20C7">
      <w:pPr>
        <w:pStyle w:val="TOC3"/>
        <w:rPr>
          <w:rFonts w:asciiTheme="minorHAnsi" w:eastAsiaTheme="minorEastAsia" w:hAnsiTheme="minorHAnsi"/>
          <w:noProof/>
          <w:kern w:val="2"/>
          <w:sz w:val="24"/>
          <w:szCs w:val="24"/>
          <w:lang w:eastAsia="en-AU"/>
          <w14:ligatures w14:val="standardContextual"/>
        </w:rPr>
      </w:pPr>
      <w:hyperlink w:anchor="_Toc215843998" w:history="1">
        <w:r w:rsidRPr="00647659">
          <w:rPr>
            <w:rStyle w:val="Hyperlink"/>
            <w:noProof/>
          </w:rPr>
          <w:t>3.3.1</w:t>
        </w:r>
        <w:r>
          <w:rPr>
            <w:rFonts w:asciiTheme="minorHAnsi" w:eastAsiaTheme="minorEastAsia" w:hAnsiTheme="minorHAnsi"/>
            <w:noProof/>
            <w:kern w:val="2"/>
            <w:sz w:val="24"/>
            <w:szCs w:val="24"/>
            <w:lang w:eastAsia="en-AU"/>
            <w14:ligatures w14:val="standardContextual"/>
          </w:rPr>
          <w:tab/>
        </w:r>
        <w:r w:rsidRPr="00647659">
          <w:rPr>
            <w:rStyle w:val="Hyperlink"/>
            <w:noProof/>
          </w:rPr>
          <w:t>Paper specifications</w:t>
        </w:r>
        <w:r>
          <w:rPr>
            <w:noProof/>
            <w:webHidden/>
          </w:rPr>
          <w:tab/>
        </w:r>
        <w:r>
          <w:rPr>
            <w:noProof/>
            <w:webHidden/>
          </w:rPr>
          <w:fldChar w:fldCharType="begin"/>
        </w:r>
        <w:r>
          <w:rPr>
            <w:noProof/>
            <w:webHidden/>
          </w:rPr>
          <w:instrText xml:space="preserve"> PAGEREF _Toc215843998 \h </w:instrText>
        </w:r>
        <w:r>
          <w:rPr>
            <w:noProof/>
            <w:webHidden/>
          </w:rPr>
        </w:r>
        <w:r>
          <w:rPr>
            <w:noProof/>
            <w:webHidden/>
          </w:rPr>
          <w:fldChar w:fldCharType="separate"/>
        </w:r>
        <w:r w:rsidR="00100A6C">
          <w:rPr>
            <w:noProof/>
            <w:webHidden/>
          </w:rPr>
          <w:t>16</w:t>
        </w:r>
        <w:r>
          <w:rPr>
            <w:noProof/>
            <w:webHidden/>
          </w:rPr>
          <w:fldChar w:fldCharType="end"/>
        </w:r>
      </w:hyperlink>
    </w:p>
    <w:p w14:paraId="12F3B8D1" w14:textId="102A83E3" w:rsidR="004A20C7" w:rsidRDefault="004A20C7">
      <w:pPr>
        <w:pStyle w:val="TOC3"/>
        <w:rPr>
          <w:rFonts w:asciiTheme="minorHAnsi" w:eastAsiaTheme="minorEastAsia" w:hAnsiTheme="minorHAnsi"/>
          <w:noProof/>
          <w:kern w:val="2"/>
          <w:sz w:val="24"/>
          <w:szCs w:val="24"/>
          <w:lang w:eastAsia="en-AU"/>
          <w14:ligatures w14:val="standardContextual"/>
        </w:rPr>
      </w:pPr>
      <w:hyperlink w:anchor="_Toc215843999" w:history="1">
        <w:r w:rsidRPr="00647659">
          <w:rPr>
            <w:rStyle w:val="Hyperlink"/>
            <w:noProof/>
          </w:rPr>
          <w:t>3.3.2</w:t>
        </w:r>
        <w:r>
          <w:rPr>
            <w:rFonts w:asciiTheme="minorHAnsi" w:eastAsiaTheme="minorEastAsia" w:hAnsiTheme="minorHAnsi"/>
            <w:noProof/>
            <w:kern w:val="2"/>
            <w:sz w:val="24"/>
            <w:szCs w:val="24"/>
            <w:lang w:eastAsia="en-AU"/>
            <w14:ligatures w14:val="standardContextual"/>
          </w:rPr>
          <w:tab/>
        </w:r>
        <w:r w:rsidRPr="00647659">
          <w:rPr>
            <w:rStyle w:val="Hyperlink"/>
            <w:noProof/>
          </w:rPr>
          <w:t>Printer</w:t>
        </w:r>
        <w:r>
          <w:rPr>
            <w:noProof/>
            <w:webHidden/>
          </w:rPr>
          <w:tab/>
        </w:r>
        <w:r>
          <w:rPr>
            <w:noProof/>
            <w:webHidden/>
          </w:rPr>
          <w:fldChar w:fldCharType="begin"/>
        </w:r>
        <w:r>
          <w:rPr>
            <w:noProof/>
            <w:webHidden/>
          </w:rPr>
          <w:instrText xml:space="preserve"> PAGEREF _Toc215843999 \h </w:instrText>
        </w:r>
        <w:r>
          <w:rPr>
            <w:noProof/>
            <w:webHidden/>
          </w:rPr>
        </w:r>
        <w:r>
          <w:rPr>
            <w:noProof/>
            <w:webHidden/>
          </w:rPr>
          <w:fldChar w:fldCharType="separate"/>
        </w:r>
        <w:r w:rsidR="00100A6C">
          <w:rPr>
            <w:noProof/>
            <w:webHidden/>
          </w:rPr>
          <w:t>16</w:t>
        </w:r>
        <w:r>
          <w:rPr>
            <w:noProof/>
            <w:webHidden/>
          </w:rPr>
          <w:fldChar w:fldCharType="end"/>
        </w:r>
      </w:hyperlink>
    </w:p>
    <w:p w14:paraId="2B05F275" w14:textId="3DD5496B" w:rsidR="004A20C7" w:rsidRDefault="004A20C7">
      <w:pPr>
        <w:pStyle w:val="TOC2"/>
        <w:rPr>
          <w:rFonts w:asciiTheme="minorHAnsi" w:eastAsiaTheme="minorEastAsia" w:hAnsiTheme="minorHAnsi"/>
          <w:noProof/>
          <w:kern w:val="2"/>
          <w:sz w:val="24"/>
          <w:szCs w:val="24"/>
          <w:lang w:eastAsia="en-AU"/>
          <w14:ligatures w14:val="standardContextual"/>
        </w:rPr>
      </w:pPr>
      <w:hyperlink w:anchor="_Toc215844000" w:history="1">
        <w:r w:rsidRPr="00647659">
          <w:rPr>
            <w:rStyle w:val="Hyperlink"/>
            <w:noProof/>
          </w:rPr>
          <w:t>3.4</w:t>
        </w:r>
        <w:r>
          <w:rPr>
            <w:rFonts w:asciiTheme="minorHAnsi" w:eastAsiaTheme="minorEastAsia" w:hAnsiTheme="minorHAnsi"/>
            <w:noProof/>
            <w:kern w:val="2"/>
            <w:sz w:val="24"/>
            <w:szCs w:val="24"/>
            <w:lang w:eastAsia="en-AU"/>
            <w14:ligatures w14:val="standardContextual"/>
          </w:rPr>
          <w:tab/>
        </w:r>
        <w:r w:rsidRPr="00647659">
          <w:rPr>
            <w:rStyle w:val="Hyperlink"/>
            <w:noProof/>
          </w:rPr>
          <w:t>Classification</w:t>
        </w:r>
        <w:r>
          <w:rPr>
            <w:noProof/>
            <w:webHidden/>
          </w:rPr>
          <w:tab/>
        </w:r>
        <w:r>
          <w:rPr>
            <w:noProof/>
            <w:webHidden/>
          </w:rPr>
          <w:fldChar w:fldCharType="begin"/>
        </w:r>
        <w:r>
          <w:rPr>
            <w:noProof/>
            <w:webHidden/>
          </w:rPr>
          <w:instrText xml:space="preserve"> PAGEREF _Toc215844000 \h </w:instrText>
        </w:r>
        <w:r>
          <w:rPr>
            <w:noProof/>
            <w:webHidden/>
          </w:rPr>
        </w:r>
        <w:r>
          <w:rPr>
            <w:noProof/>
            <w:webHidden/>
          </w:rPr>
          <w:fldChar w:fldCharType="separate"/>
        </w:r>
        <w:r w:rsidR="00100A6C">
          <w:rPr>
            <w:noProof/>
            <w:webHidden/>
          </w:rPr>
          <w:t>17</w:t>
        </w:r>
        <w:r>
          <w:rPr>
            <w:noProof/>
            <w:webHidden/>
          </w:rPr>
          <w:fldChar w:fldCharType="end"/>
        </w:r>
      </w:hyperlink>
    </w:p>
    <w:p w14:paraId="1E3345C0" w14:textId="37EF69E7" w:rsidR="004A20C7" w:rsidRDefault="004A20C7">
      <w:pPr>
        <w:pStyle w:val="TOC2"/>
        <w:rPr>
          <w:rFonts w:asciiTheme="minorHAnsi" w:eastAsiaTheme="minorEastAsia" w:hAnsiTheme="minorHAnsi"/>
          <w:noProof/>
          <w:kern w:val="2"/>
          <w:sz w:val="24"/>
          <w:szCs w:val="24"/>
          <w:lang w:eastAsia="en-AU"/>
          <w14:ligatures w14:val="standardContextual"/>
        </w:rPr>
      </w:pPr>
      <w:hyperlink w:anchor="_Toc215844001" w:history="1">
        <w:r w:rsidRPr="00647659">
          <w:rPr>
            <w:rStyle w:val="Hyperlink"/>
            <w:noProof/>
          </w:rPr>
          <w:t>3.5</w:t>
        </w:r>
        <w:r>
          <w:rPr>
            <w:rFonts w:asciiTheme="minorHAnsi" w:eastAsiaTheme="minorEastAsia" w:hAnsiTheme="minorHAnsi"/>
            <w:noProof/>
            <w:kern w:val="2"/>
            <w:sz w:val="24"/>
            <w:szCs w:val="24"/>
            <w:lang w:eastAsia="en-AU"/>
            <w14:ligatures w14:val="standardContextual"/>
          </w:rPr>
          <w:tab/>
        </w:r>
        <w:r w:rsidRPr="00647659">
          <w:rPr>
            <w:rStyle w:val="Hyperlink"/>
            <w:noProof/>
          </w:rPr>
          <w:t>Digital Tabling via the Online Tabled Documents portal</w:t>
        </w:r>
        <w:r>
          <w:rPr>
            <w:noProof/>
            <w:webHidden/>
          </w:rPr>
          <w:tab/>
        </w:r>
        <w:r>
          <w:rPr>
            <w:noProof/>
            <w:webHidden/>
          </w:rPr>
          <w:fldChar w:fldCharType="begin"/>
        </w:r>
        <w:r>
          <w:rPr>
            <w:noProof/>
            <w:webHidden/>
          </w:rPr>
          <w:instrText xml:space="preserve"> PAGEREF _Toc215844001 \h </w:instrText>
        </w:r>
        <w:r>
          <w:rPr>
            <w:noProof/>
            <w:webHidden/>
          </w:rPr>
        </w:r>
        <w:r>
          <w:rPr>
            <w:noProof/>
            <w:webHidden/>
          </w:rPr>
          <w:fldChar w:fldCharType="separate"/>
        </w:r>
        <w:r w:rsidR="00100A6C">
          <w:rPr>
            <w:noProof/>
            <w:webHidden/>
          </w:rPr>
          <w:t>17</w:t>
        </w:r>
        <w:r>
          <w:rPr>
            <w:noProof/>
            <w:webHidden/>
          </w:rPr>
          <w:fldChar w:fldCharType="end"/>
        </w:r>
      </w:hyperlink>
    </w:p>
    <w:p w14:paraId="3007A906" w14:textId="08F83702" w:rsidR="004A20C7" w:rsidRDefault="004A20C7">
      <w:pPr>
        <w:pStyle w:val="TOC2"/>
        <w:rPr>
          <w:rFonts w:asciiTheme="minorHAnsi" w:eastAsiaTheme="minorEastAsia" w:hAnsiTheme="minorHAnsi"/>
          <w:noProof/>
          <w:kern w:val="2"/>
          <w:sz w:val="24"/>
          <w:szCs w:val="24"/>
          <w:lang w:eastAsia="en-AU"/>
          <w14:ligatures w14:val="standardContextual"/>
        </w:rPr>
      </w:pPr>
      <w:hyperlink w:anchor="_Toc215844002" w:history="1">
        <w:r w:rsidRPr="00647659">
          <w:rPr>
            <w:rStyle w:val="Hyperlink"/>
            <w:noProof/>
          </w:rPr>
          <w:t>3.6</w:t>
        </w:r>
        <w:r>
          <w:rPr>
            <w:rFonts w:asciiTheme="minorHAnsi" w:eastAsiaTheme="minorEastAsia" w:hAnsiTheme="minorHAnsi"/>
            <w:noProof/>
            <w:kern w:val="2"/>
            <w:sz w:val="24"/>
            <w:szCs w:val="24"/>
            <w:lang w:eastAsia="en-AU"/>
            <w14:ligatures w14:val="standardContextual"/>
          </w:rPr>
          <w:tab/>
        </w:r>
        <w:r w:rsidRPr="00647659">
          <w:rPr>
            <w:rStyle w:val="Hyperlink"/>
            <w:noProof/>
          </w:rPr>
          <w:t>Hard copy PAES delivery to the Senate and Finance</w:t>
        </w:r>
        <w:r>
          <w:rPr>
            <w:noProof/>
            <w:webHidden/>
          </w:rPr>
          <w:tab/>
        </w:r>
        <w:r>
          <w:rPr>
            <w:noProof/>
            <w:webHidden/>
          </w:rPr>
          <w:fldChar w:fldCharType="begin"/>
        </w:r>
        <w:r>
          <w:rPr>
            <w:noProof/>
            <w:webHidden/>
          </w:rPr>
          <w:instrText xml:space="preserve"> PAGEREF _Toc215844002 \h </w:instrText>
        </w:r>
        <w:r>
          <w:rPr>
            <w:noProof/>
            <w:webHidden/>
          </w:rPr>
        </w:r>
        <w:r>
          <w:rPr>
            <w:noProof/>
            <w:webHidden/>
          </w:rPr>
          <w:fldChar w:fldCharType="separate"/>
        </w:r>
        <w:r w:rsidR="00100A6C">
          <w:rPr>
            <w:noProof/>
            <w:webHidden/>
          </w:rPr>
          <w:t>17</w:t>
        </w:r>
        <w:r>
          <w:rPr>
            <w:noProof/>
            <w:webHidden/>
          </w:rPr>
          <w:fldChar w:fldCharType="end"/>
        </w:r>
      </w:hyperlink>
    </w:p>
    <w:p w14:paraId="30EC0F97" w14:textId="2F7A2084" w:rsidR="004A20C7" w:rsidRDefault="004A20C7">
      <w:pPr>
        <w:pStyle w:val="TOC2"/>
        <w:rPr>
          <w:rFonts w:asciiTheme="minorHAnsi" w:eastAsiaTheme="minorEastAsia" w:hAnsiTheme="minorHAnsi"/>
          <w:noProof/>
          <w:kern w:val="2"/>
          <w:sz w:val="24"/>
          <w:szCs w:val="24"/>
          <w:lang w:eastAsia="en-AU"/>
          <w14:ligatures w14:val="standardContextual"/>
        </w:rPr>
      </w:pPr>
      <w:hyperlink w:anchor="_Toc215844003" w:history="1">
        <w:r w:rsidRPr="00647659">
          <w:rPr>
            <w:rStyle w:val="Hyperlink"/>
            <w:noProof/>
          </w:rPr>
          <w:t>3.7</w:t>
        </w:r>
        <w:r>
          <w:rPr>
            <w:rFonts w:asciiTheme="minorHAnsi" w:eastAsiaTheme="minorEastAsia" w:hAnsiTheme="minorHAnsi"/>
            <w:noProof/>
            <w:kern w:val="2"/>
            <w:sz w:val="24"/>
            <w:szCs w:val="24"/>
            <w:lang w:eastAsia="en-AU"/>
            <w14:ligatures w14:val="standardContextual"/>
          </w:rPr>
          <w:tab/>
        </w:r>
        <w:r w:rsidRPr="00647659">
          <w:rPr>
            <w:rStyle w:val="Hyperlink"/>
            <w:noProof/>
          </w:rPr>
          <w:t>Number of books</w:t>
        </w:r>
        <w:r>
          <w:rPr>
            <w:noProof/>
            <w:webHidden/>
          </w:rPr>
          <w:tab/>
        </w:r>
        <w:r>
          <w:rPr>
            <w:noProof/>
            <w:webHidden/>
          </w:rPr>
          <w:fldChar w:fldCharType="begin"/>
        </w:r>
        <w:r>
          <w:rPr>
            <w:noProof/>
            <w:webHidden/>
          </w:rPr>
          <w:instrText xml:space="preserve"> PAGEREF _Toc215844003 \h </w:instrText>
        </w:r>
        <w:r>
          <w:rPr>
            <w:noProof/>
            <w:webHidden/>
          </w:rPr>
        </w:r>
        <w:r>
          <w:rPr>
            <w:noProof/>
            <w:webHidden/>
          </w:rPr>
          <w:fldChar w:fldCharType="separate"/>
        </w:r>
        <w:r w:rsidR="00100A6C">
          <w:rPr>
            <w:noProof/>
            <w:webHidden/>
          </w:rPr>
          <w:t>19</w:t>
        </w:r>
        <w:r>
          <w:rPr>
            <w:noProof/>
            <w:webHidden/>
          </w:rPr>
          <w:fldChar w:fldCharType="end"/>
        </w:r>
      </w:hyperlink>
    </w:p>
    <w:p w14:paraId="6B1EE779" w14:textId="1AEE02C5" w:rsidR="004A20C7" w:rsidRDefault="004A20C7">
      <w:pPr>
        <w:pStyle w:val="TOC3"/>
        <w:rPr>
          <w:rFonts w:asciiTheme="minorHAnsi" w:eastAsiaTheme="minorEastAsia" w:hAnsiTheme="minorHAnsi"/>
          <w:noProof/>
          <w:kern w:val="2"/>
          <w:sz w:val="24"/>
          <w:szCs w:val="24"/>
          <w:lang w:eastAsia="en-AU"/>
          <w14:ligatures w14:val="standardContextual"/>
        </w:rPr>
      </w:pPr>
      <w:hyperlink w:anchor="_Toc215844004" w:history="1">
        <w:r w:rsidRPr="00647659">
          <w:rPr>
            <w:rStyle w:val="Hyperlink"/>
            <w:noProof/>
          </w:rPr>
          <w:t>3.7.1</w:t>
        </w:r>
        <w:r>
          <w:rPr>
            <w:rFonts w:asciiTheme="minorHAnsi" w:eastAsiaTheme="minorEastAsia" w:hAnsiTheme="minorHAnsi"/>
            <w:noProof/>
            <w:kern w:val="2"/>
            <w:sz w:val="24"/>
            <w:szCs w:val="24"/>
            <w:lang w:eastAsia="en-AU"/>
            <w14:ligatures w14:val="standardContextual"/>
          </w:rPr>
          <w:tab/>
        </w:r>
        <w:r w:rsidRPr="00647659">
          <w:rPr>
            <w:rStyle w:val="Hyperlink"/>
            <w:noProof/>
          </w:rPr>
          <w:t>Further distribution</w:t>
        </w:r>
        <w:r>
          <w:rPr>
            <w:noProof/>
            <w:webHidden/>
          </w:rPr>
          <w:tab/>
        </w:r>
        <w:r>
          <w:rPr>
            <w:noProof/>
            <w:webHidden/>
          </w:rPr>
          <w:fldChar w:fldCharType="begin"/>
        </w:r>
        <w:r>
          <w:rPr>
            <w:noProof/>
            <w:webHidden/>
          </w:rPr>
          <w:instrText xml:space="preserve"> PAGEREF _Toc215844004 \h </w:instrText>
        </w:r>
        <w:r>
          <w:rPr>
            <w:noProof/>
            <w:webHidden/>
          </w:rPr>
        </w:r>
        <w:r>
          <w:rPr>
            <w:noProof/>
            <w:webHidden/>
          </w:rPr>
          <w:fldChar w:fldCharType="separate"/>
        </w:r>
        <w:r w:rsidR="00100A6C">
          <w:rPr>
            <w:noProof/>
            <w:webHidden/>
          </w:rPr>
          <w:t>21</w:t>
        </w:r>
        <w:r>
          <w:rPr>
            <w:noProof/>
            <w:webHidden/>
          </w:rPr>
          <w:fldChar w:fldCharType="end"/>
        </w:r>
      </w:hyperlink>
    </w:p>
    <w:p w14:paraId="1BA30213" w14:textId="1B201D0C" w:rsidR="004A20C7" w:rsidRDefault="004A20C7">
      <w:pPr>
        <w:pStyle w:val="TOC2"/>
        <w:rPr>
          <w:rFonts w:asciiTheme="minorHAnsi" w:eastAsiaTheme="minorEastAsia" w:hAnsiTheme="minorHAnsi"/>
          <w:noProof/>
          <w:kern w:val="2"/>
          <w:sz w:val="24"/>
          <w:szCs w:val="24"/>
          <w:lang w:eastAsia="en-AU"/>
          <w14:ligatures w14:val="standardContextual"/>
        </w:rPr>
      </w:pPr>
      <w:hyperlink w:anchor="_Toc215844005" w:history="1">
        <w:r w:rsidRPr="00647659">
          <w:rPr>
            <w:rStyle w:val="Hyperlink"/>
            <w:noProof/>
          </w:rPr>
          <w:t>3.8</w:t>
        </w:r>
        <w:r>
          <w:rPr>
            <w:rFonts w:asciiTheme="minorHAnsi" w:eastAsiaTheme="minorEastAsia" w:hAnsiTheme="minorHAnsi"/>
            <w:noProof/>
            <w:kern w:val="2"/>
            <w:sz w:val="24"/>
            <w:szCs w:val="24"/>
            <w:lang w:eastAsia="en-AU"/>
            <w14:ligatures w14:val="standardContextual"/>
          </w:rPr>
          <w:tab/>
        </w:r>
        <w:r w:rsidRPr="00647659">
          <w:rPr>
            <w:rStyle w:val="Hyperlink"/>
            <w:noProof/>
          </w:rPr>
          <w:t>Protected-rated email/CabNet requirements</w:t>
        </w:r>
        <w:r>
          <w:rPr>
            <w:noProof/>
            <w:webHidden/>
          </w:rPr>
          <w:tab/>
        </w:r>
        <w:r>
          <w:rPr>
            <w:noProof/>
            <w:webHidden/>
          </w:rPr>
          <w:fldChar w:fldCharType="begin"/>
        </w:r>
        <w:r>
          <w:rPr>
            <w:noProof/>
            <w:webHidden/>
          </w:rPr>
          <w:instrText xml:space="preserve"> PAGEREF _Toc215844005 \h </w:instrText>
        </w:r>
        <w:r>
          <w:rPr>
            <w:noProof/>
            <w:webHidden/>
          </w:rPr>
        </w:r>
        <w:r>
          <w:rPr>
            <w:noProof/>
            <w:webHidden/>
          </w:rPr>
          <w:fldChar w:fldCharType="separate"/>
        </w:r>
        <w:r w:rsidR="00100A6C">
          <w:rPr>
            <w:noProof/>
            <w:webHidden/>
          </w:rPr>
          <w:t>21</w:t>
        </w:r>
        <w:r>
          <w:rPr>
            <w:noProof/>
            <w:webHidden/>
          </w:rPr>
          <w:fldChar w:fldCharType="end"/>
        </w:r>
      </w:hyperlink>
    </w:p>
    <w:p w14:paraId="579342C8" w14:textId="3B410789" w:rsidR="004A20C7" w:rsidRDefault="004A20C7">
      <w:pPr>
        <w:pStyle w:val="TOC2"/>
        <w:rPr>
          <w:rFonts w:asciiTheme="minorHAnsi" w:eastAsiaTheme="minorEastAsia" w:hAnsiTheme="minorHAnsi"/>
          <w:noProof/>
          <w:kern w:val="2"/>
          <w:sz w:val="24"/>
          <w:szCs w:val="24"/>
          <w:lang w:eastAsia="en-AU"/>
          <w14:ligatures w14:val="standardContextual"/>
        </w:rPr>
      </w:pPr>
      <w:hyperlink w:anchor="_Toc215844006" w:history="1">
        <w:r w:rsidRPr="00647659">
          <w:rPr>
            <w:rStyle w:val="Hyperlink"/>
            <w:noProof/>
          </w:rPr>
          <w:t>3.9</w:t>
        </w:r>
        <w:r>
          <w:rPr>
            <w:rFonts w:asciiTheme="minorHAnsi" w:eastAsiaTheme="minorEastAsia" w:hAnsiTheme="minorHAnsi"/>
            <w:noProof/>
            <w:kern w:val="2"/>
            <w:sz w:val="24"/>
            <w:szCs w:val="24"/>
            <w:lang w:eastAsia="en-AU"/>
            <w14:ligatures w14:val="standardContextual"/>
          </w:rPr>
          <w:tab/>
        </w:r>
        <w:r w:rsidRPr="00647659">
          <w:rPr>
            <w:rStyle w:val="Hyperlink"/>
            <w:noProof/>
          </w:rPr>
          <w:t>Online publication</w:t>
        </w:r>
        <w:r>
          <w:rPr>
            <w:noProof/>
            <w:webHidden/>
          </w:rPr>
          <w:tab/>
        </w:r>
        <w:r>
          <w:rPr>
            <w:noProof/>
            <w:webHidden/>
          </w:rPr>
          <w:fldChar w:fldCharType="begin"/>
        </w:r>
        <w:r>
          <w:rPr>
            <w:noProof/>
            <w:webHidden/>
          </w:rPr>
          <w:instrText xml:space="preserve"> PAGEREF _Toc215844006 \h </w:instrText>
        </w:r>
        <w:r>
          <w:rPr>
            <w:noProof/>
            <w:webHidden/>
          </w:rPr>
        </w:r>
        <w:r>
          <w:rPr>
            <w:noProof/>
            <w:webHidden/>
          </w:rPr>
          <w:fldChar w:fldCharType="separate"/>
        </w:r>
        <w:r w:rsidR="00100A6C">
          <w:rPr>
            <w:noProof/>
            <w:webHidden/>
          </w:rPr>
          <w:t>21</w:t>
        </w:r>
        <w:r>
          <w:rPr>
            <w:noProof/>
            <w:webHidden/>
          </w:rPr>
          <w:fldChar w:fldCharType="end"/>
        </w:r>
      </w:hyperlink>
    </w:p>
    <w:p w14:paraId="4775CF1E" w14:textId="2A8AFDDD" w:rsidR="004A20C7" w:rsidRDefault="004A20C7">
      <w:pPr>
        <w:pStyle w:val="TOC3"/>
        <w:rPr>
          <w:rFonts w:asciiTheme="minorHAnsi" w:eastAsiaTheme="minorEastAsia" w:hAnsiTheme="minorHAnsi"/>
          <w:noProof/>
          <w:kern w:val="2"/>
          <w:sz w:val="24"/>
          <w:szCs w:val="24"/>
          <w:lang w:eastAsia="en-AU"/>
          <w14:ligatures w14:val="standardContextual"/>
        </w:rPr>
      </w:pPr>
      <w:hyperlink w:anchor="_Toc215844007" w:history="1">
        <w:r w:rsidRPr="00647659">
          <w:rPr>
            <w:rStyle w:val="Hyperlink"/>
            <w:noProof/>
          </w:rPr>
          <w:t>3.9.1</w:t>
        </w:r>
        <w:r>
          <w:rPr>
            <w:rFonts w:asciiTheme="minorHAnsi" w:eastAsiaTheme="minorEastAsia" w:hAnsiTheme="minorHAnsi"/>
            <w:noProof/>
            <w:kern w:val="2"/>
            <w:sz w:val="24"/>
            <w:szCs w:val="24"/>
            <w:lang w:eastAsia="en-AU"/>
            <w14:ligatures w14:val="standardContextual"/>
          </w:rPr>
          <w:tab/>
        </w:r>
        <w:r w:rsidRPr="00647659">
          <w:rPr>
            <w:rStyle w:val="Hyperlink"/>
            <w:noProof/>
          </w:rPr>
          <w:t>Publishing the PAES on the internet</w:t>
        </w:r>
        <w:r>
          <w:rPr>
            <w:noProof/>
            <w:webHidden/>
          </w:rPr>
          <w:tab/>
        </w:r>
        <w:r>
          <w:rPr>
            <w:noProof/>
            <w:webHidden/>
          </w:rPr>
          <w:fldChar w:fldCharType="begin"/>
        </w:r>
        <w:r>
          <w:rPr>
            <w:noProof/>
            <w:webHidden/>
          </w:rPr>
          <w:instrText xml:space="preserve"> PAGEREF _Toc215844007 \h </w:instrText>
        </w:r>
        <w:r>
          <w:rPr>
            <w:noProof/>
            <w:webHidden/>
          </w:rPr>
        </w:r>
        <w:r>
          <w:rPr>
            <w:noProof/>
            <w:webHidden/>
          </w:rPr>
          <w:fldChar w:fldCharType="separate"/>
        </w:r>
        <w:r w:rsidR="00100A6C">
          <w:rPr>
            <w:noProof/>
            <w:webHidden/>
          </w:rPr>
          <w:t>21</w:t>
        </w:r>
        <w:r>
          <w:rPr>
            <w:noProof/>
            <w:webHidden/>
          </w:rPr>
          <w:fldChar w:fldCharType="end"/>
        </w:r>
      </w:hyperlink>
    </w:p>
    <w:p w14:paraId="0D979149" w14:textId="13CC2251" w:rsidR="004A20C7" w:rsidRDefault="004A20C7">
      <w:pPr>
        <w:pStyle w:val="TOC3"/>
        <w:rPr>
          <w:rFonts w:asciiTheme="minorHAnsi" w:eastAsiaTheme="minorEastAsia" w:hAnsiTheme="minorHAnsi"/>
          <w:noProof/>
          <w:kern w:val="2"/>
          <w:sz w:val="24"/>
          <w:szCs w:val="24"/>
          <w:lang w:eastAsia="en-AU"/>
          <w14:ligatures w14:val="standardContextual"/>
        </w:rPr>
      </w:pPr>
      <w:hyperlink w:anchor="_Toc215844008" w:history="1">
        <w:r w:rsidRPr="00647659">
          <w:rPr>
            <w:rStyle w:val="Hyperlink"/>
            <w:noProof/>
          </w:rPr>
          <w:t>3.9.2</w:t>
        </w:r>
        <w:r>
          <w:rPr>
            <w:rFonts w:asciiTheme="minorHAnsi" w:eastAsiaTheme="minorEastAsia" w:hAnsiTheme="minorHAnsi"/>
            <w:noProof/>
            <w:kern w:val="2"/>
            <w:sz w:val="24"/>
            <w:szCs w:val="24"/>
            <w:lang w:eastAsia="en-AU"/>
            <w14:ligatures w14:val="standardContextual"/>
          </w:rPr>
          <w:tab/>
        </w:r>
        <w:r w:rsidRPr="00647659">
          <w:rPr>
            <w:rStyle w:val="Hyperlink"/>
            <w:noProof/>
          </w:rPr>
          <w:t>Data and digital government strategy and publication on data.gov.au</w:t>
        </w:r>
        <w:r>
          <w:rPr>
            <w:noProof/>
            <w:webHidden/>
          </w:rPr>
          <w:tab/>
        </w:r>
        <w:r>
          <w:rPr>
            <w:noProof/>
            <w:webHidden/>
          </w:rPr>
          <w:fldChar w:fldCharType="begin"/>
        </w:r>
        <w:r>
          <w:rPr>
            <w:noProof/>
            <w:webHidden/>
          </w:rPr>
          <w:instrText xml:space="preserve"> PAGEREF _Toc215844008 \h </w:instrText>
        </w:r>
        <w:r>
          <w:rPr>
            <w:noProof/>
            <w:webHidden/>
          </w:rPr>
        </w:r>
        <w:r>
          <w:rPr>
            <w:noProof/>
            <w:webHidden/>
          </w:rPr>
          <w:fldChar w:fldCharType="separate"/>
        </w:r>
        <w:r w:rsidR="00100A6C">
          <w:rPr>
            <w:noProof/>
            <w:webHidden/>
          </w:rPr>
          <w:t>22</w:t>
        </w:r>
        <w:r>
          <w:rPr>
            <w:noProof/>
            <w:webHidden/>
          </w:rPr>
          <w:fldChar w:fldCharType="end"/>
        </w:r>
      </w:hyperlink>
    </w:p>
    <w:p w14:paraId="0AAD59C4" w14:textId="451434A7" w:rsidR="004A20C7" w:rsidRDefault="004A20C7">
      <w:pPr>
        <w:pStyle w:val="TOC3"/>
        <w:rPr>
          <w:rFonts w:asciiTheme="minorHAnsi" w:eastAsiaTheme="minorEastAsia" w:hAnsiTheme="minorHAnsi"/>
          <w:noProof/>
          <w:kern w:val="2"/>
          <w:sz w:val="24"/>
          <w:szCs w:val="24"/>
          <w:lang w:eastAsia="en-AU"/>
          <w14:ligatures w14:val="standardContextual"/>
        </w:rPr>
      </w:pPr>
      <w:hyperlink w:anchor="_Toc215844009" w:history="1">
        <w:r w:rsidRPr="00647659">
          <w:rPr>
            <w:rStyle w:val="Hyperlink"/>
            <w:noProof/>
          </w:rPr>
          <w:t>3.9.3</w:t>
        </w:r>
        <w:r>
          <w:rPr>
            <w:rFonts w:asciiTheme="minorHAnsi" w:eastAsiaTheme="minorEastAsia" w:hAnsiTheme="minorHAnsi"/>
            <w:noProof/>
            <w:kern w:val="2"/>
            <w:sz w:val="24"/>
            <w:szCs w:val="24"/>
            <w:lang w:eastAsia="en-AU"/>
            <w14:ligatures w14:val="standardContextual"/>
          </w:rPr>
          <w:tab/>
        </w:r>
        <w:r w:rsidRPr="00647659">
          <w:rPr>
            <w:rStyle w:val="Hyperlink"/>
            <w:noProof/>
          </w:rPr>
          <w:t>Checklist for preparing files for online publication on data.gov.au</w:t>
        </w:r>
        <w:r>
          <w:rPr>
            <w:noProof/>
            <w:webHidden/>
          </w:rPr>
          <w:tab/>
        </w:r>
        <w:r>
          <w:rPr>
            <w:noProof/>
            <w:webHidden/>
          </w:rPr>
          <w:fldChar w:fldCharType="begin"/>
        </w:r>
        <w:r>
          <w:rPr>
            <w:noProof/>
            <w:webHidden/>
          </w:rPr>
          <w:instrText xml:space="preserve"> PAGEREF _Toc215844009 \h </w:instrText>
        </w:r>
        <w:r>
          <w:rPr>
            <w:noProof/>
            <w:webHidden/>
          </w:rPr>
        </w:r>
        <w:r>
          <w:rPr>
            <w:noProof/>
            <w:webHidden/>
          </w:rPr>
          <w:fldChar w:fldCharType="separate"/>
        </w:r>
        <w:r w:rsidR="00100A6C">
          <w:rPr>
            <w:noProof/>
            <w:webHidden/>
          </w:rPr>
          <w:t>24</w:t>
        </w:r>
        <w:r>
          <w:rPr>
            <w:noProof/>
            <w:webHidden/>
          </w:rPr>
          <w:fldChar w:fldCharType="end"/>
        </w:r>
      </w:hyperlink>
    </w:p>
    <w:p w14:paraId="3759692E" w14:textId="0C40AB6F" w:rsidR="004A20C7" w:rsidRDefault="004A20C7">
      <w:pPr>
        <w:pStyle w:val="TOC2"/>
        <w:rPr>
          <w:rFonts w:asciiTheme="minorHAnsi" w:eastAsiaTheme="minorEastAsia" w:hAnsiTheme="minorHAnsi"/>
          <w:noProof/>
          <w:kern w:val="2"/>
          <w:sz w:val="24"/>
          <w:szCs w:val="24"/>
          <w:lang w:eastAsia="en-AU"/>
          <w14:ligatures w14:val="standardContextual"/>
        </w:rPr>
      </w:pPr>
      <w:hyperlink w:anchor="_Toc215844010" w:history="1">
        <w:r w:rsidRPr="00647659">
          <w:rPr>
            <w:rStyle w:val="Hyperlink"/>
            <w:noProof/>
          </w:rPr>
          <w:t>3.10</w:t>
        </w:r>
        <w:r>
          <w:rPr>
            <w:rFonts w:asciiTheme="minorHAnsi" w:eastAsiaTheme="minorEastAsia" w:hAnsiTheme="minorHAnsi"/>
            <w:noProof/>
            <w:kern w:val="2"/>
            <w:sz w:val="24"/>
            <w:szCs w:val="24"/>
            <w:lang w:eastAsia="en-AU"/>
            <w14:ligatures w14:val="standardContextual"/>
          </w:rPr>
          <w:tab/>
        </w:r>
        <w:r w:rsidRPr="00647659">
          <w:rPr>
            <w:rStyle w:val="Hyperlink"/>
            <w:noProof/>
          </w:rPr>
          <w:t>Use of ISBN/ISSN number</w:t>
        </w:r>
        <w:r>
          <w:rPr>
            <w:noProof/>
            <w:webHidden/>
          </w:rPr>
          <w:tab/>
        </w:r>
        <w:r>
          <w:rPr>
            <w:noProof/>
            <w:webHidden/>
          </w:rPr>
          <w:fldChar w:fldCharType="begin"/>
        </w:r>
        <w:r>
          <w:rPr>
            <w:noProof/>
            <w:webHidden/>
          </w:rPr>
          <w:instrText xml:space="preserve"> PAGEREF _Toc215844010 \h </w:instrText>
        </w:r>
        <w:r>
          <w:rPr>
            <w:noProof/>
            <w:webHidden/>
          </w:rPr>
        </w:r>
        <w:r>
          <w:rPr>
            <w:noProof/>
            <w:webHidden/>
          </w:rPr>
          <w:fldChar w:fldCharType="separate"/>
        </w:r>
        <w:r w:rsidR="00100A6C">
          <w:rPr>
            <w:noProof/>
            <w:webHidden/>
          </w:rPr>
          <w:t>24</w:t>
        </w:r>
        <w:r>
          <w:rPr>
            <w:noProof/>
            <w:webHidden/>
          </w:rPr>
          <w:fldChar w:fldCharType="end"/>
        </w:r>
      </w:hyperlink>
    </w:p>
    <w:p w14:paraId="7C24CD4B" w14:textId="425CA3CC" w:rsidR="004A20C7" w:rsidRDefault="004A20C7">
      <w:pPr>
        <w:pStyle w:val="TOC1"/>
        <w:rPr>
          <w:rFonts w:asciiTheme="minorHAnsi" w:eastAsiaTheme="minorEastAsia" w:hAnsiTheme="minorHAnsi"/>
          <w:b w:val="0"/>
          <w:noProof/>
          <w:kern w:val="2"/>
          <w:sz w:val="24"/>
          <w:szCs w:val="24"/>
          <w:lang w:eastAsia="en-AU"/>
          <w14:ligatures w14:val="standardContextual"/>
        </w:rPr>
      </w:pPr>
      <w:hyperlink w:anchor="_Toc215844011" w:history="1">
        <w:r w:rsidRPr="00647659">
          <w:rPr>
            <w:rStyle w:val="Hyperlink"/>
            <w:noProof/>
          </w:rPr>
          <w:t>4.</w:t>
        </w:r>
        <w:r>
          <w:rPr>
            <w:rFonts w:asciiTheme="minorHAnsi" w:eastAsiaTheme="minorEastAsia" w:hAnsiTheme="minorHAnsi"/>
            <w:b w:val="0"/>
            <w:noProof/>
            <w:kern w:val="2"/>
            <w:sz w:val="24"/>
            <w:szCs w:val="24"/>
            <w:lang w:eastAsia="en-AU"/>
            <w14:ligatures w14:val="standardContextual"/>
          </w:rPr>
          <w:tab/>
        </w:r>
        <w:r w:rsidRPr="00647659">
          <w:rPr>
            <w:rStyle w:val="Hyperlink"/>
            <w:noProof/>
          </w:rPr>
          <w:t>Portfolio overview</w:t>
        </w:r>
        <w:r>
          <w:rPr>
            <w:noProof/>
            <w:webHidden/>
          </w:rPr>
          <w:tab/>
        </w:r>
        <w:r>
          <w:rPr>
            <w:noProof/>
            <w:webHidden/>
          </w:rPr>
          <w:fldChar w:fldCharType="begin"/>
        </w:r>
        <w:r>
          <w:rPr>
            <w:noProof/>
            <w:webHidden/>
          </w:rPr>
          <w:instrText xml:space="preserve"> PAGEREF _Toc215844011 \h </w:instrText>
        </w:r>
        <w:r>
          <w:rPr>
            <w:noProof/>
            <w:webHidden/>
          </w:rPr>
        </w:r>
        <w:r>
          <w:rPr>
            <w:noProof/>
            <w:webHidden/>
          </w:rPr>
          <w:fldChar w:fldCharType="separate"/>
        </w:r>
        <w:r w:rsidR="00100A6C">
          <w:rPr>
            <w:noProof/>
            <w:webHidden/>
          </w:rPr>
          <w:t>24</w:t>
        </w:r>
        <w:r>
          <w:rPr>
            <w:noProof/>
            <w:webHidden/>
          </w:rPr>
          <w:fldChar w:fldCharType="end"/>
        </w:r>
      </w:hyperlink>
    </w:p>
    <w:p w14:paraId="2AE4B04E" w14:textId="0A30BBD4" w:rsidR="004A20C7" w:rsidRDefault="004A20C7">
      <w:pPr>
        <w:pStyle w:val="TOC2"/>
        <w:rPr>
          <w:rFonts w:asciiTheme="minorHAnsi" w:eastAsiaTheme="minorEastAsia" w:hAnsiTheme="minorHAnsi"/>
          <w:noProof/>
          <w:kern w:val="2"/>
          <w:sz w:val="24"/>
          <w:szCs w:val="24"/>
          <w:lang w:eastAsia="en-AU"/>
          <w14:ligatures w14:val="standardContextual"/>
        </w:rPr>
      </w:pPr>
      <w:hyperlink w:anchor="_Toc215844012" w:history="1">
        <w:r w:rsidRPr="00647659">
          <w:rPr>
            <w:rStyle w:val="Hyperlink"/>
            <w:noProof/>
          </w:rPr>
          <w:t>4.1</w:t>
        </w:r>
        <w:r>
          <w:rPr>
            <w:rFonts w:asciiTheme="minorHAnsi" w:eastAsiaTheme="minorEastAsia" w:hAnsiTheme="minorHAnsi"/>
            <w:noProof/>
            <w:kern w:val="2"/>
            <w:sz w:val="24"/>
            <w:szCs w:val="24"/>
            <w:lang w:eastAsia="en-AU"/>
            <w14:ligatures w14:val="standardContextual"/>
          </w:rPr>
          <w:tab/>
        </w:r>
        <w:r w:rsidRPr="00647659">
          <w:rPr>
            <w:rStyle w:val="Hyperlink"/>
            <w:noProof/>
          </w:rPr>
          <w:t>Portfolio structure and outcomes</w:t>
        </w:r>
        <w:r>
          <w:rPr>
            <w:noProof/>
            <w:webHidden/>
          </w:rPr>
          <w:tab/>
        </w:r>
        <w:r>
          <w:rPr>
            <w:noProof/>
            <w:webHidden/>
          </w:rPr>
          <w:fldChar w:fldCharType="begin"/>
        </w:r>
        <w:r>
          <w:rPr>
            <w:noProof/>
            <w:webHidden/>
          </w:rPr>
          <w:instrText xml:space="preserve"> PAGEREF _Toc215844012 \h </w:instrText>
        </w:r>
        <w:r>
          <w:rPr>
            <w:noProof/>
            <w:webHidden/>
          </w:rPr>
        </w:r>
        <w:r>
          <w:rPr>
            <w:noProof/>
            <w:webHidden/>
          </w:rPr>
          <w:fldChar w:fldCharType="separate"/>
        </w:r>
        <w:r w:rsidR="00100A6C">
          <w:rPr>
            <w:noProof/>
            <w:webHidden/>
          </w:rPr>
          <w:t>25</w:t>
        </w:r>
        <w:r>
          <w:rPr>
            <w:noProof/>
            <w:webHidden/>
          </w:rPr>
          <w:fldChar w:fldCharType="end"/>
        </w:r>
      </w:hyperlink>
    </w:p>
    <w:p w14:paraId="224C7622" w14:textId="15128B4F" w:rsidR="004A20C7" w:rsidRDefault="004A20C7">
      <w:pPr>
        <w:pStyle w:val="TOC1"/>
        <w:rPr>
          <w:rFonts w:asciiTheme="minorHAnsi" w:eastAsiaTheme="minorEastAsia" w:hAnsiTheme="minorHAnsi"/>
          <w:b w:val="0"/>
          <w:noProof/>
          <w:kern w:val="2"/>
          <w:sz w:val="24"/>
          <w:szCs w:val="24"/>
          <w:lang w:eastAsia="en-AU"/>
          <w14:ligatures w14:val="standardContextual"/>
        </w:rPr>
      </w:pPr>
      <w:hyperlink w:anchor="_Toc215844013" w:history="1">
        <w:r w:rsidRPr="00647659">
          <w:rPr>
            <w:rStyle w:val="Hyperlink"/>
            <w:noProof/>
          </w:rPr>
          <w:t>5.</w:t>
        </w:r>
        <w:r>
          <w:rPr>
            <w:rFonts w:asciiTheme="minorHAnsi" w:eastAsiaTheme="minorEastAsia" w:hAnsiTheme="minorHAnsi"/>
            <w:b w:val="0"/>
            <w:noProof/>
            <w:kern w:val="2"/>
            <w:sz w:val="24"/>
            <w:szCs w:val="24"/>
            <w:lang w:eastAsia="en-AU"/>
            <w14:ligatures w14:val="standardContextual"/>
          </w:rPr>
          <w:tab/>
        </w:r>
        <w:r w:rsidRPr="00647659">
          <w:rPr>
            <w:rStyle w:val="Hyperlink"/>
            <w:noProof/>
          </w:rPr>
          <w:t>Entity outcomes and planned performance</w:t>
        </w:r>
        <w:r>
          <w:rPr>
            <w:noProof/>
            <w:webHidden/>
          </w:rPr>
          <w:tab/>
        </w:r>
        <w:r>
          <w:rPr>
            <w:noProof/>
            <w:webHidden/>
          </w:rPr>
          <w:fldChar w:fldCharType="begin"/>
        </w:r>
        <w:r>
          <w:rPr>
            <w:noProof/>
            <w:webHidden/>
          </w:rPr>
          <w:instrText xml:space="preserve"> PAGEREF _Toc215844013 \h </w:instrText>
        </w:r>
        <w:r>
          <w:rPr>
            <w:noProof/>
            <w:webHidden/>
          </w:rPr>
        </w:r>
        <w:r>
          <w:rPr>
            <w:noProof/>
            <w:webHidden/>
          </w:rPr>
          <w:fldChar w:fldCharType="separate"/>
        </w:r>
        <w:r w:rsidR="00100A6C">
          <w:rPr>
            <w:noProof/>
            <w:webHidden/>
          </w:rPr>
          <w:t>26</w:t>
        </w:r>
        <w:r>
          <w:rPr>
            <w:noProof/>
            <w:webHidden/>
          </w:rPr>
          <w:fldChar w:fldCharType="end"/>
        </w:r>
      </w:hyperlink>
    </w:p>
    <w:p w14:paraId="6A5CA900" w14:textId="092C0F13" w:rsidR="004A20C7" w:rsidRDefault="004A20C7">
      <w:pPr>
        <w:pStyle w:val="TOC2"/>
        <w:rPr>
          <w:rFonts w:asciiTheme="minorHAnsi" w:eastAsiaTheme="minorEastAsia" w:hAnsiTheme="minorHAnsi"/>
          <w:noProof/>
          <w:kern w:val="2"/>
          <w:sz w:val="24"/>
          <w:szCs w:val="24"/>
          <w:lang w:eastAsia="en-AU"/>
          <w14:ligatures w14:val="standardContextual"/>
        </w:rPr>
      </w:pPr>
      <w:hyperlink w:anchor="_Toc215844014" w:history="1">
        <w:r w:rsidRPr="00647659">
          <w:rPr>
            <w:rStyle w:val="Hyperlink"/>
            <w:noProof/>
          </w:rPr>
          <w:t>5.1</w:t>
        </w:r>
        <w:r>
          <w:rPr>
            <w:rFonts w:asciiTheme="minorHAnsi" w:eastAsiaTheme="minorEastAsia" w:hAnsiTheme="minorHAnsi"/>
            <w:noProof/>
            <w:kern w:val="2"/>
            <w:sz w:val="24"/>
            <w:szCs w:val="24"/>
            <w:lang w:eastAsia="en-AU"/>
            <w14:ligatures w14:val="standardContextual"/>
          </w:rPr>
          <w:tab/>
        </w:r>
        <w:r w:rsidRPr="00647659">
          <w:rPr>
            <w:rStyle w:val="Hyperlink"/>
            <w:noProof/>
          </w:rPr>
          <w:t>Section 1: Entity overview and resources</w:t>
        </w:r>
        <w:r>
          <w:rPr>
            <w:noProof/>
            <w:webHidden/>
          </w:rPr>
          <w:tab/>
        </w:r>
        <w:r>
          <w:rPr>
            <w:noProof/>
            <w:webHidden/>
          </w:rPr>
          <w:fldChar w:fldCharType="begin"/>
        </w:r>
        <w:r>
          <w:rPr>
            <w:noProof/>
            <w:webHidden/>
          </w:rPr>
          <w:instrText xml:space="preserve"> PAGEREF _Toc215844014 \h </w:instrText>
        </w:r>
        <w:r>
          <w:rPr>
            <w:noProof/>
            <w:webHidden/>
          </w:rPr>
        </w:r>
        <w:r>
          <w:rPr>
            <w:noProof/>
            <w:webHidden/>
          </w:rPr>
          <w:fldChar w:fldCharType="separate"/>
        </w:r>
        <w:r w:rsidR="00100A6C">
          <w:rPr>
            <w:noProof/>
            <w:webHidden/>
          </w:rPr>
          <w:t>26</w:t>
        </w:r>
        <w:r>
          <w:rPr>
            <w:noProof/>
            <w:webHidden/>
          </w:rPr>
          <w:fldChar w:fldCharType="end"/>
        </w:r>
      </w:hyperlink>
    </w:p>
    <w:p w14:paraId="7FCC5D1B" w14:textId="2A78FACF" w:rsidR="004A20C7" w:rsidRDefault="004A20C7">
      <w:pPr>
        <w:pStyle w:val="TOC2"/>
        <w:rPr>
          <w:rFonts w:asciiTheme="minorHAnsi" w:eastAsiaTheme="minorEastAsia" w:hAnsiTheme="minorHAnsi"/>
          <w:noProof/>
          <w:kern w:val="2"/>
          <w:sz w:val="24"/>
          <w:szCs w:val="24"/>
          <w:lang w:eastAsia="en-AU"/>
          <w14:ligatures w14:val="standardContextual"/>
        </w:rPr>
      </w:pPr>
      <w:hyperlink w:anchor="_Toc215844015" w:history="1">
        <w:r w:rsidRPr="00647659">
          <w:rPr>
            <w:rStyle w:val="Hyperlink"/>
            <w:noProof/>
          </w:rPr>
          <w:t>5.2</w:t>
        </w:r>
        <w:r>
          <w:rPr>
            <w:rFonts w:asciiTheme="minorHAnsi" w:eastAsiaTheme="minorEastAsia" w:hAnsiTheme="minorHAnsi"/>
            <w:noProof/>
            <w:kern w:val="2"/>
            <w:sz w:val="24"/>
            <w:szCs w:val="24"/>
            <w:lang w:eastAsia="en-AU"/>
            <w14:ligatures w14:val="standardContextual"/>
          </w:rPr>
          <w:tab/>
        </w:r>
        <w:r w:rsidRPr="00647659">
          <w:rPr>
            <w:rStyle w:val="Hyperlink"/>
            <w:noProof/>
          </w:rPr>
          <w:t>Strategic direction statement</w:t>
        </w:r>
        <w:r>
          <w:rPr>
            <w:noProof/>
            <w:webHidden/>
          </w:rPr>
          <w:tab/>
        </w:r>
        <w:r>
          <w:rPr>
            <w:noProof/>
            <w:webHidden/>
          </w:rPr>
          <w:fldChar w:fldCharType="begin"/>
        </w:r>
        <w:r>
          <w:rPr>
            <w:noProof/>
            <w:webHidden/>
          </w:rPr>
          <w:instrText xml:space="preserve"> PAGEREF _Toc215844015 \h </w:instrText>
        </w:r>
        <w:r>
          <w:rPr>
            <w:noProof/>
            <w:webHidden/>
          </w:rPr>
        </w:r>
        <w:r>
          <w:rPr>
            <w:noProof/>
            <w:webHidden/>
          </w:rPr>
          <w:fldChar w:fldCharType="separate"/>
        </w:r>
        <w:r w:rsidR="00100A6C">
          <w:rPr>
            <w:noProof/>
            <w:webHidden/>
          </w:rPr>
          <w:t>26</w:t>
        </w:r>
        <w:r>
          <w:rPr>
            <w:noProof/>
            <w:webHidden/>
          </w:rPr>
          <w:fldChar w:fldCharType="end"/>
        </w:r>
      </w:hyperlink>
    </w:p>
    <w:p w14:paraId="5E1CDB87" w14:textId="2948451B" w:rsidR="004A20C7" w:rsidRDefault="004A20C7">
      <w:pPr>
        <w:pStyle w:val="TOC2"/>
        <w:rPr>
          <w:rFonts w:asciiTheme="minorHAnsi" w:eastAsiaTheme="minorEastAsia" w:hAnsiTheme="minorHAnsi"/>
          <w:noProof/>
          <w:kern w:val="2"/>
          <w:sz w:val="24"/>
          <w:szCs w:val="24"/>
          <w:lang w:eastAsia="en-AU"/>
          <w14:ligatures w14:val="standardContextual"/>
        </w:rPr>
      </w:pPr>
      <w:hyperlink w:anchor="_Toc215844016" w:history="1">
        <w:r w:rsidRPr="00647659">
          <w:rPr>
            <w:rStyle w:val="Hyperlink"/>
            <w:noProof/>
          </w:rPr>
          <w:t>5.3</w:t>
        </w:r>
        <w:r>
          <w:rPr>
            <w:rFonts w:asciiTheme="minorHAnsi" w:eastAsiaTheme="minorEastAsia" w:hAnsiTheme="minorHAnsi"/>
            <w:noProof/>
            <w:kern w:val="2"/>
            <w:sz w:val="24"/>
            <w:szCs w:val="24"/>
            <w:lang w:eastAsia="en-AU"/>
            <w14:ligatures w14:val="standardContextual"/>
          </w:rPr>
          <w:tab/>
        </w:r>
        <w:r w:rsidRPr="00647659">
          <w:rPr>
            <w:rStyle w:val="Hyperlink"/>
            <w:noProof/>
          </w:rPr>
          <w:t>Entity resource statement – Table 1.1</w:t>
        </w:r>
        <w:r>
          <w:rPr>
            <w:noProof/>
            <w:webHidden/>
          </w:rPr>
          <w:tab/>
        </w:r>
        <w:r>
          <w:rPr>
            <w:noProof/>
            <w:webHidden/>
          </w:rPr>
          <w:fldChar w:fldCharType="begin"/>
        </w:r>
        <w:r>
          <w:rPr>
            <w:noProof/>
            <w:webHidden/>
          </w:rPr>
          <w:instrText xml:space="preserve"> PAGEREF _Toc215844016 \h </w:instrText>
        </w:r>
        <w:r>
          <w:rPr>
            <w:noProof/>
            <w:webHidden/>
          </w:rPr>
        </w:r>
        <w:r>
          <w:rPr>
            <w:noProof/>
            <w:webHidden/>
          </w:rPr>
          <w:fldChar w:fldCharType="separate"/>
        </w:r>
        <w:r w:rsidR="00100A6C">
          <w:rPr>
            <w:noProof/>
            <w:webHidden/>
          </w:rPr>
          <w:t>27</w:t>
        </w:r>
        <w:r>
          <w:rPr>
            <w:noProof/>
            <w:webHidden/>
          </w:rPr>
          <w:fldChar w:fldCharType="end"/>
        </w:r>
      </w:hyperlink>
    </w:p>
    <w:p w14:paraId="141EBAAA" w14:textId="2D7843B5" w:rsidR="004A20C7" w:rsidRDefault="004A20C7">
      <w:pPr>
        <w:pStyle w:val="TOC3"/>
        <w:rPr>
          <w:rFonts w:asciiTheme="minorHAnsi" w:eastAsiaTheme="minorEastAsia" w:hAnsiTheme="minorHAnsi"/>
          <w:noProof/>
          <w:kern w:val="2"/>
          <w:sz w:val="24"/>
          <w:szCs w:val="24"/>
          <w:lang w:eastAsia="en-AU"/>
          <w14:ligatures w14:val="standardContextual"/>
        </w:rPr>
      </w:pPr>
      <w:hyperlink w:anchor="_Toc215844017" w:history="1">
        <w:r w:rsidRPr="00647659">
          <w:rPr>
            <w:rStyle w:val="Hyperlink"/>
            <w:noProof/>
          </w:rPr>
          <w:t>5.3.1</w:t>
        </w:r>
        <w:r>
          <w:rPr>
            <w:rFonts w:asciiTheme="minorHAnsi" w:eastAsiaTheme="minorEastAsia" w:hAnsiTheme="minorHAnsi"/>
            <w:noProof/>
            <w:kern w:val="2"/>
            <w:sz w:val="24"/>
            <w:szCs w:val="24"/>
            <w:lang w:eastAsia="en-AU"/>
            <w14:ligatures w14:val="standardContextual"/>
          </w:rPr>
          <w:tab/>
        </w:r>
        <w:r w:rsidRPr="00647659">
          <w:rPr>
            <w:rStyle w:val="Hyperlink"/>
            <w:noProof/>
          </w:rPr>
          <w:t>Prior year annual appropriation balances</w:t>
        </w:r>
        <w:r>
          <w:rPr>
            <w:noProof/>
            <w:webHidden/>
          </w:rPr>
          <w:tab/>
        </w:r>
        <w:r>
          <w:rPr>
            <w:noProof/>
            <w:webHidden/>
          </w:rPr>
          <w:fldChar w:fldCharType="begin"/>
        </w:r>
        <w:r>
          <w:rPr>
            <w:noProof/>
            <w:webHidden/>
          </w:rPr>
          <w:instrText xml:space="preserve"> PAGEREF _Toc215844017 \h </w:instrText>
        </w:r>
        <w:r>
          <w:rPr>
            <w:noProof/>
            <w:webHidden/>
          </w:rPr>
        </w:r>
        <w:r>
          <w:rPr>
            <w:noProof/>
            <w:webHidden/>
          </w:rPr>
          <w:fldChar w:fldCharType="separate"/>
        </w:r>
        <w:r w:rsidR="00100A6C">
          <w:rPr>
            <w:noProof/>
            <w:webHidden/>
          </w:rPr>
          <w:t>28</w:t>
        </w:r>
        <w:r>
          <w:rPr>
            <w:noProof/>
            <w:webHidden/>
          </w:rPr>
          <w:fldChar w:fldCharType="end"/>
        </w:r>
      </w:hyperlink>
    </w:p>
    <w:p w14:paraId="79EBBF75" w14:textId="61436BBC" w:rsidR="004A20C7" w:rsidRDefault="004A20C7">
      <w:pPr>
        <w:pStyle w:val="TOC2"/>
        <w:rPr>
          <w:rFonts w:asciiTheme="minorHAnsi" w:eastAsiaTheme="minorEastAsia" w:hAnsiTheme="minorHAnsi"/>
          <w:noProof/>
          <w:kern w:val="2"/>
          <w:sz w:val="24"/>
          <w:szCs w:val="24"/>
          <w:lang w:eastAsia="en-AU"/>
          <w14:ligatures w14:val="standardContextual"/>
        </w:rPr>
      </w:pPr>
      <w:hyperlink w:anchor="_Toc215844018" w:history="1">
        <w:r w:rsidRPr="00647659">
          <w:rPr>
            <w:rStyle w:val="Hyperlink"/>
            <w:noProof/>
          </w:rPr>
          <w:t>5.4</w:t>
        </w:r>
        <w:r>
          <w:rPr>
            <w:rFonts w:asciiTheme="minorHAnsi" w:eastAsiaTheme="minorEastAsia" w:hAnsiTheme="minorHAnsi"/>
            <w:noProof/>
            <w:kern w:val="2"/>
            <w:sz w:val="24"/>
            <w:szCs w:val="24"/>
            <w:lang w:eastAsia="en-AU"/>
            <w14:ligatures w14:val="standardContextual"/>
          </w:rPr>
          <w:tab/>
        </w:r>
        <w:r w:rsidRPr="00647659">
          <w:rPr>
            <w:rStyle w:val="Hyperlink"/>
            <w:noProof/>
          </w:rPr>
          <w:t>Entity measures – Table 1.2</w:t>
        </w:r>
        <w:r>
          <w:rPr>
            <w:noProof/>
            <w:webHidden/>
          </w:rPr>
          <w:tab/>
        </w:r>
        <w:r>
          <w:rPr>
            <w:noProof/>
            <w:webHidden/>
          </w:rPr>
          <w:fldChar w:fldCharType="begin"/>
        </w:r>
        <w:r>
          <w:rPr>
            <w:noProof/>
            <w:webHidden/>
          </w:rPr>
          <w:instrText xml:space="preserve"> PAGEREF _Toc215844018 \h </w:instrText>
        </w:r>
        <w:r>
          <w:rPr>
            <w:noProof/>
            <w:webHidden/>
          </w:rPr>
        </w:r>
        <w:r>
          <w:rPr>
            <w:noProof/>
            <w:webHidden/>
          </w:rPr>
          <w:fldChar w:fldCharType="separate"/>
        </w:r>
        <w:r w:rsidR="00100A6C">
          <w:rPr>
            <w:noProof/>
            <w:webHidden/>
          </w:rPr>
          <w:t>33</w:t>
        </w:r>
        <w:r>
          <w:rPr>
            <w:noProof/>
            <w:webHidden/>
          </w:rPr>
          <w:fldChar w:fldCharType="end"/>
        </w:r>
      </w:hyperlink>
    </w:p>
    <w:p w14:paraId="641CD214" w14:textId="0AD0AA1D" w:rsidR="004A20C7" w:rsidRDefault="004A20C7">
      <w:pPr>
        <w:pStyle w:val="TOC3"/>
        <w:rPr>
          <w:rFonts w:asciiTheme="minorHAnsi" w:eastAsiaTheme="minorEastAsia" w:hAnsiTheme="minorHAnsi"/>
          <w:noProof/>
          <w:kern w:val="2"/>
          <w:sz w:val="24"/>
          <w:szCs w:val="24"/>
          <w:lang w:eastAsia="en-AU"/>
          <w14:ligatures w14:val="standardContextual"/>
        </w:rPr>
      </w:pPr>
      <w:hyperlink w:anchor="_Toc215844019" w:history="1">
        <w:r w:rsidRPr="00647659">
          <w:rPr>
            <w:rStyle w:val="Hyperlink"/>
            <w:noProof/>
          </w:rPr>
          <w:t>5.4.1</w:t>
        </w:r>
        <w:r>
          <w:rPr>
            <w:rFonts w:asciiTheme="minorHAnsi" w:eastAsiaTheme="minorEastAsia" w:hAnsiTheme="minorHAnsi"/>
            <w:noProof/>
            <w:kern w:val="2"/>
            <w:sz w:val="24"/>
            <w:szCs w:val="24"/>
            <w:lang w:eastAsia="en-AU"/>
            <w14:ligatures w14:val="standardContextual"/>
          </w:rPr>
          <w:tab/>
        </w:r>
        <w:r w:rsidRPr="00647659">
          <w:rPr>
            <w:rStyle w:val="Hyperlink"/>
            <w:noProof/>
          </w:rPr>
          <w:t>Basis for reporting measures</w:t>
        </w:r>
        <w:r>
          <w:rPr>
            <w:noProof/>
            <w:webHidden/>
          </w:rPr>
          <w:tab/>
        </w:r>
        <w:r>
          <w:rPr>
            <w:noProof/>
            <w:webHidden/>
          </w:rPr>
          <w:fldChar w:fldCharType="begin"/>
        </w:r>
        <w:r>
          <w:rPr>
            <w:noProof/>
            <w:webHidden/>
          </w:rPr>
          <w:instrText xml:space="preserve"> PAGEREF _Toc215844019 \h </w:instrText>
        </w:r>
        <w:r>
          <w:rPr>
            <w:noProof/>
            <w:webHidden/>
          </w:rPr>
        </w:r>
        <w:r>
          <w:rPr>
            <w:noProof/>
            <w:webHidden/>
          </w:rPr>
          <w:fldChar w:fldCharType="separate"/>
        </w:r>
        <w:r w:rsidR="00100A6C">
          <w:rPr>
            <w:noProof/>
            <w:webHidden/>
          </w:rPr>
          <w:t>34</w:t>
        </w:r>
        <w:r>
          <w:rPr>
            <w:noProof/>
            <w:webHidden/>
          </w:rPr>
          <w:fldChar w:fldCharType="end"/>
        </w:r>
      </w:hyperlink>
    </w:p>
    <w:p w14:paraId="40B43CBB" w14:textId="57643186" w:rsidR="004A20C7" w:rsidRDefault="004A20C7">
      <w:pPr>
        <w:pStyle w:val="TOC3"/>
        <w:rPr>
          <w:rFonts w:asciiTheme="minorHAnsi" w:eastAsiaTheme="minorEastAsia" w:hAnsiTheme="minorHAnsi"/>
          <w:noProof/>
          <w:kern w:val="2"/>
          <w:sz w:val="24"/>
          <w:szCs w:val="24"/>
          <w:lang w:eastAsia="en-AU"/>
          <w14:ligatures w14:val="standardContextual"/>
        </w:rPr>
      </w:pPr>
      <w:hyperlink w:anchor="_Toc215844020" w:history="1">
        <w:r w:rsidRPr="00647659">
          <w:rPr>
            <w:rStyle w:val="Hyperlink"/>
            <w:noProof/>
          </w:rPr>
          <w:t>5.4.2</w:t>
        </w:r>
        <w:r>
          <w:rPr>
            <w:rFonts w:asciiTheme="minorHAnsi" w:eastAsiaTheme="minorEastAsia" w:hAnsiTheme="minorHAnsi"/>
            <w:noProof/>
            <w:kern w:val="2"/>
            <w:sz w:val="24"/>
            <w:szCs w:val="24"/>
            <w:lang w:eastAsia="en-AU"/>
            <w14:ligatures w14:val="standardContextual"/>
          </w:rPr>
          <w:tab/>
        </w:r>
        <w:r w:rsidRPr="00647659">
          <w:rPr>
            <w:rStyle w:val="Hyperlink"/>
            <w:noProof/>
          </w:rPr>
          <w:t>MYEFO measures</w:t>
        </w:r>
        <w:r>
          <w:rPr>
            <w:noProof/>
            <w:webHidden/>
          </w:rPr>
          <w:tab/>
        </w:r>
        <w:r>
          <w:rPr>
            <w:noProof/>
            <w:webHidden/>
          </w:rPr>
          <w:fldChar w:fldCharType="begin"/>
        </w:r>
        <w:r>
          <w:rPr>
            <w:noProof/>
            <w:webHidden/>
          </w:rPr>
          <w:instrText xml:space="preserve"> PAGEREF _Toc215844020 \h </w:instrText>
        </w:r>
        <w:r>
          <w:rPr>
            <w:noProof/>
            <w:webHidden/>
          </w:rPr>
        </w:r>
        <w:r>
          <w:rPr>
            <w:noProof/>
            <w:webHidden/>
          </w:rPr>
          <w:fldChar w:fldCharType="separate"/>
        </w:r>
        <w:r w:rsidR="00100A6C">
          <w:rPr>
            <w:noProof/>
            <w:webHidden/>
          </w:rPr>
          <w:t>34</w:t>
        </w:r>
        <w:r>
          <w:rPr>
            <w:noProof/>
            <w:webHidden/>
          </w:rPr>
          <w:fldChar w:fldCharType="end"/>
        </w:r>
      </w:hyperlink>
    </w:p>
    <w:p w14:paraId="5D8AA840" w14:textId="7DA78CF9" w:rsidR="004A20C7" w:rsidRDefault="004A20C7">
      <w:pPr>
        <w:pStyle w:val="TOC3"/>
        <w:rPr>
          <w:rFonts w:asciiTheme="minorHAnsi" w:eastAsiaTheme="minorEastAsia" w:hAnsiTheme="minorHAnsi"/>
          <w:noProof/>
          <w:kern w:val="2"/>
          <w:sz w:val="24"/>
          <w:szCs w:val="24"/>
          <w:lang w:eastAsia="en-AU"/>
          <w14:ligatures w14:val="standardContextual"/>
        </w:rPr>
      </w:pPr>
      <w:hyperlink w:anchor="_Toc215844021" w:history="1">
        <w:r w:rsidRPr="00647659">
          <w:rPr>
            <w:rStyle w:val="Hyperlink"/>
            <w:noProof/>
          </w:rPr>
          <w:t>5.4.3</w:t>
        </w:r>
        <w:r>
          <w:rPr>
            <w:rFonts w:asciiTheme="minorHAnsi" w:eastAsiaTheme="minorEastAsia" w:hAnsiTheme="minorHAnsi"/>
            <w:noProof/>
            <w:kern w:val="2"/>
            <w:sz w:val="24"/>
            <w:szCs w:val="24"/>
            <w:lang w:eastAsia="en-AU"/>
            <w14:ligatures w14:val="standardContextual"/>
          </w:rPr>
          <w:tab/>
        </w:r>
        <w:r w:rsidRPr="00647659">
          <w:rPr>
            <w:rStyle w:val="Hyperlink"/>
            <w:noProof/>
          </w:rPr>
          <w:t>Amounts in the contingency reserve</w:t>
        </w:r>
        <w:r>
          <w:rPr>
            <w:noProof/>
            <w:webHidden/>
          </w:rPr>
          <w:tab/>
        </w:r>
        <w:r>
          <w:rPr>
            <w:noProof/>
            <w:webHidden/>
          </w:rPr>
          <w:fldChar w:fldCharType="begin"/>
        </w:r>
        <w:r>
          <w:rPr>
            <w:noProof/>
            <w:webHidden/>
          </w:rPr>
          <w:instrText xml:space="preserve"> PAGEREF _Toc215844021 \h </w:instrText>
        </w:r>
        <w:r>
          <w:rPr>
            <w:noProof/>
            <w:webHidden/>
          </w:rPr>
        </w:r>
        <w:r>
          <w:rPr>
            <w:noProof/>
            <w:webHidden/>
          </w:rPr>
          <w:fldChar w:fldCharType="separate"/>
        </w:r>
        <w:r w:rsidR="00100A6C">
          <w:rPr>
            <w:noProof/>
            <w:webHidden/>
          </w:rPr>
          <w:t>34</w:t>
        </w:r>
        <w:r>
          <w:rPr>
            <w:noProof/>
            <w:webHidden/>
          </w:rPr>
          <w:fldChar w:fldCharType="end"/>
        </w:r>
      </w:hyperlink>
    </w:p>
    <w:p w14:paraId="2B6582AE" w14:textId="40A3DED5" w:rsidR="004A20C7" w:rsidRDefault="004A20C7">
      <w:pPr>
        <w:pStyle w:val="TOC3"/>
        <w:rPr>
          <w:rFonts w:asciiTheme="minorHAnsi" w:eastAsiaTheme="minorEastAsia" w:hAnsiTheme="minorHAnsi"/>
          <w:noProof/>
          <w:kern w:val="2"/>
          <w:sz w:val="24"/>
          <w:szCs w:val="24"/>
          <w:lang w:eastAsia="en-AU"/>
          <w14:ligatures w14:val="standardContextual"/>
        </w:rPr>
      </w:pPr>
      <w:hyperlink w:anchor="_Toc215844022" w:history="1">
        <w:r w:rsidRPr="00647659">
          <w:rPr>
            <w:rStyle w:val="Hyperlink"/>
            <w:noProof/>
          </w:rPr>
          <w:t>5.4.4</w:t>
        </w:r>
        <w:r>
          <w:rPr>
            <w:rFonts w:asciiTheme="minorHAnsi" w:eastAsiaTheme="minorEastAsia" w:hAnsiTheme="minorHAnsi"/>
            <w:noProof/>
            <w:kern w:val="2"/>
            <w:sz w:val="24"/>
            <w:szCs w:val="24"/>
            <w:lang w:eastAsia="en-AU"/>
            <w14:ligatures w14:val="standardContextual"/>
          </w:rPr>
          <w:tab/>
        </w:r>
        <w:r w:rsidRPr="00647659">
          <w:rPr>
            <w:rStyle w:val="Hyperlink"/>
            <w:noProof/>
          </w:rPr>
          <w:t>Decisions taken but not yet announced</w:t>
        </w:r>
        <w:r>
          <w:rPr>
            <w:noProof/>
            <w:webHidden/>
          </w:rPr>
          <w:tab/>
        </w:r>
        <w:r>
          <w:rPr>
            <w:noProof/>
            <w:webHidden/>
          </w:rPr>
          <w:fldChar w:fldCharType="begin"/>
        </w:r>
        <w:r>
          <w:rPr>
            <w:noProof/>
            <w:webHidden/>
          </w:rPr>
          <w:instrText xml:space="preserve"> PAGEREF _Toc215844022 \h </w:instrText>
        </w:r>
        <w:r>
          <w:rPr>
            <w:noProof/>
            <w:webHidden/>
          </w:rPr>
        </w:r>
        <w:r>
          <w:rPr>
            <w:noProof/>
            <w:webHidden/>
          </w:rPr>
          <w:fldChar w:fldCharType="separate"/>
        </w:r>
        <w:r w:rsidR="00100A6C">
          <w:rPr>
            <w:noProof/>
            <w:webHidden/>
          </w:rPr>
          <w:t>34</w:t>
        </w:r>
        <w:r>
          <w:rPr>
            <w:noProof/>
            <w:webHidden/>
          </w:rPr>
          <w:fldChar w:fldCharType="end"/>
        </w:r>
      </w:hyperlink>
    </w:p>
    <w:p w14:paraId="70532879" w14:textId="7CDE383F" w:rsidR="004A20C7" w:rsidRDefault="004A20C7">
      <w:pPr>
        <w:pStyle w:val="TOC3"/>
        <w:rPr>
          <w:rFonts w:asciiTheme="minorHAnsi" w:eastAsiaTheme="minorEastAsia" w:hAnsiTheme="minorHAnsi"/>
          <w:noProof/>
          <w:kern w:val="2"/>
          <w:sz w:val="24"/>
          <w:szCs w:val="24"/>
          <w:lang w:eastAsia="en-AU"/>
          <w14:ligatures w14:val="standardContextual"/>
        </w:rPr>
      </w:pPr>
      <w:hyperlink w:anchor="_Toc215844023" w:history="1">
        <w:r w:rsidRPr="00647659">
          <w:rPr>
            <w:rStyle w:val="Hyperlink"/>
            <w:noProof/>
          </w:rPr>
          <w:t>5.4.5</w:t>
        </w:r>
        <w:r>
          <w:rPr>
            <w:rFonts w:asciiTheme="minorHAnsi" w:eastAsiaTheme="minorEastAsia" w:hAnsiTheme="minorHAnsi"/>
            <w:noProof/>
            <w:kern w:val="2"/>
            <w:sz w:val="24"/>
            <w:szCs w:val="24"/>
            <w:lang w:eastAsia="en-AU"/>
            <w14:ligatures w14:val="standardContextual"/>
          </w:rPr>
          <w:tab/>
        </w:r>
        <w:r w:rsidRPr="00647659">
          <w:rPr>
            <w:rStyle w:val="Hyperlink"/>
            <w:noProof/>
          </w:rPr>
          <w:t>Measures with financials that are ‘not for publication’ in the measure table</w:t>
        </w:r>
        <w:r>
          <w:rPr>
            <w:noProof/>
            <w:webHidden/>
          </w:rPr>
          <w:tab/>
        </w:r>
        <w:r>
          <w:rPr>
            <w:noProof/>
            <w:webHidden/>
          </w:rPr>
          <w:fldChar w:fldCharType="begin"/>
        </w:r>
        <w:r>
          <w:rPr>
            <w:noProof/>
            <w:webHidden/>
          </w:rPr>
          <w:instrText xml:space="preserve"> PAGEREF _Toc215844023 \h </w:instrText>
        </w:r>
        <w:r>
          <w:rPr>
            <w:noProof/>
            <w:webHidden/>
          </w:rPr>
        </w:r>
        <w:r>
          <w:rPr>
            <w:noProof/>
            <w:webHidden/>
          </w:rPr>
          <w:fldChar w:fldCharType="separate"/>
        </w:r>
        <w:r w:rsidR="00100A6C">
          <w:rPr>
            <w:noProof/>
            <w:webHidden/>
          </w:rPr>
          <w:t>35</w:t>
        </w:r>
        <w:r>
          <w:rPr>
            <w:noProof/>
            <w:webHidden/>
          </w:rPr>
          <w:fldChar w:fldCharType="end"/>
        </w:r>
      </w:hyperlink>
    </w:p>
    <w:p w14:paraId="41448CF0" w14:textId="26EF3EA0" w:rsidR="004A20C7" w:rsidRDefault="004A20C7">
      <w:pPr>
        <w:pStyle w:val="TOC3"/>
        <w:rPr>
          <w:rFonts w:asciiTheme="minorHAnsi" w:eastAsiaTheme="minorEastAsia" w:hAnsiTheme="minorHAnsi"/>
          <w:noProof/>
          <w:kern w:val="2"/>
          <w:sz w:val="24"/>
          <w:szCs w:val="24"/>
          <w:lang w:eastAsia="en-AU"/>
          <w14:ligatures w14:val="standardContextual"/>
        </w:rPr>
      </w:pPr>
      <w:hyperlink w:anchor="_Toc215844024" w:history="1">
        <w:r w:rsidRPr="00647659">
          <w:rPr>
            <w:rStyle w:val="Hyperlink"/>
            <w:noProof/>
          </w:rPr>
          <w:t>5.4.6</w:t>
        </w:r>
        <w:r>
          <w:rPr>
            <w:rFonts w:asciiTheme="minorHAnsi" w:eastAsiaTheme="minorEastAsia" w:hAnsiTheme="minorHAnsi"/>
            <w:noProof/>
            <w:kern w:val="2"/>
            <w:sz w:val="24"/>
            <w:szCs w:val="24"/>
            <w:lang w:eastAsia="en-AU"/>
            <w14:ligatures w14:val="standardContextual"/>
          </w:rPr>
          <w:tab/>
        </w:r>
        <w:r w:rsidRPr="00647659">
          <w:rPr>
            <w:rStyle w:val="Hyperlink"/>
            <w:noProof/>
          </w:rPr>
          <w:t>Measures with indicative costs</w:t>
        </w:r>
        <w:r>
          <w:rPr>
            <w:noProof/>
            <w:webHidden/>
          </w:rPr>
          <w:tab/>
        </w:r>
        <w:r>
          <w:rPr>
            <w:noProof/>
            <w:webHidden/>
          </w:rPr>
          <w:fldChar w:fldCharType="begin"/>
        </w:r>
        <w:r>
          <w:rPr>
            <w:noProof/>
            <w:webHidden/>
          </w:rPr>
          <w:instrText xml:space="preserve"> PAGEREF _Toc215844024 \h </w:instrText>
        </w:r>
        <w:r>
          <w:rPr>
            <w:noProof/>
            <w:webHidden/>
          </w:rPr>
        </w:r>
        <w:r>
          <w:rPr>
            <w:noProof/>
            <w:webHidden/>
          </w:rPr>
          <w:fldChar w:fldCharType="separate"/>
        </w:r>
        <w:r w:rsidR="00100A6C">
          <w:rPr>
            <w:noProof/>
            <w:webHidden/>
          </w:rPr>
          <w:t>35</w:t>
        </w:r>
        <w:r>
          <w:rPr>
            <w:noProof/>
            <w:webHidden/>
          </w:rPr>
          <w:fldChar w:fldCharType="end"/>
        </w:r>
      </w:hyperlink>
    </w:p>
    <w:p w14:paraId="7DDFAB13" w14:textId="631AAF0E" w:rsidR="004A20C7" w:rsidRDefault="004A20C7">
      <w:pPr>
        <w:pStyle w:val="TOC3"/>
        <w:rPr>
          <w:rFonts w:asciiTheme="minorHAnsi" w:eastAsiaTheme="minorEastAsia" w:hAnsiTheme="minorHAnsi"/>
          <w:noProof/>
          <w:kern w:val="2"/>
          <w:sz w:val="24"/>
          <w:szCs w:val="24"/>
          <w:lang w:eastAsia="en-AU"/>
          <w14:ligatures w14:val="standardContextual"/>
        </w:rPr>
      </w:pPr>
      <w:hyperlink w:anchor="_Toc215844025" w:history="1">
        <w:r w:rsidRPr="00647659">
          <w:rPr>
            <w:rStyle w:val="Hyperlink"/>
            <w:noProof/>
          </w:rPr>
          <w:t>5.4.7</w:t>
        </w:r>
        <w:r>
          <w:rPr>
            <w:rFonts w:asciiTheme="minorHAnsi" w:eastAsiaTheme="minorEastAsia" w:hAnsiTheme="minorHAnsi"/>
            <w:noProof/>
            <w:kern w:val="2"/>
            <w:sz w:val="24"/>
            <w:szCs w:val="24"/>
            <w:lang w:eastAsia="en-AU"/>
            <w14:ligatures w14:val="standardContextual"/>
          </w:rPr>
          <w:tab/>
        </w:r>
        <w:r w:rsidRPr="00647659">
          <w:rPr>
            <w:rStyle w:val="Hyperlink"/>
            <w:noProof/>
          </w:rPr>
          <w:t>Post MYEFO measures</w:t>
        </w:r>
        <w:r>
          <w:rPr>
            <w:noProof/>
            <w:webHidden/>
          </w:rPr>
          <w:tab/>
        </w:r>
        <w:r>
          <w:rPr>
            <w:noProof/>
            <w:webHidden/>
          </w:rPr>
          <w:fldChar w:fldCharType="begin"/>
        </w:r>
        <w:r>
          <w:rPr>
            <w:noProof/>
            <w:webHidden/>
          </w:rPr>
          <w:instrText xml:space="preserve"> PAGEREF _Toc215844025 \h </w:instrText>
        </w:r>
        <w:r>
          <w:rPr>
            <w:noProof/>
            <w:webHidden/>
          </w:rPr>
        </w:r>
        <w:r>
          <w:rPr>
            <w:noProof/>
            <w:webHidden/>
          </w:rPr>
          <w:fldChar w:fldCharType="separate"/>
        </w:r>
        <w:r w:rsidR="00100A6C">
          <w:rPr>
            <w:noProof/>
            <w:webHidden/>
          </w:rPr>
          <w:t>36</w:t>
        </w:r>
        <w:r>
          <w:rPr>
            <w:noProof/>
            <w:webHidden/>
          </w:rPr>
          <w:fldChar w:fldCharType="end"/>
        </w:r>
      </w:hyperlink>
    </w:p>
    <w:p w14:paraId="08B2FA95" w14:textId="409BAE20" w:rsidR="004A20C7" w:rsidRDefault="004A20C7">
      <w:pPr>
        <w:pStyle w:val="TOC2"/>
        <w:rPr>
          <w:rFonts w:asciiTheme="minorHAnsi" w:eastAsiaTheme="minorEastAsia" w:hAnsiTheme="minorHAnsi"/>
          <w:noProof/>
          <w:kern w:val="2"/>
          <w:sz w:val="24"/>
          <w:szCs w:val="24"/>
          <w:lang w:eastAsia="en-AU"/>
          <w14:ligatures w14:val="standardContextual"/>
        </w:rPr>
      </w:pPr>
      <w:hyperlink w:anchor="_Toc215844026" w:history="1">
        <w:r w:rsidRPr="00647659">
          <w:rPr>
            <w:rStyle w:val="Hyperlink"/>
            <w:noProof/>
          </w:rPr>
          <w:t>5.5</w:t>
        </w:r>
        <w:r>
          <w:rPr>
            <w:rFonts w:asciiTheme="minorHAnsi" w:eastAsiaTheme="minorEastAsia" w:hAnsiTheme="minorHAnsi"/>
            <w:noProof/>
            <w:kern w:val="2"/>
            <w:sz w:val="24"/>
            <w:szCs w:val="24"/>
            <w:lang w:eastAsia="en-AU"/>
            <w14:ligatures w14:val="standardContextual"/>
          </w:rPr>
          <w:tab/>
        </w:r>
        <w:r w:rsidRPr="00647659">
          <w:rPr>
            <w:rStyle w:val="Hyperlink"/>
            <w:noProof/>
          </w:rPr>
          <w:t>Additional estimates and other variations since the 2025</w:t>
        </w:r>
        <w:r w:rsidRPr="00647659">
          <w:rPr>
            <w:rStyle w:val="Hyperlink"/>
            <w:noProof/>
          </w:rPr>
          <w:noBreakHyphen/>
          <w:t>26 Budget</w:t>
        </w:r>
        <w:r>
          <w:rPr>
            <w:noProof/>
            <w:webHidden/>
          </w:rPr>
          <w:tab/>
        </w:r>
        <w:r>
          <w:rPr>
            <w:noProof/>
            <w:webHidden/>
          </w:rPr>
          <w:fldChar w:fldCharType="begin"/>
        </w:r>
        <w:r>
          <w:rPr>
            <w:noProof/>
            <w:webHidden/>
          </w:rPr>
          <w:instrText xml:space="preserve"> PAGEREF _Toc215844026 \h </w:instrText>
        </w:r>
        <w:r>
          <w:rPr>
            <w:noProof/>
            <w:webHidden/>
          </w:rPr>
        </w:r>
        <w:r>
          <w:rPr>
            <w:noProof/>
            <w:webHidden/>
          </w:rPr>
          <w:fldChar w:fldCharType="separate"/>
        </w:r>
        <w:r w:rsidR="00100A6C">
          <w:rPr>
            <w:noProof/>
            <w:webHidden/>
          </w:rPr>
          <w:t>36</w:t>
        </w:r>
        <w:r>
          <w:rPr>
            <w:noProof/>
            <w:webHidden/>
          </w:rPr>
          <w:fldChar w:fldCharType="end"/>
        </w:r>
      </w:hyperlink>
    </w:p>
    <w:p w14:paraId="5543D136" w14:textId="0A5B3A0B" w:rsidR="004A20C7" w:rsidRDefault="004A20C7">
      <w:pPr>
        <w:pStyle w:val="TOC3"/>
        <w:rPr>
          <w:rFonts w:asciiTheme="minorHAnsi" w:eastAsiaTheme="minorEastAsia" w:hAnsiTheme="minorHAnsi"/>
          <w:noProof/>
          <w:kern w:val="2"/>
          <w:sz w:val="24"/>
          <w:szCs w:val="24"/>
          <w:lang w:eastAsia="en-AU"/>
          <w14:ligatures w14:val="standardContextual"/>
        </w:rPr>
      </w:pPr>
      <w:hyperlink w:anchor="_Toc215844027" w:history="1">
        <w:r w:rsidRPr="00647659">
          <w:rPr>
            <w:rStyle w:val="Hyperlink"/>
            <w:noProof/>
          </w:rPr>
          <w:t>5.5.1</w:t>
        </w:r>
        <w:r>
          <w:rPr>
            <w:rFonts w:asciiTheme="minorHAnsi" w:eastAsiaTheme="minorEastAsia" w:hAnsiTheme="minorHAnsi"/>
            <w:noProof/>
            <w:kern w:val="2"/>
            <w:sz w:val="24"/>
            <w:szCs w:val="24"/>
            <w:lang w:eastAsia="en-AU"/>
            <w14:ligatures w14:val="standardContextual"/>
          </w:rPr>
          <w:tab/>
        </w:r>
        <w:r w:rsidRPr="00647659">
          <w:rPr>
            <w:rStyle w:val="Hyperlink"/>
            <w:noProof/>
          </w:rPr>
          <w:t>Reporting of Measure earmarked as ‘not for publication’ in the additional estimates and other variations table</w:t>
        </w:r>
        <w:r>
          <w:rPr>
            <w:noProof/>
            <w:webHidden/>
          </w:rPr>
          <w:tab/>
        </w:r>
        <w:r>
          <w:rPr>
            <w:noProof/>
            <w:webHidden/>
          </w:rPr>
          <w:fldChar w:fldCharType="begin"/>
        </w:r>
        <w:r>
          <w:rPr>
            <w:noProof/>
            <w:webHidden/>
          </w:rPr>
          <w:instrText xml:space="preserve"> PAGEREF _Toc215844027 \h </w:instrText>
        </w:r>
        <w:r>
          <w:rPr>
            <w:noProof/>
            <w:webHidden/>
          </w:rPr>
        </w:r>
        <w:r>
          <w:rPr>
            <w:noProof/>
            <w:webHidden/>
          </w:rPr>
          <w:fldChar w:fldCharType="separate"/>
        </w:r>
        <w:r w:rsidR="00100A6C">
          <w:rPr>
            <w:noProof/>
            <w:webHidden/>
          </w:rPr>
          <w:t>37</w:t>
        </w:r>
        <w:r>
          <w:rPr>
            <w:noProof/>
            <w:webHidden/>
          </w:rPr>
          <w:fldChar w:fldCharType="end"/>
        </w:r>
      </w:hyperlink>
    </w:p>
    <w:p w14:paraId="25BDEF78" w14:textId="5470766F" w:rsidR="004A20C7" w:rsidRDefault="004A20C7">
      <w:pPr>
        <w:pStyle w:val="TOC2"/>
        <w:rPr>
          <w:rFonts w:asciiTheme="minorHAnsi" w:eastAsiaTheme="minorEastAsia" w:hAnsiTheme="minorHAnsi"/>
          <w:noProof/>
          <w:kern w:val="2"/>
          <w:sz w:val="24"/>
          <w:szCs w:val="24"/>
          <w:lang w:eastAsia="en-AU"/>
          <w14:ligatures w14:val="standardContextual"/>
        </w:rPr>
      </w:pPr>
      <w:hyperlink w:anchor="_Toc215844028" w:history="1">
        <w:r w:rsidRPr="00647659">
          <w:rPr>
            <w:rStyle w:val="Hyperlink"/>
            <w:noProof/>
          </w:rPr>
          <w:t>5.6</w:t>
        </w:r>
        <w:r>
          <w:rPr>
            <w:rFonts w:asciiTheme="minorHAnsi" w:eastAsiaTheme="minorEastAsia" w:hAnsiTheme="minorHAnsi"/>
            <w:noProof/>
            <w:kern w:val="2"/>
            <w:sz w:val="24"/>
            <w:szCs w:val="24"/>
            <w:lang w:eastAsia="en-AU"/>
            <w14:ligatures w14:val="standardContextual"/>
          </w:rPr>
          <w:tab/>
        </w:r>
        <w:r w:rsidRPr="00647659">
          <w:rPr>
            <w:rStyle w:val="Hyperlink"/>
            <w:noProof/>
          </w:rPr>
          <w:t>Breakdown of additional estimates by Appropriation Bills</w:t>
        </w:r>
        <w:r>
          <w:rPr>
            <w:noProof/>
            <w:webHidden/>
          </w:rPr>
          <w:tab/>
        </w:r>
        <w:r>
          <w:rPr>
            <w:noProof/>
            <w:webHidden/>
          </w:rPr>
          <w:fldChar w:fldCharType="begin"/>
        </w:r>
        <w:r>
          <w:rPr>
            <w:noProof/>
            <w:webHidden/>
          </w:rPr>
          <w:instrText xml:space="preserve"> PAGEREF _Toc215844028 \h </w:instrText>
        </w:r>
        <w:r>
          <w:rPr>
            <w:noProof/>
            <w:webHidden/>
          </w:rPr>
        </w:r>
        <w:r>
          <w:rPr>
            <w:noProof/>
            <w:webHidden/>
          </w:rPr>
          <w:fldChar w:fldCharType="separate"/>
        </w:r>
        <w:r w:rsidR="00100A6C">
          <w:rPr>
            <w:noProof/>
            <w:webHidden/>
          </w:rPr>
          <w:t>37</w:t>
        </w:r>
        <w:r>
          <w:rPr>
            <w:noProof/>
            <w:webHidden/>
          </w:rPr>
          <w:fldChar w:fldCharType="end"/>
        </w:r>
      </w:hyperlink>
    </w:p>
    <w:p w14:paraId="029882D3" w14:textId="35E3292B" w:rsidR="004A20C7" w:rsidRDefault="004A20C7">
      <w:pPr>
        <w:pStyle w:val="TOC3"/>
        <w:rPr>
          <w:rFonts w:asciiTheme="minorHAnsi" w:eastAsiaTheme="minorEastAsia" w:hAnsiTheme="minorHAnsi"/>
          <w:noProof/>
          <w:kern w:val="2"/>
          <w:sz w:val="24"/>
          <w:szCs w:val="24"/>
          <w:lang w:eastAsia="en-AU"/>
          <w14:ligatures w14:val="standardContextual"/>
        </w:rPr>
      </w:pPr>
      <w:hyperlink w:anchor="_Toc215844029" w:history="1">
        <w:r w:rsidRPr="00647659">
          <w:rPr>
            <w:rStyle w:val="Hyperlink"/>
            <w:noProof/>
          </w:rPr>
          <w:t>5.6.1</w:t>
        </w:r>
        <w:r>
          <w:rPr>
            <w:rFonts w:asciiTheme="minorHAnsi" w:eastAsiaTheme="minorEastAsia" w:hAnsiTheme="minorHAnsi"/>
            <w:noProof/>
            <w:kern w:val="2"/>
            <w:sz w:val="24"/>
            <w:szCs w:val="24"/>
            <w:lang w:eastAsia="en-AU"/>
            <w14:ligatures w14:val="standardContextual"/>
          </w:rPr>
          <w:tab/>
        </w:r>
        <w:r w:rsidRPr="00647659">
          <w:rPr>
            <w:rStyle w:val="Hyperlink"/>
            <w:noProof/>
          </w:rPr>
          <w:t>The ‘Reduced Estimates’ column and s51 Withholdings</w:t>
        </w:r>
        <w:r>
          <w:rPr>
            <w:noProof/>
            <w:webHidden/>
          </w:rPr>
          <w:tab/>
        </w:r>
        <w:r>
          <w:rPr>
            <w:noProof/>
            <w:webHidden/>
          </w:rPr>
          <w:fldChar w:fldCharType="begin"/>
        </w:r>
        <w:r>
          <w:rPr>
            <w:noProof/>
            <w:webHidden/>
          </w:rPr>
          <w:instrText xml:space="preserve"> PAGEREF _Toc215844029 \h </w:instrText>
        </w:r>
        <w:r>
          <w:rPr>
            <w:noProof/>
            <w:webHidden/>
          </w:rPr>
        </w:r>
        <w:r>
          <w:rPr>
            <w:noProof/>
            <w:webHidden/>
          </w:rPr>
          <w:fldChar w:fldCharType="separate"/>
        </w:r>
        <w:r w:rsidR="00100A6C">
          <w:rPr>
            <w:noProof/>
            <w:webHidden/>
          </w:rPr>
          <w:t>38</w:t>
        </w:r>
        <w:r>
          <w:rPr>
            <w:noProof/>
            <w:webHidden/>
          </w:rPr>
          <w:fldChar w:fldCharType="end"/>
        </w:r>
      </w:hyperlink>
    </w:p>
    <w:p w14:paraId="2FDF7CEB" w14:textId="67BB095E" w:rsidR="004A20C7" w:rsidRDefault="004A20C7">
      <w:pPr>
        <w:pStyle w:val="TOC1"/>
        <w:rPr>
          <w:rFonts w:asciiTheme="minorHAnsi" w:eastAsiaTheme="minorEastAsia" w:hAnsiTheme="minorHAnsi"/>
          <w:b w:val="0"/>
          <w:noProof/>
          <w:kern w:val="2"/>
          <w:sz w:val="24"/>
          <w:szCs w:val="24"/>
          <w:lang w:eastAsia="en-AU"/>
          <w14:ligatures w14:val="standardContextual"/>
        </w:rPr>
      </w:pPr>
      <w:hyperlink w:anchor="_Toc215844030" w:history="1">
        <w:r w:rsidRPr="00647659">
          <w:rPr>
            <w:rStyle w:val="Hyperlink"/>
            <w:noProof/>
          </w:rPr>
          <w:t>6.</w:t>
        </w:r>
        <w:r>
          <w:rPr>
            <w:rFonts w:asciiTheme="minorHAnsi" w:eastAsiaTheme="minorEastAsia" w:hAnsiTheme="minorHAnsi"/>
            <w:b w:val="0"/>
            <w:noProof/>
            <w:kern w:val="2"/>
            <w:sz w:val="24"/>
            <w:szCs w:val="24"/>
            <w:lang w:eastAsia="en-AU"/>
            <w14:ligatures w14:val="standardContextual"/>
          </w:rPr>
          <w:tab/>
        </w:r>
        <w:r w:rsidRPr="00647659">
          <w:rPr>
            <w:rStyle w:val="Hyperlink"/>
            <w:noProof/>
          </w:rPr>
          <w:t>Part 2: Entity outcomes and planned performance</w:t>
        </w:r>
        <w:r>
          <w:rPr>
            <w:noProof/>
            <w:webHidden/>
          </w:rPr>
          <w:tab/>
        </w:r>
        <w:r>
          <w:rPr>
            <w:noProof/>
            <w:webHidden/>
          </w:rPr>
          <w:fldChar w:fldCharType="begin"/>
        </w:r>
        <w:r>
          <w:rPr>
            <w:noProof/>
            <w:webHidden/>
          </w:rPr>
          <w:instrText xml:space="preserve"> PAGEREF _Toc215844030 \h </w:instrText>
        </w:r>
        <w:r>
          <w:rPr>
            <w:noProof/>
            <w:webHidden/>
          </w:rPr>
        </w:r>
        <w:r>
          <w:rPr>
            <w:noProof/>
            <w:webHidden/>
          </w:rPr>
          <w:fldChar w:fldCharType="separate"/>
        </w:r>
        <w:r w:rsidR="00100A6C">
          <w:rPr>
            <w:noProof/>
            <w:webHidden/>
          </w:rPr>
          <w:t>38</w:t>
        </w:r>
        <w:r>
          <w:rPr>
            <w:noProof/>
            <w:webHidden/>
          </w:rPr>
          <w:fldChar w:fldCharType="end"/>
        </w:r>
      </w:hyperlink>
    </w:p>
    <w:p w14:paraId="2BC819EB" w14:textId="357B36FA" w:rsidR="004A20C7" w:rsidRDefault="004A20C7">
      <w:pPr>
        <w:pStyle w:val="TOC2"/>
        <w:rPr>
          <w:rFonts w:asciiTheme="minorHAnsi" w:eastAsiaTheme="minorEastAsia" w:hAnsiTheme="minorHAnsi"/>
          <w:noProof/>
          <w:kern w:val="2"/>
          <w:sz w:val="24"/>
          <w:szCs w:val="24"/>
          <w:lang w:eastAsia="en-AU"/>
          <w14:ligatures w14:val="standardContextual"/>
        </w:rPr>
      </w:pPr>
      <w:hyperlink w:anchor="_Toc215844031" w:history="1">
        <w:r w:rsidRPr="00647659">
          <w:rPr>
            <w:rStyle w:val="Hyperlink"/>
            <w:noProof/>
          </w:rPr>
          <w:t>6.1</w:t>
        </w:r>
        <w:r>
          <w:rPr>
            <w:rFonts w:asciiTheme="minorHAnsi" w:eastAsiaTheme="minorEastAsia" w:hAnsiTheme="minorHAnsi"/>
            <w:noProof/>
            <w:kern w:val="2"/>
            <w:sz w:val="24"/>
            <w:szCs w:val="24"/>
            <w:lang w:eastAsia="en-AU"/>
            <w14:ligatures w14:val="standardContextual"/>
          </w:rPr>
          <w:tab/>
        </w:r>
        <w:r w:rsidRPr="00647659">
          <w:rPr>
            <w:rStyle w:val="Hyperlink"/>
            <w:noProof/>
          </w:rPr>
          <w:t>Performance information</w:t>
        </w:r>
        <w:r>
          <w:rPr>
            <w:noProof/>
            <w:webHidden/>
          </w:rPr>
          <w:tab/>
        </w:r>
        <w:r>
          <w:rPr>
            <w:noProof/>
            <w:webHidden/>
          </w:rPr>
          <w:fldChar w:fldCharType="begin"/>
        </w:r>
        <w:r>
          <w:rPr>
            <w:noProof/>
            <w:webHidden/>
          </w:rPr>
          <w:instrText xml:space="preserve"> PAGEREF _Toc215844031 \h </w:instrText>
        </w:r>
        <w:r>
          <w:rPr>
            <w:noProof/>
            <w:webHidden/>
          </w:rPr>
        </w:r>
        <w:r>
          <w:rPr>
            <w:noProof/>
            <w:webHidden/>
          </w:rPr>
          <w:fldChar w:fldCharType="separate"/>
        </w:r>
        <w:r w:rsidR="00100A6C">
          <w:rPr>
            <w:noProof/>
            <w:webHidden/>
          </w:rPr>
          <w:t>38</w:t>
        </w:r>
        <w:r>
          <w:rPr>
            <w:noProof/>
            <w:webHidden/>
          </w:rPr>
          <w:fldChar w:fldCharType="end"/>
        </w:r>
      </w:hyperlink>
    </w:p>
    <w:p w14:paraId="36970EFC" w14:textId="2EA44C36" w:rsidR="004A20C7" w:rsidRDefault="004A20C7">
      <w:pPr>
        <w:pStyle w:val="TOC2"/>
        <w:rPr>
          <w:rFonts w:asciiTheme="minorHAnsi" w:eastAsiaTheme="minorEastAsia" w:hAnsiTheme="minorHAnsi"/>
          <w:noProof/>
          <w:kern w:val="2"/>
          <w:sz w:val="24"/>
          <w:szCs w:val="24"/>
          <w:lang w:eastAsia="en-AU"/>
          <w14:ligatures w14:val="standardContextual"/>
        </w:rPr>
      </w:pPr>
      <w:hyperlink w:anchor="_Toc215844032" w:history="1">
        <w:r w:rsidRPr="00647659">
          <w:rPr>
            <w:rStyle w:val="Hyperlink"/>
            <w:noProof/>
          </w:rPr>
          <w:t>6.2</w:t>
        </w:r>
        <w:r>
          <w:rPr>
            <w:rFonts w:asciiTheme="minorHAnsi" w:eastAsiaTheme="minorEastAsia" w:hAnsiTheme="minorHAnsi"/>
            <w:noProof/>
            <w:kern w:val="2"/>
            <w:sz w:val="24"/>
            <w:szCs w:val="24"/>
            <w:lang w:eastAsia="en-AU"/>
            <w14:ligatures w14:val="standardContextual"/>
          </w:rPr>
          <w:tab/>
        </w:r>
        <w:r w:rsidRPr="00647659">
          <w:rPr>
            <w:rStyle w:val="Hyperlink"/>
            <w:noProof/>
          </w:rPr>
          <w:t>Finance Secretary’s Direction</w:t>
        </w:r>
        <w:r>
          <w:rPr>
            <w:noProof/>
            <w:webHidden/>
          </w:rPr>
          <w:tab/>
        </w:r>
        <w:r>
          <w:rPr>
            <w:noProof/>
            <w:webHidden/>
          </w:rPr>
          <w:fldChar w:fldCharType="begin"/>
        </w:r>
        <w:r>
          <w:rPr>
            <w:noProof/>
            <w:webHidden/>
          </w:rPr>
          <w:instrText xml:space="preserve"> PAGEREF _Toc215844032 \h </w:instrText>
        </w:r>
        <w:r>
          <w:rPr>
            <w:noProof/>
            <w:webHidden/>
          </w:rPr>
        </w:r>
        <w:r>
          <w:rPr>
            <w:noProof/>
            <w:webHidden/>
          </w:rPr>
          <w:fldChar w:fldCharType="separate"/>
        </w:r>
        <w:r w:rsidR="00100A6C">
          <w:rPr>
            <w:noProof/>
            <w:webHidden/>
          </w:rPr>
          <w:t>38</w:t>
        </w:r>
        <w:r>
          <w:rPr>
            <w:noProof/>
            <w:webHidden/>
          </w:rPr>
          <w:fldChar w:fldCharType="end"/>
        </w:r>
      </w:hyperlink>
    </w:p>
    <w:p w14:paraId="5C269F61" w14:textId="2B81DFDA" w:rsidR="004A20C7" w:rsidRDefault="004A20C7">
      <w:pPr>
        <w:pStyle w:val="TOC2"/>
        <w:rPr>
          <w:rFonts w:asciiTheme="minorHAnsi" w:eastAsiaTheme="minorEastAsia" w:hAnsiTheme="minorHAnsi"/>
          <w:noProof/>
          <w:kern w:val="2"/>
          <w:sz w:val="24"/>
          <w:szCs w:val="24"/>
          <w:lang w:eastAsia="en-AU"/>
          <w14:ligatures w14:val="standardContextual"/>
        </w:rPr>
      </w:pPr>
      <w:hyperlink w:anchor="_Toc215844033" w:history="1">
        <w:r w:rsidRPr="00647659">
          <w:rPr>
            <w:rStyle w:val="Hyperlink"/>
            <w:noProof/>
          </w:rPr>
          <w:t>6.3</w:t>
        </w:r>
        <w:r>
          <w:rPr>
            <w:rFonts w:asciiTheme="minorHAnsi" w:eastAsiaTheme="minorEastAsia" w:hAnsiTheme="minorHAnsi"/>
            <w:noProof/>
            <w:kern w:val="2"/>
            <w:sz w:val="24"/>
            <w:szCs w:val="24"/>
            <w:lang w:eastAsia="en-AU"/>
            <w14:ligatures w14:val="standardContextual"/>
          </w:rPr>
          <w:tab/>
        </w:r>
        <w:r w:rsidRPr="00647659">
          <w:rPr>
            <w:rStyle w:val="Hyperlink"/>
            <w:noProof/>
          </w:rPr>
          <w:t>Presentation of performance information</w:t>
        </w:r>
        <w:r>
          <w:rPr>
            <w:noProof/>
            <w:webHidden/>
          </w:rPr>
          <w:tab/>
        </w:r>
        <w:r>
          <w:rPr>
            <w:noProof/>
            <w:webHidden/>
          </w:rPr>
          <w:fldChar w:fldCharType="begin"/>
        </w:r>
        <w:r>
          <w:rPr>
            <w:noProof/>
            <w:webHidden/>
          </w:rPr>
          <w:instrText xml:space="preserve"> PAGEREF _Toc215844033 \h </w:instrText>
        </w:r>
        <w:r>
          <w:rPr>
            <w:noProof/>
            <w:webHidden/>
          </w:rPr>
        </w:r>
        <w:r>
          <w:rPr>
            <w:noProof/>
            <w:webHidden/>
          </w:rPr>
          <w:fldChar w:fldCharType="separate"/>
        </w:r>
        <w:r w:rsidR="00100A6C">
          <w:rPr>
            <w:noProof/>
            <w:webHidden/>
          </w:rPr>
          <w:t>39</w:t>
        </w:r>
        <w:r>
          <w:rPr>
            <w:noProof/>
            <w:webHidden/>
          </w:rPr>
          <w:fldChar w:fldCharType="end"/>
        </w:r>
      </w:hyperlink>
    </w:p>
    <w:p w14:paraId="50BD312A" w14:textId="2527B304" w:rsidR="004A20C7" w:rsidRDefault="004A20C7">
      <w:pPr>
        <w:pStyle w:val="TOC2"/>
        <w:rPr>
          <w:rFonts w:asciiTheme="minorHAnsi" w:eastAsiaTheme="minorEastAsia" w:hAnsiTheme="minorHAnsi"/>
          <w:noProof/>
          <w:kern w:val="2"/>
          <w:sz w:val="24"/>
          <w:szCs w:val="24"/>
          <w:lang w:eastAsia="en-AU"/>
          <w14:ligatures w14:val="standardContextual"/>
        </w:rPr>
      </w:pPr>
      <w:hyperlink w:anchor="_Toc215844034" w:history="1">
        <w:r w:rsidRPr="00647659">
          <w:rPr>
            <w:rStyle w:val="Hyperlink"/>
            <w:noProof/>
          </w:rPr>
          <w:t>6.4</w:t>
        </w:r>
        <w:r>
          <w:rPr>
            <w:rFonts w:asciiTheme="minorHAnsi" w:eastAsiaTheme="minorEastAsia" w:hAnsiTheme="minorHAnsi"/>
            <w:noProof/>
            <w:kern w:val="2"/>
            <w:sz w:val="24"/>
            <w:szCs w:val="24"/>
            <w:lang w:eastAsia="en-AU"/>
            <w14:ligatures w14:val="standardContextual"/>
          </w:rPr>
          <w:tab/>
        </w:r>
        <w:r w:rsidRPr="00647659">
          <w:rPr>
            <w:rStyle w:val="Hyperlink"/>
            <w:noProof/>
          </w:rPr>
          <w:t>Budgeted expenses for outcomes – Table 2.X.1</w:t>
        </w:r>
        <w:r>
          <w:rPr>
            <w:noProof/>
            <w:webHidden/>
          </w:rPr>
          <w:tab/>
        </w:r>
        <w:r>
          <w:rPr>
            <w:noProof/>
            <w:webHidden/>
          </w:rPr>
          <w:fldChar w:fldCharType="begin"/>
        </w:r>
        <w:r>
          <w:rPr>
            <w:noProof/>
            <w:webHidden/>
          </w:rPr>
          <w:instrText xml:space="preserve"> PAGEREF _Toc215844034 \h </w:instrText>
        </w:r>
        <w:r>
          <w:rPr>
            <w:noProof/>
            <w:webHidden/>
          </w:rPr>
        </w:r>
        <w:r>
          <w:rPr>
            <w:noProof/>
            <w:webHidden/>
          </w:rPr>
          <w:fldChar w:fldCharType="separate"/>
        </w:r>
        <w:r w:rsidR="00100A6C">
          <w:rPr>
            <w:noProof/>
            <w:webHidden/>
          </w:rPr>
          <w:t>39</w:t>
        </w:r>
        <w:r>
          <w:rPr>
            <w:noProof/>
            <w:webHidden/>
          </w:rPr>
          <w:fldChar w:fldCharType="end"/>
        </w:r>
      </w:hyperlink>
    </w:p>
    <w:p w14:paraId="05140BCD" w14:textId="743D397D" w:rsidR="004A20C7" w:rsidRDefault="004A20C7">
      <w:pPr>
        <w:pStyle w:val="TOC3"/>
        <w:rPr>
          <w:rFonts w:asciiTheme="minorHAnsi" w:eastAsiaTheme="minorEastAsia" w:hAnsiTheme="minorHAnsi"/>
          <w:noProof/>
          <w:kern w:val="2"/>
          <w:sz w:val="24"/>
          <w:szCs w:val="24"/>
          <w:lang w:eastAsia="en-AU"/>
          <w14:ligatures w14:val="standardContextual"/>
        </w:rPr>
      </w:pPr>
      <w:hyperlink w:anchor="_Toc215844035" w:history="1">
        <w:r w:rsidRPr="00647659">
          <w:rPr>
            <w:rStyle w:val="Hyperlink"/>
            <w:noProof/>
          </w:rPr>
          <w:t>6.4.1</w:t>
        </w:r>
        <w:r>
          <w:rPr>
            <w:rFonts w:asciiTheme="minorHAnsi" w:eastAsiaTheme="minorEastAsia" w:hAnsiTheme="minorHAnsi"/>
            <w:noProof/>
            <w:kern w:val="2"/>
            <w:sz w:val="24"/>
            <w:szCs w:val="24"/>
            <w:lang w:eastAsia="en-AU"/>
            <w14:ligatures w14:val="standardContextual"/>
          </w:rPr>
          <w:tab/>
        </w:r>
        <w:r w:rsidRPr="00647659">
          <w:rPr>
            <w:rStyle w:val="Hyperlink"/>
            <w:noProof/>
          </w:rPr>
          <w:t>Minimum reporting requirements</w:t>
        </w:r>
        <w:r>
          <w:rPr>
            <w:noProof/>
            <w:webHidden/>
          </w:rPr>
          <w:tab/>
        </w:r>
        <w:r>
          <w:rPr>
            <w:noProof/>
            <w:webHidden/>
          </w:rPr>
          <w:fldChar w:fldCharType="begin"/>
        </w:r>
        <w:r>
          <w:rPr>
            <w:noProof/>
            <w:webHidden/>
          </w:rPr>
          <w:instrText xml:space="preserve"> PAGEREF _Toc215844035 \h </w:instrText>
        </w:r>
        <w:r>
          <w:rPr>
            <w:noProof/>
            <w:webHidden/>
          </w:rPr>
        </w:r>
        <w:r>
          <w:rPr>
            <w:noProof/>
            <w:webHidden/>
          </w:rPr>
          <w:fldChar w:fldCharType="separate"/>
        </w:r>
        <w:r w:rsidR="00100A6C">
          <w:rPr>
            <w:noProof/>
            <w:webHidden/>
          </w:rPr>
          <w:t>39</w:t>
        </w:r>
        <w:r>
          <w:rPr>
            <w:noProof/>
            <w:webHidden/>
          </w:rPr>
          <w:fldChar w:fldCharType="end"/>
        </w:r>
      </w:hyperlink>
    </w:p>
    <w:p w14:paraId="6D156E65" w14:textId="261EB09E" w:rsidR="004A20C7" w:rsidRDefault="004A20C7">
      <w:pPr>
        <w:pStyle w:val="TOC3"/>
        <w:rPr>
          <w:rFonts w:asciiTheme="minorHAnsi" w:eastAsiaTheme="minorEastAsia" w:hAnsiTheme="minorHAnsi"/>
          <w:noProof/>
          <w:kern w:val="2"/>
          <w:sz w:val="24"/>
          <w:szCs w:val="24"/>
          <w:lang w:eastAsia="en-AU"/>
          <w14:ligatures w14:val="standardContextual"/>
        </w:rPr>
      </w:pPr>
      <w:hyperlink w:anchor="_Toc215844036" w:history="1">
        <w:r w:rsidRPr="00647659">
          <w:rPr>
            <w:rStyle w:val="Hyperlink"/>
            <w:noProof/>
          </w:rPr>
          <w:t>6.4.2</w:t>
        </w:r>
        <w:r>
          <w:rPr>
            <w:rFonts w:asciiTheme="minorHAnsi" w:eastAsiaTheme="minorEastAsia" w:hAnsiTheme="minorHAnsi"/>
            <w:noProof/>
            <w:kern w:val="2"/>
            <w:sz w:val="24"/>
            <w:szCs w:val="24"/>
            <w:lang w:eastAsia="en-AU"/>
            <w14:ligatures w14:val="standardContextual"/>
          </w:rPr>
          <w:tab/>
        </w:r>
        <w:r w:rsidRPr="00647659">
          <w:rPr>
            <w:rStyle w:val="Hyperlink"/>
            <w:noProof/>
          </w:rPr>
          <w:t>Interest and depreciation of Right-of-Use assets reported as part of departmental appropriation expenses</w:t>
        </w:r>
        <w:r>
          <w:rPr>
            <w:noProof/>
            <w:webHidden/>
          </w:rPr>
          <w:tab/>
        </w:r>
        <w:r>
          <w:rPr>
            <w:noProof/>
            <w:webHidden/>
          </w:rPr>
          <w:fldChar w:fldCharType="begin"/>
        </w:r>
        <w:r>
          <w:rPr>
            <w:noProof/>
            <w:webHidden/>
          </w:rPr>
          <w:instrText xml:space="preserve"> PAGEREF _Toc215844036 \h </w:instrText>
        </w:r>
        <w:r>
          <w:rPr>
            <w:noProof/>
            <w:webHidden/>
          </w:rPr>
        </w:r>
        <w:r>
          <w:rPr>
            <w:noProof/>
            <w:webHidden/>
          </w:rPr>
          <w:fldChar w:fldCharType="separate"/>
        </w:r>
        <w:r w:rsidR="00100A6C">
          <w:rPr>
            <w:noProof/>
            <w:webHidden/>
          </w:rPr>
          <w:t>41</w:t>
        </w:r>
        <w:r>
          <w:rPr>
            <w:noProof/>
            <w:webHidden/>
          </w:rPr>
          <w:fldChar w:fldCharType="end"/>
        </w:r>
      </w:hyperlink>
    </w:p>
    <w:p w14:paraId="6A38F7FF" w14:textId="4528E1FA" w:rsidR="004A20C7" w:rsidRDefault="004A20C7">
      <w:pPr>
        <w:pStyle w:val="TOC3"/>
        <w:rPr>
          <w:rFonts w:asciiTheme="minorHAnsi" w:eastAsiaTheme="minorEastAsia" w:hAnsiTheme="minorHAnsi"/>
          <w:noProof/>
          <w:kern w:val="2"/>
          <w:sz w:val="24"/>
          <w:szCs w:val="24"/>
          <w:lang w:eastAsia="en-AU"/>
          <w14:ligatures w14:val="standardContextual"/>
        </w:rPr>
      </w:pPr>
      <w:hyperlink w:anchor="_Toc215844037" w:history="1">
        <w:r w:rsidRPr="00647659">
          <w:rPr>
            <w:rStyle w:val="Hyperlink"/>
            <w:noProof/>
          </w:rPr>
          <w:t>6.4.3</w:t>
        </w:r>
        <w:r>
          <w:rPr>
            <w:rFonts w:asciiTheme="minorHAnsi" w:eastAsiaTheme="minorEastAsia" w:hAnsiTheme="minorHAnsi"/>
            <w:noProof/>
            <w:kern w:val="2"/>
            <w:sz w:val="24"/>
            <w:szCs w:val="24"/>
            <w:lang w:eastAsia="en-AU"/>
            <w14:ligatures w14:val="standardContextual"/>
          </w:rPr>
          <w:tab/>
        </w:r>
        <w:r w:rsidRPr="00647659">
          <w:rPr>
            <w:rStyle w:val="Hyperlink"/>
            <w:noProof/>
          </w:rPr>
          <w:t>Program components</w:t>
        </w:r>
        <w:r>
          <w:rPr>
            <w:noProof/>
            <w:webHidden/>
          </w:rPr>
          <w:tab/>
        </w:r>
        <w:r>
          <w:rPr>
            <w:noProof/>
            <w:webHidden/>
          </w:rPr>
          <w:fldChar w:fldCharType="begin"/>
        </w:r>
        <w:r>
          <w:rPr>
            <w:noProof/>
            <w:webHidden/>
          </w:rPr>
          <w:instrText xml:space="preserve"> PAGEREF _Toc215844037 \h </w:instrText>
        </w:r>
        <w:r>
          <w:rPr>
            <w:noProof/>
            <w:webHidden/>
          </w:rPr>
        </w:r>
        <w:r>
          <w:rPr>
            <w:noProof/>
            <w:webHidden/>
          </w:rPr>
          <w:fldChar w:fldCharType="separate"/>
        </w:r>
        <w:r w:rsidR="00100A6C">
          <w:rPr>
            <w:noProof/>
            <w:webHidden/>
          </w:rPr>
          <w:t>42</w:t>
        </w:r>
        <w:r>
          <w:rPr>
            <w:noProof/>
            <w:webHidden/>
          </w:rPr>
          <w:fldChar w:fldCharType="end"/>
        </w:r>
      </w:hyperlink>
    </w:p>
    <w:p w14:paraId="268EF3A4" w14:textId="4D6941BE" w:rsidR="004A20C7" w:rsidRDefault="004A20C7">
      <w:pPr>
        <w:pStyle w:val="TOC1"/>
        <w:rPr>
          <w:rFonts w:asciiTheme="minorHAnsi" w:eastAsiaTheme="minorEastAsia" w:hAnsiTheme="minorHAnsi"/>
          <w:b w:val="0"/>
          <w:noProof/>
          <w:kern w:val="2"/>
          <w:sz w:val="24"/>
          <w:szCs w:val="24"/>
          <w:lang w:eastAsia="en-AU"/>
          <w14:ligatures w14:val="standardContextual"/>
        </w:rPr>
      </w:pPr>
      <w:hyperlink w:anchor="_Toc215844038" w:history="1">
        <w:r w:rsidRPr="00647659">
          <w:rPr>
            <w:rStyle w:val="Hyperlink"/>
            <w:noProof/>
          </w:rPr>
          <w:t>7.</w:t>
        </w:r>
        <w:r>
          <w:rPr>
            <w:rFonts w:asciiTheme="minorHAnsi" w:eastAsiaTheme="minorEastAsia" w:hAnsiTheme="minorHAnsi"/>
            <w:b w:val="0"/>
            <w:noProof/>
            <w:kern w:val="2"/>
            <w:sz w:val="24"/>
            <w:szCs w:val="24"/>
            <w:lang w:eastAsia="en-AU"/>
            <w14:ligatures w14:val="standardContextual"/>
          </w:rPr>
          <w:tab/>
        </w:r>
        <w:r w:rsidRPr="00647659">
          <w:rPr>
            <w:rStyle w:val="Hyperlink"/>
            <w:noProof/>
          </w:rPr>
          <w:t>Part 3: Special account flows and budgeted financial statements</w:t>
        </w:r>
        <w:r>
          <w:rPr>
            <w:noProof/>
            <w:webHidden/>
          </w:rPr>
          <w:tab/>
        </w:r>
        <w:r>
          <w:rPr>
            <w:noProof/>
            <w:webHidden/>
          </w:rPr>
          <w:fldChar w:fldCharType="begin"/>
        </w:r>
        <w:r>
          <w:rPr>
            <w:noProof/>
            <w:webHidden/>
          </w:rPr>
          <w:instrText xml:space="preserve"> PAGEREF _Toc215844038 \h </w:instrText>
        </w:r>
        <w:r>
          <w:rPr>
            <w:noProof/>
            <w:webHidden/>
          </w:rPr>
        </w:r>
        <w:r>
          <w:rPr>
            <w:noProof/>
            <w:webHidden/>
          </w:rPr>
          <w:fldChar w:fldCharType="separate"/>
        </w:r>
        <w:r w:rsidR="00100A6C">
          <w:rPr>
            <w:noProof/>
            <w:webHidden/>
          </w:rPr>
          <w:t>43</w:t>
        </w:r>
        <w:r>
          <w:rPr>
            <w:noProof/>
            <w:webHidden/>
          </w:rPr>
          <w:fldChar w:fldCharType="end"/>
        </w:r>
      </w:hyperlink>
    </w:p>
    <w:p w14:paraId="552593AC" w14:textId="1898D077" w:rsidR="004A20C7" w:rsidRDefault="004A20C7">
      <w:pPr>
        <w:pStyle w:val="TOC2"/>
        <w:rPr>
          <w:rFonts w:asciiTheme="minorHAnsi" w:eastAsiaTheme="minorEastAsia" w:hAnsiTheme="minorHAnsi"/>
          <w:noProof/>
          <w:kern w:val="2"/>
          <w:sz w:val="24"/>
          <w:szCs w:val="24"/>
          <w:lang w:eastAsia="en-AU"/>
          <w14:ligatures w14:val="standardContextual"/>
        </w:rPr>
      </w:pPr>
      <w:hyperlink w:anchor="_Toc215844039" w:history="1">
        <w:r w:rsidRPr="00647659">
          <w:rPr>
            <w:rStyle w:val="Hyperlink"/>
            <w:noProof/>
          </w:rPr>
          <w:t>7.1</w:t>
        </w:r>
        <w:r>
          <w:rPr>
            <w:rFonts w:asciiTheme="minorHAnsi" w:eastAsiaTheme="minorEastAsia" w:hAnsiTheme="minorHAnsi"/>
            <w:noProof/>
            <w:kern w:val="2"/>
            <w:sz w:val="24"/>
            <w:szCs w:val="24"/>
            <w:lang w:eastAsia="en-AU"/>
            <w14:ligatures w14:val="standardContextual"/>
          </w:rPr>
          <w:tab/>
        </w:r>
        <w:r w:rsidRPr="00647659">
          <w:rPr>
            <w:rStyle w:val="Hyperlink"/>
            <w:noProof/>
          </w:rPr>
          <w:t>Special account flows and balances</w:t>
        </w:r>
        <w:r>
          <w:rPr>
            <w:noProof/>
            <w:webHidden/>
          </w:rPr>
          <w:tab/>
        </w:r>
        <w:r>
          <w:rPr>
            <w:noProof/>
            <w:webHidden/>
          </w:rPr>
          <w:fldChar w:fldCharType="begin"/>
        </w:r>
        <w:r>
          <w:rPr>
            <w:noProof/>
            <w:webHidden/>
          </w:rPr>
          <w:instrText xml:space="preserve"> PAGEREF _Toc215844039 \h </w:instrText>
        </w:r>
        <w:r>
          <w:rPr>
            <w:noProof/>
            <w:webHidden/>
          </w:rPr>
        </w:r>
        <w:r>
          <w:rPr>
            <w:noProof/>
            <w:webHidden/>
          </w:rPr>
          <w:fldChar w:fldCharType="separate"/>
        </w:r>
        <w:r w:rsidR="00100A6C">
          <w:rPr>
            <w:noProof/>
            <w:webHidden/>
          </w:rPr>
          <w:t>44</w:t>
        </w:r>
        <w:r>
          <w:rPr>
            <w:noProof/>
            <w:webHidden/>
          </w:rPr>
          <w:fldChar w:fldCharType="end"/>
        </w:r>
      </w:hyperlink>
    </w:p>
    <w:p w14:paraId="1D9F1710" w14:textId="52955FE9" w:rsidR="004A20C7" w:rsidRDefault="004A20C7">
      <w:pPr>
        <w:pStyle w:val="TOC2"/>
        <w:rPr>
          <w:rFonts w:asciiTheme="minorHAnsi" w:eastAsiaTheme="minorEastAsia" w:hAnsiTheme="minorHAnsi"/>
          <w:noProof/>
          <w:kern w:val="2"/>
          <w:sz w:val="24"/>
          <w:szCs w:val="24"/>
          <w:lang w:eastAsia="en-AU"/>
          <w14:ligatures w14:val="standardContextual"/>
        </w:rPr>
      </w:pPr>
      <w:hyperlink w:anchor="_Toc215844040" w:history="1">
        <w:r w:rsidRPr="00647659">
          <w:rPr>
            <w:rStyle w:val="Hyperlink"/>
            <w:noProof/>
          </w:rPr>
          <w:t>7.2</w:t>
        </w:r>
        <w:r>
          <w:rPr>
            <w:rFonts w:asciiTheme="minorHAnsi" w:eastAsiaTheme="minorEastAsia" w:hAnsiTheme="minorHAnsi"/>
            <w:noProof/>
            <w:kern w:val="2"/>
            <w:sz w:val="24"/>
            <w:szCs w:val="24"/>
            <w:lang w:eastAsia="en-AU"/>
            <w14:ligatures w14:val="standardContextual"/>
          </w:rPr>
          <w:tab/>
        </w:r>
        <w:r w:rsidRPr="00647659">
          <w:rPr>
            <w:rStyle w:val="Hyperlink"/>
            <w:noProof/>
          </w:rPr>
          <w:t>Budgeted financial statements</w:t>
        </w:r>
        <w:r>
          <w:rPr>
            <w:noProof/>
            <w:webHidden/>
          </w:rPr>
          <w:tab/>
        </w:r>
        <w:r>
          <w:rPr>
            <w:noProof/>
            <w:webHidden/>
          </w:rPr>
          <w:fldChar w:fldCharType="begin"/>
        </w:r>
        <w:r>
          <w:rPr>
            <w:noProof/>
            <w:webHidden/>
          </w:rPr>
          <w:instrText xml:space="preserve"> PAGEREF _Toc215844040 \h </w:instrText>
        </w:r>
        <w:r>
          <w:rPr>
            <w:noProof/>
            <w:webHidden/>
          </w:rPr>
        </w:r>
        <w:r>
          <w:rPr>
            <w:noProof/>
            <w:webHidden/>
          </w:rPr>
          <w:fldChar w:fldCharType="separate"/>
        </w:r>
        <w:r w:rsidR="00100A6C">
          <w:rPr>
            <w:noProof/>
            <w:webHidden/>
          </w:rPr>
          <w:t>45</w:t>
        </w:r>
        <w:r>
          <w:rPr>
            <w:noProof/>
            <w:webHidden/>
          </w:rPr>
          <w:fldChar w:fldCharType="end"/>
        </w:r>
      </w:hyperlink>
    </w:p>
    <w:p w14:paraId="7B4471AA" w14:textId="14E4B03A" w:rsidR="004A20C7" w:rsidRDefault="004A20C7">
      <w:pPr>
        <w:pStyle w:val="TOC1"/>
        <w:rPr>
          <w:rFonts w:asciiTheme="minorHAnsi" w:eastAsiaTheme="minorEastAsia" w:hAnsiTheme="minorHAnsi"/>
          <w:b w:val="0"/>
          <w:noProof/>
          <w:kern w:val="2"/>
          <w:sz w:val="24"/>
          <w:szCs w:val="24"/>
          <w:lang w:eastAsia="en-AU"/>
          <w14:ligatures w14:val="standardContextual"/>
        </w:rPr>
      </w:pPr>
      <w:hyperlink w:anchor="_Toc215844041" w:history="1">
        <w:r w:rsidRPr="00647659">
          <w:rPr>
            <w:rStyle w:val="Hyperlink"/>
            <w:noProof/>
          </w:rPr>
          <w:t>8.</w:t>
        </w:r>
        <w:r>
          <w:rPr>
            <w:rFonts w:asciiTheme="minorHAnsi" w:eastAsiaTheme="minorEastAsia" w:hAnsiTheme="minorHAnsi"/>
            <w:b w:val="0"/>
            <w:noProof/>
            <w:kern w:val="2"/>
            <w:sz w:val="24"/>
            <w:szCs w:val="24"/>
            <w:lang w:eastAsia="en-AU"/>
            <w14:ligatures w14:val="standardContextual"/>
          </w:rPr>
          <w:tab/>
        </w:r>
        <w:r w:rsidRPr="00647659">
          <w:rPr>
            <w:rStyle w:val="Hyperlink"/>
            <w:noProof/>
          </w:rPr>
          <w:t>Contacts</w:t>
        </w:r>
        <w:r>
          <w:rPr>
            <w:noProof/>
            <w:webHidden/>
          </w:rPr>
          <w:tab/>
        </w:r>
        <w:r>
          <w:rPr>
            <w:noProof/>
            <w:webHidden/>
          </w:rPr>
          <w:fldChar w:fldCharType="begin"/>
        </w:r>
        <w:r>
          <w:rPr>
            <w:noProof/>
            <w:webHidden/>
          </w:rPr>
          <w:instrText xml:space="preserve"> PAGEREF _Toc215844041 \h </w:instrText>
        </w:r>
        <w:r>
          <w:rPr>
            <w:noProof/>
            <w:webHidden/>
          </w:rPr>
        </w:r>
        <w:r>
          <w:rPr>
            <w:noProof/>
            <w:webHidden/>
          </w:rPr>
          <w:fldChar w:fldCharType="separate"/>
        </w:r>
        <w:r w:rsidR="00100A6C">
          <w:rPr>
            <w:noProof/>
            <w:webHidden/>
          </w:rPr>
          <w:t>46</w:t>
        </w:r>
        <w:r>
          <w:rPr>
            <w:noProof/>
            <w:webHidden/>
          </w:rPr>
          <w:fldChar w:fldCharType="end"/>
        </w:r>
      </w:hyperlink>
    </w:p>
    <w:p w14:paraId="0BC97116" w14:textId="2D31A58A" w:rsidR="004A20C7" w:rsidRDefault="004A20C7">
      <w:pPr>
        <w:pStyle w:val="TOC2"/>
        <w:rPr>
          <w:rFonts w:asciiTheme="minorHAnsi" w:eastAsiaTheme="minorEastAsia" w:hAnsiTheme="minorHAnsi"/>
          <w:noProof/>
          <w:kern w:val="2"/>
          <w:sz w:val="24"/>
          <w:szCs w:val="24"/>
          <w:lang w:eastAsia="en-AU"/>
          <w14:ligatures w14:val="standardContextual"/>
        </w:rPr>
      </w:pPr>
      <w:hyperlink w:anchor="_Toc215844042" w:history="1">
        <w:r w:rsidRPr="00647659">
          <w:rPr>
            <w:rStyle w:val="Hyperlink"/>
            <w:noProof/>
          </w:rPr>
          <w:t>8.1</w:t>
        </w:r>
        <w:r>
          <w:rPr>
            <w:rFonts w:asciiTheme="minorHAnsi" w:eastAsiaTheme="minorEastAsia" w:hAnsiTheme="minorHAnsi"/>
            <w:noProof/>
            <w:kern w:val="2"/>
            <w:sz w:val="24"/>
            <w:szCs w:val="24"/>
            <w:lang w:eastAsia="en-AU"/>
            <w14:ligatures w14:val="standardContextual"/>
          </w:rPr>
          <w:tab/>
        </w:r>
        <w:r w:rsidRPr="00647659">
          <w:rPr>
            <w:rStyle w:val="Hyperlink"/>
            <w:noProof/>
          </w:rPr>
          <w:t>Department of Finance</w:t>
        </w:r>
        <w:r>
          <w:rPr>
            <w:noProof/>
            <w:webHidden/>
          </w:rPr>
          <w:tab/>
        </w:r>
        <w:r>
          <w:rPr>
            <w:noProof/>
            <w:webHidden/>
          </w:rPr>
          <w:fldChar w:fldCharType="begin"/>
        </w:r>
        <w:r>
          <w:rPr>
            <w:noProof/>
            <w:webHidden/>
          </w:rPr>
          <w:instrText xml:space="preserve"> PAGEREF _Toc215844042 \h </w:instrText>
        </w:r>
        <w:r>
          <w:rPr>
            <w:noProof/>
            <w:webHidden/>
          </w:rPr>
        </w:r>
        <w:r>
          <w:rPr>
            <w:noProof/>
            <w:webHidden/>
          </w:rPr>
          <w:fldChar w:fldCharType="separate"/>
        </w:r>
        <w:r w:rsidR="00100A6C">
          <w:rPr>
            <w:noProof/>
            <w:webHidden/>
          </w:rPr>
          <w:t>46</w:t>
        </w:r>
        <w:r>
          <w:rPr>
            <w:noProof/>
            <w:webHidden/>
          </w:rPr>
          <w:fldChar w:fldCharType="end"/>
        </w:r>
      </w:hyperlink>
    </w:p>
    <w:p w14:paraId="4A0402E0" w14:textId="2D63E392" w:rsidR="004A20C7" w:rsidRDefault="004A20C7">
      <w:pPr>
        <w:pStyle w:val="TOC2"/>
        <w:rPr>
          <w:rFonts w:asciiTheme="minorHAnsi" w:eastAsiaTheme="minorEastAsia" w:hAnsiTheme="minorHAnsi"/>
          <w:noProof/>
          <w:kern w:val="2"/>
          <w:sz w:val="24"/>
          <w:szCs w:val="24"/>
          <w:lang w:eastAsia="en-AU"/>
          <w14:ligatures w14:val="standardContextual"/>
        </w:rPr>
      </w:pPr>
      <w:hyperlink w:anchor="_Toc215844043" w:history="1">
        <w:r w:rsidRPr="00647659">
          <w:rPr>
            <w:rStyle w:val="Hyperlink"/>
            <w:noProof/>
          </w:rPr>
          <w:t>8.2</w:t>
        </w:r>
        <w:r>
          <w:rPr>
            <w:rFonts w:asciiTheme="minorHAnsi" w:eastAsiaTheme="minorEastAsia" w:hAnsiTheme="minorHAnsi"/>
            <w:noProof/>
            <w:kern w:val="2"/>
            <w:sz w:val="24"/>
            <w:szCs w:val="24"/>
            <w:lang w:eastAsia="en-AU"/>
            <w14:ligatures w14:val="standardContextual"/>
          </w:rPr>
          <w:tab/>
        </w:r>
        <w:r w:rsidRPr="00647659">
          <w:rPr>
            <w:rStyle w:val="Hyperlink"/>
            <w:noProof/>
          </w:rPr>
          <w:t>Treasury</w:t>
        </w:r>
        <w:r>
          <w:rPr>
            <w:noProof/>
            <w:webHidden/>
          </w:rPr>
          <w:tab/>
        </w:r>
        <w:r>
          <w:rPr>
            <w:noProof/>
            <w:webHidden/>
          </w:rPr>
          <w:fldChar w:fldCharType="begin"/>
        </w:r>
        <w:r>
          <w:rPr>
            <w:noProof/>
            <w:webHidden/>
          </w:rPr>
          <w:instrText xml:space="preserve"> PAGEREF _Toc215844043 \h </w:instrText>
        </w:r>
        <w:r>
          <w:rPr>
            <w:noProof/>
            <w:webHidden/>
          </w:rPr>
        </w:r>
        <w:r>
          <w:rPr>
            <w:noProof/>
            <w:webHidden/>
          </w:rPr>
          <w:fldChar w:fldCharType="separate"/>
        </w:r>
        <w:r w:rsidR="00100A6C">
          <w:rPr>
            <w:noProof/>
            <w:webHidden/>
          </w:rPr>
          <w:t>47</w:t>
        </w:r>
        <w:r>
          <w:rPr>
            <w:noProof/>
            <w:webHidden/>
          </w:rPr>
          <w:fldChar w:fldCharType="end"/>
        </w:r>
      </w:hyperlink>
    </w:p>
    <w:p w14:paraId="16EF39D2" w14:textId="5C7241A9" w:rsidR="004A20C7" w:rsidRDefault="004A20C7">
      <w:pPr>
        <w:pStyle w:val="TOC2"/>
        <w:rPr>
          <w:rFonts w:asciiTheme="minorHAnsi" w:eastAsiaTheme="minorEastAsia" w:hAnsiTheme="minorHAnsi"/>
          <w:noProof/>
          <w:kern w:val="2"/>
          <w:sz w:val="24"/>
          <w:szCs w:val="24"/>
          <w:lang w:eastAsia="en-AU"/>
          <w14:ligatures w14:val="standardContextual"/>
        </w:rPr>
      </w:pPr>
      <w:hyperlink w:anchor="_Toc215844044" w:history="1">
        <w:r w:rsidRPr="00647659">
          <w:rPr>
            <w:rStyle w:val="Hyperlink"/>
            <w:noProof/>
          </w:rPr>
          <w:t>8.3</w:t>
        </w:r>
        <w:r>
          <w:rPr>
            <w:rFonts w:asciiTheme="minorHAnsi" w:eastAsiaTheme="minorEastAsia" w:hAnsiTheme="minorHAnsi"/>
            <w:noProof/>
            <w:kern w:val="2"/>
            <w:sz w:val="24"/>
            <w:szCs w:val="24"/>
            <w:lang w:eastAsia="en-AU"/>
            <w14:ligatures w14:val="standardContextual"/>
          </w:rPr>
          <w:tab/>
        </w:r>
        <w:r w:rsidRPr="00647659">
          <w:rPr>
            <w:rStyle w:val="Hyperlink"/>
            <w:noProof/>
          </w:rPr>
          <w:t>CanPrint</w:t>
        </w:r>
        <w:r>
          <w:rPr>
            <w:noProof/>
            <w:webHidden/>
          </w:rPr>
          <w:tab/>
        </w:r>
        <w:r>
          <w:rPr>
            <w:noProof/>
            <w:webHidden/>
          </w:rPr>
          <w:fldChar w:fldCharType="begin"/>
        </w:r>
        <w:r>
          <w:rPr>
            <w:noProof/>
            <w:webHidden/>
          </w:rPr>
          <w:instrText xml:space="preserve"> PAGEREF _Toc215844044 \h </w:instrText>
        </w:r>
        <w:r>
          <w:rPr>
            <w:noProof/>
            <w:webHidden/>
          </w:rPr>
        </w:r>
        <w:r>
          <w:rPr>
            <w:noProof/>
            <w:webHidden/>
          </w:rPr>
          <w:fldChar w:fldCharType="separate"/>
        </w:r>
        <w:r w:rsidR="00100A6C">
          <w:rPr>
            <w:noProof/>
            <w:webHidden/>
          </w:rPr>
          <w:t>47</w:t>
        </w:r>
        <w:r>
          <w:rPr>
            <w:noProof/>
            <w:webHidden/>
          </w:rPr>
          <w:fldChar w:fldCharType="end"/>
        </w:r>
      </w:hyperlink>
    </w:p>
    <w:p w14:paraId="7289FD16" w14:textId="13429B3A" w:rsidR="004A20C7" w:rsidRDefault="004A20C7">
      <w:pPr>
        <w:pStyle w:val="TOC2"/>
        <w:rPr>
          <w:rFonts w:asciiTheme="minorHAnsi" w:eastAsiaTheme="minorEastAsia" w:hAnsiTheme="minorHAnsi"/>
          <w:noProof/>
          <w:kern w:val="2"/>
          <w:sz w:val="24"/>
          <w:szCs w:val="24"/>
          <w:lang w:eastAsia="en-AU"/>
          <w14:ligatures w14:val="standardContextual"/>
        </w:rPr>
      </w:pPr>
      <w:hyperlink w:anchor="_Toc215844045" w:history="1">
        <w:r w:rsidRPr="00647659">
          <w:rPr>
            <w:rStyle w:val="Hyperlink"/>
            <w:noProof/>
          </w:rPr>
          <w:t>8.4</w:t>
        </w:r>
        <w:r>
          <w:rPr>
            <w:rFonts w:asciiTheme="minorHAnsi" w:eastAsiaTheme="minorEastAsia" w:hAnsiTheme="minorHAnsi"/>
            <w:noProof/>
            <w:kern w:val="2"/>
            <w:sz w:val="24"/>
            <w:szCs w:val="24"/>
            <w:lang w:eastAsia="en-AU"/>
            <w14:ligatures w14:val="standardContextual"/>
          </w:rPr>
          <w:tab/>
        </w:r>
        <w:r w:rsidRPr="00647659">
          <w:rPr>
            <w:rStyle w:val="Hyperlink"/>
            <w:noProof/>
          </w:rPr>
          <w:t>Senate Table Office</w:t>
        </w:r>
        <w:r>
          <w:rPr>
            <w:noProof/>
            <w:webHidden/>
          </w:rPr>
          <w:tab/>
        </w:r>
        <w:r>
          <w:rPr>
            <w:noProof/>
            <w:webHidden/>
          </w:rPr>
          <w:fldChar w:fldCharType="begin"/>
        </w:r>
        <w:r>
          <w:rPr>
            <w:noProof/>
            <w:webHidden/>
          </w:rPr>
          <w:instrText xml:space="preserve"> PAGEREF _Toc215844045 \h </w:instrText>
        </w:r>
        <w:r>
          <w:rPr>
            <w:noProof/>
            <w:webHidden/>
          </w:rPr>
        </w:r>
        <w:r>
          <w:rPr>
            <w:noProof/>
            <w:webHidden/>
          </w:rPr>
          <w:fldChar w:fldCharType="separate"/>
        </w:r>
        <w:r w:rsidR="00100A6C">
          <w:rPr>
            <w:noProof/>
            <w:webHidden/>
          </w:rPr>
          <w:t>47</w:t>
        </w:r>
        <w:r>
          <w:rPr>
            <w:noProof/>
            <w:webHidden/>
          </w:rPr>
          <w:fldChar w:fldCharType="end"/>
        </w:r>
      </w:hyperlink>
    </w:p>
    <w:p w14:paraId="32BF1FFE" w14:textId="126AF1A7" w:rsidR="004A20C7" w:rsidRDefault="004A20C7">
      <w:pPr>
        <w:pStyle w:val="TOC1"/>
        <w:rPr>
          <w:rFonts w:asciiTheme="minorHAnsi" w:eastAsiaTheme="minorEastAsia" w:hAnsiTheme="minorHAnsi"/>
          <w:b w:val="0"/>
          <w:noProof/>
          <w:kern w:val="2"/>
          <w:sz w:val="24"/>
          <w:szCs w:val="24"/>
          <w:lang w:eastAsia="en-AU"/>
          <w14:ligatures w14:val="standardContextual"/>
        </w:rPr>
      </w:pPr>
      <w:hyperlink w:anchor="_Toc215844046" w:history="1">
        <w:r w:rsidRPr="00647659">
          <w:rPr>
            <w:rStyle w:val="Hyperlink"/>
            <w:noProof/>
          </w:rPr>
          <w:t>Appendix 1:</w:t>
        </w:r>
        <w:r>
          <w:rPr>
            <w:noProof/>
            <w:webHidden/>
          </w:rPr>
          <w:tab/>
        </w:r>
        <w:r>
          <w:rPr>
            <w:noProof/>
            <w:webHidden/>
          </w:rPr>
          <w:fldChar w:fldCharType="begin"/>
        </w:r>
        <w:r>
          <w:rPr>
            <w:noProof/>
            <w:webHidden/>
          </w:rPr>
          <w:instrText xml:space="preserve"> PAGEREF _Toc215844046 \h </w:instrText>
        </w:r>
        <w:r>
          <w:rPr>
            <w:noProof/>
            <w:webHidden/>
          </w:rPr>
        </w:r>
        <w:r>
          <w:rPr>
            <w:noProof/>
            <w:webHidden/>
          </w:rPr>
          <w:fldChar w:fldCharType="separate"/>
        </w:r>
        <w:r w:rsidR="00100A6C">
          <w:rPr>
            <w:noProof/>
            <w:webHidden/>
          </w:rPr>
          <w:t>48</w:t>
        </w:r>
        <w:r>
          <w:rPr>
            <w:noProof/>
            <w:webHidden/>
          </w:rPr>
          <w:fldChar w:fldCharType="end"/>
        </w:r>
      </w:hyperlink>
    </w:p>
    <w:p w14:paraId="693B156F" w14:textId="49613276" w:rsidR="004A20C7" w:rsidRDefault="004A20C7">
      <w:pPr>
        <w:pStyle w:val="TOC1"/>
        <w:rPr>
          <w:rFonts w:asciiTheme="minorHAnsi" w:eastAsiaTheme="minorEastAsia" w:hAnsiTheme="minorHAnsi"/>
          <w:b w:val="0"/>
          <w:noProof/>
          <w:kern w:val="2"/>
          <w:sz w:val="24"/>
          <w:szCs w:val="24"/>
          <w:lang w:eastAsia="en-AU"/>
          <w14:ligatures w14:val="standardContextual"/>
        </w:rPr>
      </w:pPr>
      <w:hyperlink w:anchor="_Toc215844047" w:history="1">
        <w:r w:rsidRPr="00647659">
          <w:rPr>
            <w:rStyle w:val="Hyperlink"/>
            <w:noProof/>
          </w:rPr>
          <w:t>9.</w:t>
        </w:r>
        <w:r>
          <w:rPr>
            <w:rFonts w:asciiTheme="minorHAnsi" w:eastAsiaTheme="minorEastAsia" w:hAnsiTheme="minorHAnsi"/>
            <w:b w:val="0"/>
            <w:noProof/>
            <w:kern w:val="2"/>
            <w:sz w:val="24"/>
            <w:szCs w:val="24"/>
            <w:lang w:eastAsia="en-AU"/>
            <w14:ligatures w14:val="standardContextual"/>
          </w:rPr>
          <w:tab/>
        </w:r>
        <w:r w:rsidRPr="00647659">
          <w:rPr>
            <w:rStyle w:val="Hyperlink"/>
            <w:noProof/>
          </w:rPr>
          <w:t>Sources of information – Table 1.1 Entity Resource Statement</w:t>
        </w:r>
        <w:r>
          <w:rPr>
            <w:noProof/>
            <w:webHidden/>
          </w:rPr>
          <w:tab/>
        </w:r>
        <w:r>
          <w:rPr>
            <w:noProof/>
            <w:webHidden/>
          </w:rPr>
          <w:fldChar w:fldCharType="begin"/>
        </w:r>
        <w:r>
          <w:rPr>
            <w:noProof/>
            <w:webHidden/>
          </w:rPr>
          <w:instrText xml:space="preserve"> PAGEREF _Toc215844047 \h </w:instrText>
        </w:r>
        <w:r>
          <w:rPr>
            <w:noProof/>
            <w:webHidden/>
          </w:rPr>
        </w:r>
        <w:r>
          <w:rPr>
            <w:noProof/>
            <w:webHidden/>
          </w:rPr>
          <w:fldChar w:fldCharType="separate"/>
        </w:r>
        <w:r w:rsidR="00100A6C">
          <w:rPr>
            <w:noProof/>
            <w:webHidden/>
          </w:rPr>
          <w:t>48</w:t>
        </w:r>
        <w:r>
          <w:rPr>
            <w:noProof/>
            <w:webHidden/>
          </w:rPr>
          <w:fldChar w:fldCharType="end"/>
        </w:r>
      </w:hyperlink>
    </w:p>
    <w:p w14:paraId="1AB22C14" w14:textId="2842771A" w:rsidR="004A20C7" w:rsidRDefault="004A20C7">
      <w:pPr>
        <w:pStyle w:val="TOC3"/>
        <w:rPr>
          <w:rFonts w:asciiTheme="minorHAnsi" w:eastAsiaTheme="minorEastAsia" w:hAnsiTheme="minorHAnsi"/>
          <w:noProof/>
          <w:kern w:val="2"/>
          <w:sz w:val="24"/>
          <w:szCs w:val="24"/>
          <w:lang w:eastAsia="en-AU"/>
          <w14:ligatures w14:val="standardContextual"/>
        </w:rPr>
      </w:pPr>
      <w:hyperlink w:anchor="_Toc215844048" w:history="1">
        <w:r w:rsidRPr="00647659">
          <w:rPr>
            <w:rStyle w:val="Hyperlink"/>
            <w:noProof/>
          </w:rPr>
          <w:t>9.1.1</w:t>
        </w:r>
        <w:r>
          <w:rPr>
            <w:rFonts w:asciiTheme="minorHAnsi" w:eastAsiaTheme="minorEastAsia" w:hAnsiTheme="minorHAnsi"/>
            <w:noProof/>
            <w:kern w:val="2"/>
            <w:sz w:val="24"/>
            <w:szCs w:val="24"/>
            <w:lang w:eastAsia="en-AU"/>
            <w14:ligatures w14:val="standardContextual"/>
          </w:rPr>
          <w:tab/>
        </w:r>
        <w:r w:rsidRPr="00647659">
          <w:rPr>
            <w:rStyle w:val="Hyperlink"/>
            <w:noProof/>
          </w:rPr>
          <w:t>Majority of reports</w:t>
        </w:r>
        <w:r>
          <w:rPr>
            <w:noProof/>
            <w:webHidden/>
          </w:rPr>
          <w:tab/>
        </w:r>
        <w:r>
          <w:rPr>
            <w:noProof/>
            <w:webHidden/>
          </w:rPr>
          <w:fldChar w:fldCharType="begin"/>
        </w:r>
        <w:r>
          <w:rPr>
            <w:noProof/>
            <w:webHidden/>
          </w:rPr>
          <w:instrText xml:space="preserve"> PAGEREF _Toc215844048 \h </w:instrText>
        </w:r>
        <w:r>
          <w:rPr>
            <w:noProof/>
            <w:webHidden/>
          </w:rPr>
        </w:r>
        <w:r>
          <w:rPr>
            <w:noProof/>
            <w:webHidden/>
          </w:rPr>
          <w:fldChar w:fldCharType="separate"/>
        </w:r>
        <w:r w:rsidR="00100A6C">
          <w:rPr>
            <w:noProof/>
            <w:webHidden/>
          </w:rPr>
          <w:t>48</w:t>
        </w:r>
        <w:r>
          <w:rPr>
            <w:noProof/>
            <w:webHidden/>
          </w:rPr>
          <w:fldChar w:fldCharType="end"/>
        </w:r>
      </w:hyperlink>
    </w:p>
    <w:p w14:paraId="4051AC32" w14:textId="636F15BE" w:rsidR="004A20C7" w:rsidRDefault="004A20C7">
      <w:pPr>
        <w:pStyle w:val="TOC3"/>
        <w:rPr>
          <w:rFonts w:asciiTheme="minorHAnsi" w:eastAsiaTheme="minorEastAsia" w:hAnsiTheme="minorHAnsi"/>
          <w:noProof/>
          <w:kern w:val="2"/>
          <w:sz w:val="24"/>
          <w:szCs w:val="24"/>
          <w:lang w:eastAsia="en-AU"/>
          <w14:ligatures w14:val="standardContextual"/>
        </w:rPr>
      </w:pPr>
      <w:hyperlink w:anchor="_Toc215844049" w:history="1">
        <w:r w:rsidRPr="00647659">
          <w:rPr>
            <w:rStyle w:val="Hyperlink"/>
            <w:noProof/>
          </w:rPr>
          <w:t>9.1.2</w:t>
        </w:r>
        <w:r>
          <w:rPr>
            <w:rFonts w:asciiTheme="minorHAnsi" w:eastAsiaTheme="minorEastAsia" w:hAnsiTheme="minorHAnsi"/>
            <w:noProof/>
            <w:kern w:val="2"/>
            <w:sz w:val="24"/>
            <w:szCs w:val="24"/>
            <w:lang w:eastAsia="en-AU"/>
            <w14:ligatures w14:val="standardContextual"/>
          </w:rPr>
          <w:tab/>
        </w:r>
        <w:r w:rsidRPr="00647659">
          <w:rPr>
            <w:rStyle w:val="Hyperlink"/>
            <w:noProof/>
          </w:rPr>
          <w:t>Prior year appropriation, Actual available appropriation and Estimate as at Budget 2025-26</w:t>
        </w:r>
        <w:r>
          <w:rPr>
            <w:noProof/>
            <w:webHidden/>
          </w:rPr>
          <w:tab/>
        </w:r>
        <w:r>
          <w:rPr>
            <w:noProof/>
            <w:webHidden/>
          </w:rPr>
          <w:fldChar w:fldCharType="begin"/>
        </w:r>
        <w:r>
          <w:rPr>
            <w:noProof/>
            <w:webHidden/>
          </w:rPr>
          <w:instrText xml:space="preserve"> PAGEREF _Toc215844049 \h </w:instrText>
        </w:r>
        <w:r>
          <w:rPr>
            <w:noProof/>
            <w:webHidden/>
          </w:rPr>
        </w:r>
        <w:r>
          <w:rPr>
            <w:noProof/>
            <w:webHidden/>
          </w:rPr>
          <w:fldChar w:fldCharType="separate"/>
        </w:r>
        <w:r w:rsidR="00100A6C">
          <w:rPr>
            <w:noProof/>
            <w:webHidden/>
          </w:rPr>
          <w:t>48</w:t>
        </w:r>
        <w:r>
          <w:rPr>
            <w:noProof/>
            <w:webHidden/>
          </w:rPr>
          <w:fldChar w:fldCharType="end"/>
        </w:r>
      </w:hyperlink>
    </w:p>
    <w:p w14:paraId="1847C518" w14:textId="5CAD6497" w:rsidR="004A20C7" w:rsidRDefault="004A20C7">
      <w:pPr>
        <w:pStyle w:val="TOC1"/>
        <w:rPr>
          <w:rFonts w:asciiTheme="minorHAnsi" w:eastAsiaTheme="minorEastAsia" w:hAnsiTheme="minorHAnsi"/>
          <w:b w:val="0"/>
          <w:noProof/>
          <w:kern w:val="2"/>
          <w:sz w:val="24"/>
          <w:szCs w:val="24"/>
          <w:lang w:eastAsia="en-AU"/>
          <w14:ligatures w14:val="standardContextual"/>
        </w:rPr>
      </w:pPr>
      <w:hyperlink w:anchor="_Toc215844050" w:history="1">
        <w:r w:rsidRPr="00647659">
          <w:rPr>
            <w:rStyle w:val="Hyperlink"/>
            <w:noProof/>
          </w:rPr>
          <w:t>10.</w:t>
        </w:r>
        <w:r>
          <w:rPr>
            <w:rFonts w:asciiTheme="minorHAnsi" w:eastAsiaTheme="minorEastAsia" w:hAnsiTheme="minorHAnsi"/>
            <w:b w:val="0"/>
            <w:noProof/>
            <w:kern w:val="2"/>
            <w:sz w:val="24"/>
            <w:szCs w:val="24"/>
            <w:lang w:eastAsia="en-AU"/>
            <w14:ligatures w14:val="standardContextual"/>
          </w:rPr>
          <w:tab/>
        </w:r>
        <w:r w:rsidRPr="00647659">
          <w:rPr>
            <w:rStyle w:val="Hyperlink"/>
            <w:noProof/>
          </w:rPr>
          <w:t>Sources of information - Table 2.X.1 Budgeted expenses for outcomes</w:t>
        </w:r>
        <w:r>
          <w:rPr>
            <w:noProof/>
            <w:webHidden/>
          </w:rPr>
          <w:tab/>
        </w:r>
        <w:r>
          <w:rPr>
            <w:noProof/>
            <w:webHidden/>
          </w:rPr>
          <w:fldChar w:fldCharType="begin"/>
        </w:r>
        <w:r>
          <w:rPr>
            <w:noProof/>
            <w:webHidden/>
          </w:rPr>
          <w:instrText xml:space="preserve"> PAGEREF _Toc215844050 \h </w:instrText>
        </w:r>
        <w:r>
          <w:rPr>
            <w:noProof/>
            <w:webHidden/>
          </w:rPr>
        </w:r>
        <w:r>
          <w:rPr>
            <w:noProof/>
            <w:webHidden/>
          </w:rPr>
          <w:fldChar w:fldCharType="separate"/>
        </w:r>
        <w:r w:rsidR="00100A6C">
          <w:rPr>
            <w:noProof/>
            <w:webHidden/>
          </w:rPr>
          <w:t>49</w:t>
        </w:r>
        <w:r>
          <w:rPr>
            <w:noProof/>
            <w:webHidden/>
          </w:rPr>
          <w:fldChar w:fldCharType="end"/>
        </w:r>
      </w:hyperlink>
    </w:p>
    <w:p w14:paraId="1460F5C6" w14:textId="225723B6" w:rsidR="004A20C7" w:rsidRDefault="004A20C7">
      <w:pPr>
        <w:pStyle w:val="TOC1"/>
        <w:rPr>
          <w:rFonts w:asciiTheme="minorHAnsi" w:eastAsiaTheme="minorEastAsia" w:hAnsiTheme="minorHAnsi"/>
          <w:b w:val="0"/>
          <w:noProof/>
          <w:kern w:val="2"/>
          <w:sz w:val="24"/>
          <w:szCs w:val="24"/>
          <w:lang w:eastAsia="en-AU"/>
          <w14:ligatures w14:val="standardContextual"/>
        </w:rPr>
      </w:pPr>
      <w:hyperlink w:anchor="_Toc215844051" w:history="1">
        <w:r w:rsidRPr="00647659">
          <w:rPr>
            <w:rStyle w:val="Hyperlink"/>
            <w:noProof/>
          </w:rPr>
          <w:t>11.</w:t>
        </w:r>
        <w:r>
          <w:rPr>
            <w:rFonts w:asciiTheme="minorHAnsi" w:eastAsiaTheme="minorEastAsia" w:hAnsiTheme="minorHAnsi"/>
            <w:b w:val="0"/>
            <w:noProof/>
            <w:kern w:val="2"/>
            <w:sz w:val="24"/>
            <w:szCs w:val="24"/>
            <w:lang w:eastAsia="en-AU"/>
            <w14:ligatures w14:val="standardContextual"/>
          </w:rPr>
          <w:tab/>
        </w:r>
        <w:r w:rsidRPr="00647659">
          <w:rPr>
            <w:rStyle w:val="Hyperlink"/>
            <w:noProof/>
          </w:rPr>
          <w:t>Sources of information - Tables 3.X Special account flows and budgeted financial statements</w:t>
        </w:r>
        <w:r>
          <w:rPr>
            <w:noProof/>
            <w:webHidden/>
          </w:rPr>
          <w:tab/>
        </w:r>
        <w:r>
          <w:rPr>
            <w:noProof/>
            <w:webHidden/>
          </w:rPr>
          <w:fldChar w:fldCharType="begin"/>
        </w:r>
        <w:r>
          <w:rPr>
            <w:noProof/>
            <w:webHidden/>
          </w:rPr>
          <w:instrText xml:space="preserve"> PAGEREF _Toc215844051 \h </w:instrText>
        </w:r>
        <w:r>
          <w:rPr>
            <w:noProof/>
            <w:webHidden/>
          </w:rPr>
        </w:r>
        <w:r>
          <w:rPr>
            <w:noProof/>
            <w:webHidden/>
          </w:rPr>
          <w:fldChar w:fldCharType="separate"/>
        </w:r>
        <w:r w:rsidR="00100A6C">
          <w:rPr>
            <w:noProof/>
            <w:webHidden/>
          </w:rPr>
          <w:t>49</w:t>
        </w:r>
        <w:r>
          <w:rPr>
            <w:noProof/>
            <w:webHidden/>
          </w:rPr>
          <w:fldChar w:fldCharType="end"/>
        </w:r>
      </w:hyperlink>
    </w:p>
    <w:p w14:paraId="7A857BFD" w14:textId="66C16E6A" w:rsidR="00E20E7D" w:rsidRDefault="0020122A" w:rsidP="002939EE">
      <w:pPr>
        <w:pStyle w:val="Heading1Numbered"/>
        <w:numPr>
          <w:ilvl w:val="0"/>
          <w:numId w:val="0"/>
        </w:numPr>
        <w:ind w:left="567" w:hanging="567"/>
      </w:pPr>
      <w:r w:rsidRPr="00C04430">
        <w:fldChar w:fldCharType="end"/>
      </w:r>
    </w:p>
    <w:p w14:paraId="6CB91E1E" w14:textId="45997192" w:rsidR="00A25BB9" w:rsidRPr="00C04430" w:rsidRDefault="00E20E7D" w:rsidP="00ED1427">
      <w:pPr>
        <w:pStyle w:val="Heading1Numbered"/>
      </w:pPr>
      <w:r>
        <w:br w:type="column"/>
      </w:r>
      <w:bookmarkStart w:id="0" w:name="_Toc215843974"/>
      <w:r w:rsidR="00A25BB9" w:rsidRPr="00C04430">
        <w:lastRenderedPageBreak/>
        <w:t>Abbreviations</w:t>
      </w:r>
      <w:bookmarkEnd w:id="0"/>
    </w:p>
    <w:p w14:paraId="4E997F22" w14:textId="77777777" w:rsidR="00423576" w:rsidRPr="00C04430" w:rsidRDefault="00423576" w:rsidP="00F31EC9">
      <w:bookmarkStart w:id="1" w:name="Abbreviations"/>
      <w:bookmarkStart w:id="2" w:name="_bookmark0"/>
      <w:bookmarkEnd w:id="1"/>
      <w:bookmarkEnd w:id="2"/>
    </w:p>
    <w:tbl>
      <w:tblPr>
        <w:tblStyle w:val="TableGrid"/>
        <w:tblW w:w="0" w:type="auto"/>
        <w:tblLayout w:type="fixed"/>
        <w:tblLook w:val="04A0" w:firstRow="1" w:lastRow="0" w:firstColumn="1" w:lastColumn="0" w:noHBand="0" w:noVBand="1"/>
      </w:tblPr>
      <w:tblGrid>
        <w:gridCol w:w="1555"/>
        <w:gridCol w:w="7505"/>
      </w:tblGrid>
      <w:tr w:rsidR="00183AA0" w:rsidRPr="00C04430" w14:paraId="0DAE5F5A" w14:textId="77777777" w:rsidTr="10BC26BD">
        <w:tc>
          <w:tcPr>
            <w:tcW w:w="1555" w:type="dxa"/>
          </w:tcPr>
          <w:p w14:paraId="42E20C3D" w14:textId="2DAF2784" w:rsidR="00183AA0" w:rsidRPr="00C04430" w:rsidRDefault="00183AA0" w:rsidP="00D375E3">
            <w:pPr>
              <w:pStyle w:val="TableText"/>
            </w:pPr>
            <w:r w:rsidRPr="00C04430">
              <w:t>AEs</w:t>
            </w:r>
          </w:p>
        </w:tc>
        <w:tc>
          <w:tcPr>
            <w:tcW w:w="7505" w:type="dxa"/>
          </w:tcPr>
          <w:p w14:paraId="74FC49F6" w14:textId="44E70B96" w:rsidR="00183AA0" w:rsidRPr="00C04430" w:rsidRDefault="00183AA0" w:rsidP="00D375E3">
            <w:pPr>
              <w:pStyle w:val="TableText"/>
              <w:rPr>
                <w:szCs w:val="18"/>
              </w:rPr>
            </w:pPr>
            <w:r w:rsidRPr="00C04430">
              <w:rPr>
                <w:szCs w:val="18"/>
              </w:rPr>
              <w:t>Additional Estimates</w:t>
            </w:r>
          </w:p>
        </w:tc>
      </w:tr>
      <w:tr w:rsidR="00BB1273" w:rsidRPr="00C04430" w14:paraId="722A45E4" w14:textId="77777777" w:rsidTr="10BC26BD">
        <w:tc>
          <w:tcPr>
            <w:tcW w:w="1555" w:type="dxa"/>
          </w:tcPr>
          <w:p w14:paraId="4EBC0D1B" w14:textId="77777777" w:rsidR="00BB1273" w:rsidRPr="00C04430" w:rsidRDefault="00BB1273" w:rsidP="00D375E3">
            <w:pPr>
              <w:pStyle w:val="TableText"/>
            </w:pPr>
            <w:r w:rsidRPr="00C04430">
              <w:t>AAU</w:t>
            </w:r>
          </w:p>
        </w:tc>
        <w:tc>
          <w:tcPr>
            <w:tcW w:w="7505" w:type="dxa"/>
          </w:tcPr>
          <w:p w14:paraId="50268E34" w14:textId="2B29F700" w:rsidR="00BB1273" w:rsidRPr="00C04430" w:rsidRDefault="00BB1273" w:rsidP="00D375E3">
            <w:pPr>
              <w:pStyle w:val="TableText"/>
              <w:rPr>
                <w:szCs w:val="18"/>
              </w:rPr>
            </w:pPr>
            <w:r w:rsidRPr="00C04430">
              <w:rPr>
                <w:szCs w:val="18"/>
              </w:rPr>
              <w:t>Agency Advice Units (within Finance)</w:t>
            </w:r>
          </w:p>
        </w:tc>
      </w:tr>
      <w:tr w:rsidR="001402E1" w:rsidRPr="00C04430" w14:paraId="3D886A1E" w14:textId="77777777" w:rsidTr="10BC26BD">
        <w:tc>
          <w:tcPr>
            <w:tcW w:w="1555" w:type="dxa"/>
          </w:tcPr>
          <w:p w14:paraId="341A71BA" w14:textId="2B3607BA" w:rsidR="001402E1" w:rsidRPr="00C04430" w:rsidRDefault="001402E1" w:rsidP="00F83D32">
            <w:pPr>
              <w:pStyle w:val="TableText"/>
            </w:pPr>
            <w:r w:rsidRPr="00C04430">
              <w:t>AFM</w:t>
            </w:r>
          </w:p>
        </w:tc>
        <w:tc>
          <w:tcPr>
            <w:tcW w:w="7505" w:type="dxa"/>
          </w:tcPr>
          <w:p w14:paraId="7589AB95" w14:textId="37116306" w:rsidR="001402E1" w:rsidRPr="00C04430" w:rsidRDefault="001402E1" w:rsidP="00786965">
            <w:pPr>
              <w:pStyle w:val="TableText"/>
              <w:rPr>
                <w:szCs w:val="18"/>
              </w:rPr>
            </w:pPr>
            <w:r w:rsidRPr="00C04430">
              <w:rPr>
                <w:szCs w:val="18"/>
              </w:rPr>
              <w:t xml:space="preserve">Advance to the </w:t>
            </w:r>
            <w:proofErr w:type="gramStart"/>
            <w:r w:rsidRPr="00C04430">
              <w:rPr>
                <w:szCs w:val="18"/>
              </w:rPr>
              <w:t>Finance</w:t>
            </w:r>
            <w:r w:rsidR="00786965" w:rsidRPr="00C04430">
              <w:rPr>
                <w:szCs w:val="18"/>
              </w:rPr>
              <w:t xml:space="preserve"> Minister</w:t>
            </w:r>
            <w:proofErr w:type="gramEnd"/>
          </w:p>
        </w:tc>
      </w:tr>
      <w:tr w:rsidR="0040155E" w:rsidRPr="00C04430" w14:paraId="76BEC629" w14:textId="77777777" w:rsidTr="10BC26BD">
        <w:tc>
          <w:tcPr>
            <w:tcW w:w="1555" w:type="dxa"/>
          </w:tcPr>
          <w:p w14:paraId="38FBB386" w14:textId="4AA87C64" w:rsidR="0040155E" w:rsidRPr="00C04430" w:rsidRDefault="0040155E" w:rsidP="00F83D32">
            <w:pPr>
              <w:pStyle w:val="TableText"/>
            </w:pPr>
            <w:r w:rsidRPr="00C04430">
              <w:t>ASL</w:t>
            </w:r>
          </w:p>
        </w:tc>
        <w:tc>
          <w:tcPr>
            <w:tcW w:w="7505" w:type="dxa"/>
          </w:tcPr>
          <w:p w14:paraId="2B22F286" w14:textId="20E27F04" w:rsidR="0040155E" w:rsidRPr="00C04430" w:rsidRDefault="0040155E" w:rsidP="00786965">
            <w:pPr>
              <w:pStyle w:val="TableText"/>
              <w:rPr>
                <w:szCs w:val="18"/>
              </w:rPr>
            </w:pPr>
            <w:r w:rsidRPr="00C04430">
              <w:rPr>
                <w:szCs w:val="18"/>
              </w:rPr>
              <w:t>Average Staffing Level</w:t>
            </w:r>
          </w:p>
        </w:tc>
      </w:tr>
      <w:tr w:rsidR="00374CF3" w:rsidRPr="00C04430" w14:paraId="0C8C4D8F" w14:textId="77777777" w:rsidTr="10BC26BD">
        <w:tc>
          <w:tcPr>
            <w:tcW w:w="1555" w:type="dxa"/>
          </w:tcPr>
          <w:p w14:paraId="73FC2980" w14:textId="77777777" w:rsidR="00374CF3" w:rsidRPr="00C04430" w:rsidRDefault="00374CF3" w:rsidP="00F83D32">
            <w:pPr>
              <w:pStyle w:val="TableText"/>
            </w:pPr>
            <w:r w:rsidRPr="00C04430">
              <w:t>CBMS</w:t>
            </w:r>
          </w:p>
        </w:tc>
        <w:tc>
          <w:tcPr>
            <w:tcW w:w="7505" w:type="dxa"/>
          </w:tcPr>
          <w:p w14:paraId="2BD103D2" w14:textId="77777777" w:rsidR="00374CF3" w:rsidRPr="00C04430" w:rsidRDefault="00374CF3" w:rsidP="00F83D32">
            <w:pPr>
              <w:pStyle w:val="TableText"/>
              <w:rPr>
                <w:szCs w:val="18"/>
              </w:rPr>
            </w:pPr>
            <w:r w:rsidRPr="00C04430">
              <w:rPr>
                <w:szCs w:val="18"/>
              </w:rPr>
              <w:t>Central Budget Management System</w:t>
            </w:r>
          </w:p>
        </w:tc>
      </w:tr>
      <w:tr w:rsidR="001A43FA" w:rsidRPr="00C04430" w14:paraId="4ABB5FE6" w14:textId="77777777" w:rsidTr="10BC26BD">
        <w:tc>
          <w:tcPr>
            <w:tcW w:w="1555" w:type="dxa"/>
          </w:tcPr>
          <w:p w14:paraId="76798C20" w14:textId="77777777" w:rsidR="001A43FA" w:rsidRPr="00C04430" w:rsidRDefault="001A43FA" w:rsidP="00D375E3">
            <w:pPr>
              <w:pStyle w:val="TableText"/>
            </w:pPr>
            <w:r w:rsidRPr="00C04430">
              <w:t>CCE</w:t>
            </w:r>
          </w:p>
        </w:tc>
        <w:tc>
          <w:tcPr>
            <w:tcW w:w="7505" w:type="dxa"/>
          </w:tcPr>
          <w:p w14:paraId="3001A8F4" w14:textId="467D422D" w:rsidR="001A43FA" w:rsidRPr="00C04430" w:rsidRDefault="001A43FA" w:rsidP="00D375E3">
            <w:pPr>
              <w:pStyle w:val="TableText"/>
              <w:rPr>
                <w:szCs w:val="18"/>
              </w:rPr>
            </w:pPr>
            <w:r w:rsidRPr="00C04430">
              <w:rPr>
                <w:szCs w:val="18"/>
              </w:rPr>
              <w:t xml:space="preserve">Corporate Commonwealth Entity under the </w:t>
            </w:r>
            <w:r w:rsidRPr="00C04430">
              <w:rPr>
                <w:i/>
                <w:iCs/>
                <w:szCs w:val="18"/>
              </w:rPr>
              <w:t>Public Governance, Performan</w:t>
            </w:r>
            <w:r w:rsidR="00D4317D" w:rsidRPr="00C04430">
              <w:rPr>
                <w:i/>
                <w:iCs/>
                <w:szCs w:val="18"/>
              </w:rPr>
              <w:t>ce, and Accountability Act 2013</w:t>
            </w:r>
          </w:p>
        </w:tc>
      </w:tr>
      <w:tr w:rsidR="00BB1273" w:rsidRPr="00C04430" w14:paraId="1E80E964" w14:textId="77777777" w:rsidTr="10BC26BD">
        <w:tc>
          <w:tcPr>
            <w:tcW w:w="1555" w:type="dxa"/>
          </w:tcPr>
          <w:p w14:paraId="4DD95A7B" w14:textId="77777777" w:rsidR="00BB1273" w:rsidRPr="00C04430" w:rsidRDefault="00BB1273" w:rsidP="00D375E3">
            <w:pPr>
              <w:pStyle w:val="TableText"/>
            </w:pPr>
            <w:r w:rsidRPr="00C04430">
              <w:t>CM</w:t>
            </w:r>
          </w:p>
        </w:tc>
        <w:tc>
          <w:tcPr>
            <w:tcW w:w="7505" w:type="dxa"/>
          </w:tcPr>
          <w:p w14:paraId="5933423C" w14:textId="77777777" w:rsidR="00BB1273" w:rsidRPr="00C04430" w:rsidRDefault="00BB1273" w:rsidP="00D375E3">
            <w:pPr>
              <w:pStyle w:val="TableText"/>
              <w:rPr>
                <w:szCs w:val="18"/>
              </w:rPr>
            </w:pPr>
            <w:r w:rsidRPr="00C04430">
              <w:rPr>
                <w:szCs w:val="18"/>
              </w:rPr>
              <w:t>Cash Management (module of CBMS)</w:t>
            </w:r>
            <w:r w:rsidR="00A95219" w:rsidRPr="00C04430">
              <w:rPr>
                <w:szCs w:val="18"/>
              </w:rPr>
              <w:t xml:space="preserve"> (was ACM previously)</w:t>
            </w:r>
          </w:p>
        </w:tc>
      </w:tr>
      <w:tr w:rsidR="00374CF3" w:rsidRPr="00C04430" w14:paraId="14DDC4F6" w14:textId="77777777" w:rsidTr="10BC26BD">
        <w:tc>
          <w:tcPr>
            <w:tcW w:w="1555" w:type="dxa"/>
          </w:tcPr>
          <w:p w14:paraId="3E30C28D" w14:textId="77777777" w:rsidR="00374CF3" w:rsidRPr="00C04430" w:rsidRDefault="00374CF3" w:rsidP="00F83D32">
            <w:pPr>
              <w:pStyle w:val="TableText"/>
            </w:pPr>
            <w:r w:rsidRPr="00C04430">
              <w:t>Corporate Entity</w:t>
            </w:r>
          </w:p>
        </w:tc>
        <w:tc>
          <w:tcPr>
            <w:tcW w:w="7505" w:type="dxa"/>
          </w:tcPr>
          <w:p w14:paraId="6FA48060" w14:textId="77777777" w:rsidR="00374CF3" w:rsidRPr="00C04430" w:rsidRDefault="00374CF3" w:rsidP="00F83D32">
            <w:pPr>
              <w:pStyle w:val="TableText"/>
              <w:rPr>
                <w:szCs w:val="18"/>
              </w:rPr>
            </w:pPr>
            <w:r w:rsidRPr="00C04430">
              <w:rPr>
                <w:szCs w:val="18"/>
              </w:rPr>
              <w:t xml:space="preserve">Corporate Commonwealth Entity or Commonwealth Company under the </w:t>
            </w:r>
            <w:r w:rsidRPr="00C04430">
              <w:rPr>
                <w:i/>
                <w:iCs/>
                <w:szCs w:val="18"/>
              </w:rPr>
              <w:t>Public Governance, Performance, and Accountability Act 2013.</w:t>
            </w:r>
          </w:p>
        </w:tc>
      </w:tr>
      <w:tr w:rsidR="00BB1273" w:rsidRPr="00C04430" w14:paraId="2ED436A4" w14:textId="77777777" w:rsidTr="10BC26BD">
        <w:tc>
          <w:tcPr>
            <w:tcW w:w="1555" w:type="dxa"/>
          </w:tcPr>
          <w:p w14:paraId="7A1BCD66" w14:textId="77777777" w:rsidR="00BB1273" w:rsidRPr="00C04430" w:rsidRDefault="00A95219" w:rsidP="00D375E3">
            <w:pPr>
              <w:pStyle w:val="TableText"/>
            </w:pPr>
            <w:r w:rsidRPr="00C04430">
              <w:t>DM</w:t>
            </w:r>
          </w:p>
        </w:tc>
        <w:tc>
          <w:tcPr>
            <w:tcW w:w="7505" w:type="dxa"/>
          </w:tcPr>
          <w:p w14:paraId="7DEAABF8" w14:textId="0333E32F" w:rsidR="00BB1273" w:rsidRPr="00C04430" w:rsidRDefault="00A95219" w:rsidP="00D375E3">
            <w:pPr>
              <w:pStyle w:val="TableText"/>
              <w:rPr>
                <w:szCs w:val="18"/>
              </w:rPr>
            </w:pPr>
            <w:r w:rsidRPr="00C04430">
              <w:rPr>
                <w:szCs w:val="18"/>
              </w:rPr>
              <w:t xml:space="preserve">Decision Making (module of CBMS)  </w:t>
            </w:r>
          </w:p>
        </w:tc>
      </w:tr>
      <w:tr w:rsidR="00BB1273" w:rsidRPr="00C04430" w14:paraId="1B1F48AA" w14:textId="77777777" w:rsidTr="10BC26BD">
        <w:tc>
          <w:tcPr>
            <w:tcW w:w="1555" w:type="dxa"/>
          </w:tcPr>
          <w:p w14:paraId="0F6DCDA4" w14:textId="77777777" w:rsidR="00BB1273" w:rsidRPr="00C04430" w:rsidRDefault="00BB1273" w:rsidP="00D375E3">
            <w:pPr>
              <w:pStyle w:val="TableText"/>
            </w:pPr>
            <w:r w:rsidRPr="00C04430">
              <w:t>FMIS</w:t>
            </w:r>
          </w:p>
        </w:tc>
        <w:tc>
          <w:tcPr>
            <w:tcW w:w="7505" w:type="dxa"/>
          </w:tcPr>
          <w:p w14:paraId="1F6259E4" w14:textId="77777777" w:rsidR="00BB1273" w:rsidRPr="00C04430" w:rsidRDefault="00BB1273" w:rsidP="00D375E3">
            <w:pPr>
              <w:pStyle w:val="TableText"/>
              <w:rPr>
                <w:szCs w:val="18"/>
              </w:rPr>
            </w:pPr>
            <w:r w:rsidRPr="00C04430">
              <w:rPr>
                <w:szCs w:val="18"/>
              </w:rPr>
              <w:t>Financial Management Information System (entity’s own system)</w:t>
            </w:r>
          </w:p>
        </w:tc>
      </w:tr>
      <w:tr w:rsidR="00BB1273" w:rsidRPr="00C04430" w14:paraId="1CAA7ED6" w14:textId="77777777" w:rsidTr="10BC26BD">
        <w:tc>
          <w:tcPr>
            <w:tcW w:w="1555" w:type="dxa"/>
          </w:tcPr>
          <w:p w14:paraId="3F3CC641" w14:textId="77777777" w:rsidR="00BB1273" w:rsidRPr="00C04430" w:rsidRDefault="00BB1273" w:rsidP="00D375E3">
            <w:pPr>
              <w:pStyle w:val="TableText"/>
            </w:pPr>
            <w:r w:rsidRPr="00C04430">
              <w:t>GGS</w:t>
            </w:r>
          </w:p>
        </w:tc>
        <w:tc>
          <w:tcPr>
            <w:tcW w:w="7505" w:type="dxa"/>
          </w:tcPr>
          <w:p w14:paraId="08C585CB" w14:textId="77777777" w:rsidR="00BB1273" w:rsidRPr="00C04430" w:rsidRDefault="00BB1273" w:rsidP="00D375E3">
            <w:pPr>
              <w:pStyle w:val="TableText"/>
              <w:rPr>
                <w:szCs w:val="18"/>
              </w:rPr>
            </w:pPr>
            <w:r w:rsidRPr="00C04430">
              <w:rPr>
                <w:szCs w:val="18"/>
              </w:rPr>
              <w:t>General Government Sector</w:t>
            </w:r>
          </w:p>
        </w:tc>
      </w:tr>
      <w:tr w:rsidR="00BB1273" w:rsidRPr="00C04430" w14:paraId="7732AC87" w14:textId="77777777" w:rsidTr="10BC26BD">
        <w:tc>
          <w:tcPr>
            <w:tcW w:w="1555" w:type="dxa"/>
          </w:tcPr>
          <w:p w14:paraId="03AA6750" w14:textId="463C2264" w:rsidR="00BB1273" w:rsidRPr="00C04430" w:rsidRDefault="00BB1273" w:rsidP="005E6542">
            <w:pPr>
              <w:pStyle w:val="TableText"/>
            </w:pPr>
            <w:proofErr w:type="spellStart"/>
            <w:r w:rsidRPr="00C04430">
              <w:t>M</w:t>
            </w:r>
            <w:r w:rsidR="005E6542" w:rsidRPr="00C04430">
              <w:t>o</w:t>
            </w:r>
            <w:r w:rsidRPr="00C04430">
              <w:t>G</w:t>
            </w:r>
            <w:proofErr w:type="spellEnd"/>
          </w:p>
        </w:tc>
        <w:tc>
          <w:tcPr>
            <w:tcW w:w="7505" w:type="dxa"/>
          </w:tcPr>
          <w:p w14:paraId="22C4E930" w14:textId="77777777" w:rsidR="00BB1273" w:rsidRPr="00C04430" w:rsidRDefault="00BB1273" w:rsidP="00D375E3">
            <w:pPr>
              <w:pStyle w:val="TableText"/>
              <w:rPr>
                <w:szCs w:val="18"/>
              </w:rPr>
            </w:pPr>
            <w:r w:rsidRPr="00C04430">
              <w:rPr>
                <w:szCs w:val="18"/>
              </w:rPr>
              <w:t>Machinery of Government</w:t>
            </w:r>
          </w:p>
        </w:tc>
      </w:tr>
      <w:tr w:rsidR="00BB1273" w:rsidRPr="00C04430" w14:paraId="124CA34F" w14:textId="77777777" w:rsidTr="10BC26BD">
        <w:tc>
          <w:tcPr>
            <w:tcW w:w="1555" w:type="dxa"/>
          </w:tcPr>
          <w:p w14:paraId="36FDB116" w14:textId="77777777" w:rsidR="00BB1273" w:rsidRPr="00C04430" w:rsidRDefault="00BB1273" w:rsidP="00D375E3">
            <w:pPr>
              <w:pStyle w:val="TableText"/>
            </w:pPr>
            <w:r w:rsidRPr="00C04430">
              <w:t>MYEFO</w:t>
            </w:r>
          </w:p>
        </w:tc>
        <w:tc>
          <w:tcPr>
            <w:tcW w:w="7505" w:type="dxa"/>
          </w:tcPr>
          <w:p w14:paraId="5E9B9915" w14:textId="77777777" w:rsidR="00BB1273" w:rsidRPr="00C04430" w:rsidRDefault="00BB1273" w:rsidP="00D375E3">
            <w:pPr>
              <w:pStyle w:val="TableText"/>
              <w:rPr>
                <w:szCs w:val="18"/>
              </w:rPr>
            </w:pPr>
            <w:r w:rsidRPr="00C04430">
              <w:rPr>
                <w:szCs w:val="18"/>
              </w:rPr>
              <w:t>Mid-Year Economic and Fiscal Outlook</w:t>
            </w:r>
          </w:p>
        </w:tc>
      </w:tr>
      <w:tr w:rsidR="00374CF3" w:rsidRPr="00C04430" w14:paraId="1581AC7C" w14:textId="77777777" w:rsidTr="10BC26BD">
        <w:tc>
          <w:tcPr>
            <w:tcW w:w="1555" w:type="dxa"/>
          </w:tcPr>
          <w:p w14:paraId="2B7A8B56" w14:textId="3511B303" w:rsidR="00374CF3" w:rsidRPr="00C04430" w:rsidRDefault="00374CF3" w:rsidP="00F83D32">
            <w:pPr>
              <w:pStyle w:val="TableText"/>
            </w:pPr>
            <w:r w:rsidRPr="00C04430">
              <w:t>NCE</w:t>
            </w:r>
          </w:p>
        </w:tc>
        <w:tc>
          <w:tcPr>
            <w:tcW w:w="7505" w:type="dxa"/>
          </w:tcPr>
          <w:p w14:paraId="174036C4" w14:textId="54DC04FB" w:rsidR="00374CF3" w:rsidRPr="00C04430" w:rsidRDefault="00374CF3" w:rsidP="00F83D32">
            <w:pPr>
              <w:pStyle w:val="TableText"/>
              <w:rPr>
                <w:szCs w:val="18"/>
              </w:rPr>
            </w:pPr>
            <w:r w:rsidRPr="00C04430">
              <w:rPr>
                <w:szCs w:val="18"/>
              </w:rPr>
              <w:t xml:space="preserve">Non-Corporate Commonwealth Entity under the </w:t>
            </w:r>
            <w:r w:rsidRPr="00C04430">
              <w:rPr>
                <w:i/>
                <w:iCs/>
                <w:szCs w:val="18"/>
              </w:rPr>
              <w:t>Public Governance, Performan</w:t>
            </w:r>
            <w:r w:rsidR="00D4317D" w:rsidRPr="00C04430">
              <w:rPr>
                <w:i/>
                <w:iCs/>
                <w:szCs w:val="18"/>
              </w:rPr>
              <w:t>ce, and Accountability Act 2013</w:t>
            </w:r>
          </w:p>
        </w:tc>
      </w:tr>
      <w:tr w:rsidR="00857F8D" w:rsidRPr="00C04430" w14:paraId="02EAE403" w14:textId="77777777" w:rsidTr="10BC26BD">
        <w:tc>
          <w:tcPr>
            <w:tcW w:w="1555" w:type="dxa"/>
          </w:tcPr>
          <w:p w14:paraId="42D612BC" w14:textId="77777777" w:rsidR="00857F8D" w:rsidRPr="00C04430" w:rsidRDefault="00857F8D" w:rsidP="00F83D32">
            <w:pPr>
              <w:pStyle w:val="TableText"/>
            </w:pPr>
            <w:r w:rsidRPr="00C04430">
              <w:t>PAES</w:t>
            </w:r>
          </w:p>
        </w:tc>
        <w:tc>
          <w:tcPr>
            <w:tcW w:w="7505" w:type="dxa"/>
          </w:tcPr>
          <w:p w14:paraId="29998E0A" w14:textId="77777777" w:rsidR="00857F8D" w:rsidRPr="00C04430" w:rsidRDefault="00857F8D" w:rsidP="00F83D32">
            <w:pPr>
              <w:pStyle w:val="TableText"/>
              <w:rPr>
                <w:szCs w:val="18"/>
              </w:rPr>
            </w:pPr>
            <w:r w:rsidRPr="00C04430">
              <w:rPr>
                <w:szCs w:val="18"/>
              </w:rPr>
              <w:t>Portfolio Additional Estimates Statements</w:t>
            </w:r>
          </w:p>
        </w:tc>
      </w:tr>
      <w:tr w:rsidR="00D84C2C" w:rsidRPr="00C04430" w14:paraId="3B979B2E" w14:textId="77777777" w:rsidTr="10BC26BD">
        <w:tc>
          <w:tcPr>
            <w:tcW w:w="1555" w:type="dxa"/>
          </w:tcPr>
          <w:p w14:paraId="0B154EA9" w14:textId="77777777" w:rsidR="00D84C2C" w:rsidRPr="00C04430" w:rsidRDefault="00D84C2C" w:rsidP="00D84C2C">
            <w:pPr>
              <w:pStyle w:val="TableText"/>
            </w:pPr>
            <w:r w:rsidRPr="00C04430">
              <w:t>PBF</w:t>
            </w:r>
          </w:p>
        </w:tc>
        <w:tc>
          <w:tcPr>
            <w:tcW w:w="7505" w:type="dxa"/>
          </w:tcPr>
          <w:p w14:paraId="4B775228" w14:textId="77777777" w:rsidR="00D84C2C" w:rsidRPr="00C04430" w:rsidRDefault="00D84C2C" w:rsidP="00D84C2C">
            <w:pPr>
              <w:pStyle w:val="TableText"/>
              <w:rPr>
                <w:szCs w:val="18"/>
              </w:rPr>
            </w:pPr>
            <w:r w:rsidRPr="00C04430">
              <w:rPr>
                <w:szCs w:val="18"/>
              </w:rPr>
              <w:t>Public Budget Formulation (module of CBMS)</w:t>
            </w:r>
          </w:p>
        </w:tc>
      </w:tr>
      <w:tr w:rsidR="00D84C2C" w:rsidRPr="00C04430" w14:paraId="02AC8BFE" w14:textId="77777777" w:rsidTr="10BC26BD">
        <w:tc>
          <w:tcPr>
            <w:tcW w:w="1555" w:type="dxa"/>
          </w:tcPr>
          <w:p w14:paraId="4228F499" w14:textId="77777777" w:rsidR="00D84C2C" w:rsidRPr="00C04430" w:rsidRDefault="00D84C2C" w:rsidP="00D84C2C">
            <w:pPr>
              <w:pStyle w:val="TableText"/>
            </w:pPr>
            <w:r w:rsidRPr="00C04430">
              <w:t>PB Statements</w:t>
            </w:r>
          </w:p>
        </w:tc>
        <w:tc>
          <w:tcPr>
            <w:tcW w:w="7505" w:type="dxa"/>
          </w:tcPr>
          <w:p w14:paraId="383C76F6" w14:textId="77777777" w:rsidR="00D84C2C" w:rsidRPr="00C04430" w:rsidRDefault="00D84C2C" w:rsidP="00D84C2C">
            <w:pPr>
              <w:pStyle w:val="TableText"/>
              <w:rPr>
                <w:szCs w:val="18"/>
              </w:rPr>
            </w:pPr>
            <w:r w:rsidRPr="00C04430">
              <w:rPr>
                <w:szCs w:val="18"/>
              </w:rPr>
              <w:t>Portfolio Budget Statements</w:t>
            </w:r>
          </w:p>
        </w:tc>
      </w:tr>
      <w:tr w:rsidR="00D84C2C" w:rsidRPr="00C04430" w:rsidDel="00857F8D" w14:paraId="41C4F0AA" w14:textId="77777777" w:rsidTr="10BC26BD">
        <w:tc>
          <w:tcPr>
            <w:tcW w:w="1555" w:type="dxa"/>
          </w:tcPr>
          <w:p w14:paraId="6D76CE9E" w14:textId="0CD8BE9F" w:rsidR="00D84C2C" w:rsidRPr="00C04430" w:rsidDel="00857F8D" w:rsidRDefault="00D84C2C" w:rsidP="00D84C2C">
            <w:pPr>
              <w:pStyle w:val="TableText"/>
            </w:pPr>
            <w:r w:rsidRPr="00C04430">
              <w:t>PEFO</w:t>
            </w:r>
          </w:p>
        </w:tc>
        <w:tc>
          <w:tcPr>
            <w:tcW w:w="7505" w:type="dxa"/>
          </w:tcPr>
          <w:p w14:paraId="01E177FE" w14:textId="501711CB" w:rsidR="00D84C2C" w:rsidRPr="00C04430" w:rsidDel="00857F8D" w:rsidRDefault="00D84C2C" w:rsidP="00D84C2C">
            <w:pPr>
              <w:pStyle w:val="TableText"/>
              <w:rPr>
                <w:szCs w:val="18"/>
              </w:rPr>
            </w:pPr>
            <w:r w:rsidRPr="00C04430">
              <w:rPr>
                <w:szCs w:val="18"/>
              </w:rPr>
              <w:t>Pre-election Economic and Fiscal Outlook</w:t>
            </w:r>
          </w:p>
        </w:tc>
      </w:tr>
      <w:tr w:rsidR="00D84C2C" w:rsidRPr="00C04430" w14:paraId="2DD1C679" w14:textId="77777777" w:rsidTr="10BC26BD">
        <w:tc>
          <w:tcPr>
            <w:tcW w:w="1555" w:type="dxa"/>
          </w:tcPr>
          <w:p w14:paraId="6BC3652A" w14:textId="77777777" w:rsidR="00D84C2C" w:rsidRPr="00C04430" w:rsidRDefault="00D84C2C" w:rsidP="00D84C2C">
            <w:pPr>
              <w:pStyle w:val="TableText"/>
            </w:pPr>
            <w:r w:rsidRPr="00C04430">
              <w:t>PGPA Act</w:t>
            </w:r>
          </w:p>
        </w:tc>
        <w:tc>
          <w:tcPr>
            <w:tcW w:w="7505" w:type="dxa"/>
          </w:tcPr>
          <w:p w14:paraId="05808097" w14:textId="030D5894" w:rsidR="00D84C2C" w:rsidRPr="00C04430" w:rsidRDefault="00D84C2C">
            <w:pPr>
              <w:pStyle w:val="TableText"/>
              <w:rPr>
                <w:i/>
                <w:iCs/>
                <w:szCs w:val="18"/>
              </w:rPr>
            </w:pPr>
            <w:r w:rsidRPr="00C04430">
              <w:rPr>
                <w:i/>
                <w:iCs/>
                <w:szCs w:val="18"/>
              </w:rPr>
              <w:t xml:space="preserve">Public Governance, Performance and Accountability Act 2013 </w:t>
            </w:r>
          </w:p>
        </w:tc>
      </w:tr>
      <w:tr w:rsidR="00D84C2C" w:rsidRPr="00C04430" w14:paraId="5D5CFE72" w14:textId="77777777" w:rsidTr="10BC26BD">
        <w:tc>
          <w:tcPr>
            <w:tcW w:w="1555" w:type="dxa"/>
          </w:tcPr>
          <w:p w14:paraId="369FDD90" w14:textId="1ED8B8A3" w:rsidR="00D84C2C" w:rsidRPr="00C04430" w:rsidRDefault="00D84C2C" w:rsidP="00D84C2C">
            <w:pPr>
              <w:pStyle w:val="TableText"/>
            </w:pPr>
            <w:r w:rsidRPr="00C04430">
              <w:t>Pre-ERC</w:t>
            </w:r>
          </w:p>
        </w:tc>
        <w:tc>
          <w:tcPr>
            <w:tcW w:w="7505" w:type="dxa"/>
          </w:tcPr>
          <w:p w14:paraId="2E03A851" w14:textId="219AAA27" w:rsidR="00D84C2C" w:rsidRPr="00C04430" w:rsidRDefault="00D84C2C" w:rsidP="00D84C2C">
            <w:pPr>
              <w:pStyle w:val="TableText"/>
              <w:rPr>
                <w:szCs w:val="18"/>
              </w:rPr>
            </w:pPr>
            <w:r w:rsidRPr="00C04430">
              <w:rPr>
                <w:szCs w:val="18"/>
              </w:rPr>
              <w:t>Pre-Expenditure Review Committee</w:t>
            </w:r>
          </w:p>
        </w:tc>
      </w:tr>
      <w:tr w:rsidR="0075709F" w:rsidRPr="00C04430" w14:paraId="6A0862DB" w14:textId="77777777" w:rsidTr="10BC26BD">
        <w:tc>
          <w:tcPr>
            <w:tcW w:w="1555" w:type="dxa"/>
          </w:tcPr>
          <w:p w14:paraId="2B0790D5" w14:textId="5BC89AF9" w:rsidR="0075709F" w:rsidRPr="00C04430" w:rsidRDefault="0075709F" w:rsidP="00D84C2C">
            <w:pPr>
              <w:pStyle w:val="TableText"/>
            </w:pPr>
            <w:r w:rsidRPr="00C04430">
              <w:t>PSAES</w:t>
            </w:r>
          </w:p>
        </w:tc>
        <w:tc>
          <w:tcPr>
            <w:tcW w:w="7505" w:type="dxa"/>
          </w:tcPr>
          <w:p w14:paraId="5C4BFBD1" w14:textId="44509921" w:rsidR="0075709F" w:rsidRPr="00C04430" w:rsidRDefault="0075709F" w:rsidP="00D84C2C">
            <w:pPr>
              <w:pStyle w:val="TableText"/>
              <w:rPr>
                <w:szCs w:val="18"/>
              </w:rPr>
            </w:pPr>
            <w:r w:rsidRPr="00C04430">
              <w:rPr>
                <w:szCs w:val="18"/>
              </w:rPr>
              <w:t xml:space="preserve">Portfolio </w:t>
            </w:r>
            <w:r w:rsidR="009F357A" w:rsidRPr="00C04430">
              <w:rPr>
                <w:szCs w:val="18"/>
              </w:rPr>
              <w:t>Supplementary Additional Estimates</w:t>
            </w:r>
            <w:r w:rsidR="008A6BDA" w:rsidRPr="00C04430">
              <w:rPr>
                <w:szCs w:val="18"/>
              </w:rPr>
              <w:t xml:space="preserve"> Statements</w:t>
            </w:r>
          </w:p>
        </w:tc>
      </w:tr>
      <w:tr w:rsidR="00D84C2C" w:rsidRPr="00C04430" w14:paraId="32EBC1C5" w14:textId="77777777" w:rsidTr="10BC26BD">
        <w:tc>
          <w:tcPr>
            <w:tcW w:w="1555" w:type="dxa"/>
          </w:tcPr>
          <w:p w14:paraId="539965B7" w14:textId="58218267" w:rsidR="00D84C2C" w:rsidRPr="00C04430" w:rsidRDefault="00D84C2C" w:rsidP="00D84C2C">
            <w:pPr>
              <w:pStyle w:val="TableText"/>
            </w:pPr>
            <w:r w:rsidRPr="00C04430">
              <w:t>ROU Asset</w:t>
            </w:r>
          </w:p>
        </w:tc>
        <w:tc>
          <w:tcPr>
            <w:tcW w:w="7505" w:type="dxa"/>
          </w:tcPr>
          <w:p w14:paraId="3EE0034F" w14:textId="280BD5A9" w:rsidR="00D84C2C" w:rsidRPr="00C04430" w:rsidRDefault="00D84C2C" w:rsidP="00D84C2C">
            <w:pPr>
              <w:pStyle w:val="TableText"/>
              <w:rPr>
                <w:szCs w:val="18"/>
              </w:rPr>
            </w:pPr>
            <w:r w:rsidRPr="00C04430">
              <w:rPr>
                <w:szCs w:val="18"/>
              </w:rPr>
              <w:t>Right-of-Use Asset</w:t>
            </w:r>
          </w:p>
        </w:tc>
      </w:tr>
    </w:tbl>
    <w:p w14:paraId="57F537D4" w14:textId="77777777" w:rsidR="00BB1273" w:rsidRPr="00C04430" w:rsidRDefault="00BB1273" w:rsidP="00BB1273">
      <w:r w:rsidRPr="00C04430">
        <w:br w:type="page"/>
      </w:r>
    </w:p>
    <w:p w14:paraId="3BFFF7F9" w14:textId="07A9401F" w:rsidR="00BB1273" w:rsidRPr="00C04430" w:rsidRDefault="005B5389" w:rsidP="00ED1427">
      <w:pPr>
        <w:pStyle w:val="Heading1Numbered"/>
      </w:pPr>
      <w:bookmarkStart w:id="3" w:name="_Toc215843975"/>
      <w:r w:rsidRPr="00C04430">
        <w:lastRenderedPageBreak/>
        <w:t>202</w:t>
      </w:r>
      <w:r>
        <w:t>5</w:t>
      </w:r>
      <w:r w:rsidR="007F02D1" w:rsidRPr="00C04430">
        <w:t>-</w:t>
      </w:r>
      <w:bookmarkStart w:id="4" w:name="_bookmark1"/>
      <w:bookmarkEnd w:id="4"/>
      <w:r w:rsidRPr="00C04430">
        <w:t>2</w:t>
      </w:r>
      <w:r>
        <w:t>6</w:t>
      </w:r>
      <w:r w:rsidRPr="00C04430">
        <w:t xml:space="preserve"> </w:t>
      </w:r>
      <w:r w:rsidR="00BB1273" w:rsidRPr="00C04430">
        <w:t xml:space="preserve">Portfolio </w:t>
      </w:r>
      <w:r w:rsidR="00FD7B22" w:rsidRPr="00C04430">
        <w:t>A</w:t>
      </w:r>
      <w:r w:rsidR="00BB1273" w:rsidRPr="00C04430">
        <w:t xml:space="preserve">dditional </w:t>
      </w:r>
      <w:r w:rsidR="00FD7B22" w:rsidRPr="00C04430">
        <w:t>E</w:t>
      </w:r>
      <w:r w:rsidR="00BB1273" w:rsidRPr="00C04430">
        <w:t xml:space="preserve">stimates </w:t>
      </w:r>
      <w:r w:rsidR="00FD7B22" w:rsidRPr="00C04430">
        <w:t>S</w:t>
      </w:r>
      <w:r w:rsidR="00BB1273" w:rsidRPr="00C04430">
        <w:t xml:space="preserve">tatements </w:t>
      </w:r>
      <w:r w:rsidR="00D9207B" w:rsidRPr="00C04430">
        <w:t>g</w:t>
      </w:r>
      <w:r w:rsidR="00996E28" w:rsidRPr="00C04430">
        <w:t xml:space="preserve">eneral </w:t>
      </w:r>
      <w:r w:rsidR="00D9207B" w:rsidRPr="00C04430">
        <w:t>g</w:t>
      </w:r>
      <w:r w:rsidR="00BB1273" w:rsidRPr="00C04430">
        <w:t>uidance</w:t>
      </w:r>
      <w:bookmarkEnd w:id="3"/>
    </w:p>
    <w:p w14:paraId="54273BF6" w14:textId="39B5853F" w:rsidR="005468B0" w:rsidRPr="00C04430" w:rsidRDefault="000859BE" w:rsidP="00ED1427">
      <w:pPr>
        <w:pStyle w:val="Heading2Numbered"/>
      </w:pPr>
      <w:bookmarkStart w:id="5" w:name="_Toc55999596"/>
      <w:bookmarkStart w:id="6" w:name="_Toc56004457"/>
      <w:bookmarkStart w:id="7" w:name="_Toc56071401"/>
      <w:bookmarkStart w:id="8" w:name="The_purpose_of_the_Portfolio_Budget_Esti"/>
      <w:bookmarkStart w:id="9" w:name="_bookmark2"/>
      <w:bookmarkStart w:id="10" w:name="_Toc215843976"/>
      <w:bookmarkEnd w:id="5"/>
      <w:bookmarkEnd w:id="6"/>
      <w:bookmarkEnd w:id="7"/>
      <w:bookmarkEnd w:id="8"/>
      <w:bookmarkEnd w:id="9"/>
      <w:r w:rsidRPr="00C04430">
        <w:t xml:space="preserve">The purpose of the </w:t>
      </w:r>
      <w:r w:rsidR="00FD7B22" w:rsidRPr="00C04430">
        <w:t>P</w:t>
      </w:r>
      <w:r w:rsidRPr="00C04430">
        <w:t xml:space="preserve">ortfolio </w:t>
      </w:r>
      <w:r w:rsidR="00FD7B22" w:rsidRPr="00C04430">
        <w:t>A</w:t>
      </w:r>
      <w:r w:rsidR="00336FAD" w:rsidRPr="00C04430">
        <w:t xml:space="preserve">dditional </w:t>
      </w:r>
      <w:r w:rsidR="00FD7B22" w:rsidRPr="00C04430">
        <w:t>E</w:t>
      </w:r>
      <w:r w:rsidR="00336FAD" w:rsidRPr="00C04430">
        <w:t>stimates</w:t>
      </w:r>
      <w:r w:rsidR="00250382" w:rsidRPr="00C04430">
        <w:t xml:space="preserve"> </w:t>
      </w:r>
      <w:r w:rsidR="00FD7B22" w:rsidRPr="00C04430">
        <w:t>S</w:t>
      </w:r>
      <w:r w:rsidRPr="00C04430">
        <w:t>tatements</w:t>
      </w:r>
      <w:bookmarkEnd w:id="10"/>
    </w:p>
    <w:p w14:paraId="7268D54C" w14:textId="5AC18884" w:rsidR="00855D03" w:rsidRPr="00C04430" w:rsidRDefault="000859BE" w:rsidP="0059606C">
      <w:r w:rsidRPr="00C04430">
        <w:t xml:space="preserve">The </w:t>
      </w:r>
      <w:r w:rsidR="005B5389" w:rsidRPr="00C04430">
        <w:t>202</w:t>
      </w:r>
      <w:r w:rsidR="005B5389">
        <w:t>5</w:t>
      </w:r>
      <w:r w:rsidR="7833BE56" w:rsidRPr="00C04430">
        <w:t>-</w:t>
      </w:r>
      <w:r w:rsidR="005B5389" w:rsidRPr="00C04430">
        <w:t>2</w:t>
      </w:r>
      <w:r w:rsidR="005B5389">
        <w:t>6</w:t>
      </w:r>
      <w:r w:rsidR="005B5389" w:rsidRPr="00C04430">
        <w:t xml:space="preserve"> </w:t>
      </w:r>
      <w:r w:rsidRPr="00C04430">
        <w:t xml:space="preserve">Portfolio Additional Estimates Statements (PAES) </w:t>
      </w:r>
      <w:r w:rsidR="00855D03" w:rsidRPr="00C04430">
        <w:t xml:space="preserve">provide </w:t>
      </w:r>
      <w:r w:rsidR="00942636" w:rsidRPr="00C04430">
        <w:t xml:space="preserve">information </w:t>
      </w:r>
      <w:r w:rsidR="00855D03" w:rsidRPr="00C04430">
        <w:t xml:space="preserve">to Parliament </w:t>
      </w:r>
      <w:r w:rsidR="00942636" w:rsidRPr="00C04430">
        <w:t xml:space="preserve">and other users </w:t>
      </w:r>
      <w:r w:rsidR="00855D03" w:rsidRPr="00C04430">
        <w:t xml:space="preserve">on </w:t>
      </w:r>
      <w:r w:rsidR="00F460F8" w:rsidRPr="00C04430">
        <w:t xml:space="preserve">updated </w:t>
      </w:r>
      <w:r w:rsidR="00855D03" w:rsidRPr="00C04430">
        <w:t xml:space="preserve">entity </w:t>
      </w:r>
      <w:r w:rsidR="00942636" w:rsidRPr="00C04430">
        <w:t xml:space="preserve">revenue and </w:t>
      </w:r>
      <w:r w:rsidRPr="00C04430">
        <w:t>ex</w:t>
      </w:r>
      <w:r w:rsidR="006108C8" w:rsidRPr="00C04430">
        <w:t xml:space="preserve">penditure estimates for the </w:t>
      </w:r>
      <w:r w:rsidR="005B5389" w:rsidRPr="00C04430">
        <w:t>202</w:t>
      </w:r>
      <w:r w:rsidR="005B5389">
        <w:t>5</w:t>
      </w:r>
      <w:r w:rsidR="007F02D1" w:rsidRPr="00C04430">
        <w:t>-</w:t>
      </w:r>
      <w:r w:rsidR="005B5389" w:rsidRPr="00C04430">
        <w:t>2</w:t>
      </w:r>
      <w:r w:rsidR="005B5389">
        <w:t>6</w:t>
      </w:r>
      <w:r w:rsidR="005B5389" w:rsidRPr="00C04430">
        <w:t xml:space="preserve"> </w:t>
      </w:r>
      <w:r w:rsidRPr="00C04430">
        <w:t xml:space="preserve">budget year and reflect changes since the Budget. </w:t>
      </w:r>
      <w:r w:rsidR="00855D03" w:rsidRPr="00C04430">
        <w:t>The PAES should be considered a supplement to the Portfolio Budget Statements (PB Statements)</w:t>
      </w:r>
      <w:r w:rsidR="001A78A5">
        <w:t>,</w:t>
      </w:r>
      <w:r w:rsidR="00855D03" w:rsidRPr="00C04430">
        <w:t xml:space="preserve"> explaining subsequent changes to Budget estimates as they appear in the </w:t>
      </w:r>
      <w:r w:rsidR="005B5389">
        <w:t>2025</w:t>
      </w:r>
      <w:r w:rsidR="00EF1A2B">
        <w:t>-</w:t>
      </w:r>
      <w:r w:rsidR="005B5389">
        <w:t xml:space="preserve">26 </w:t>
      </w:r>
      <w:r w:rsidR="00EF1A2B">
        <w:t>A</w:t>
      </w:r>
      <w:r w:rsidR="003B23EE" w:rsidRPr="00C04430">
        <w:t xml:space="preserve">dditional </w:t>
      </w:r>
      <w:r w:rsidR="00EF1A2B">
        <w:t>E</w:t>
      </w:r>
      <w:r w:rsidR="00EF1A2B" w:rsidRPr="00C04430">
        <w:t xml:space="preserve">stimates </w:t>
      </w:r>
      <w:r w:rsidR="00EF1A2B">
        <w:t xml:space="preserve">(AEs) </w:t>
      </w:r>
      <w:r w:rsidR="00855D03" w:rsidRPr="00C04430">
        <w:t>Appropriation Bills</w:t>
      </w:r>
      <w:r w:rsidR="002E2F7A">
        <w:t xml:space="preserve"> (Appropriation Bill (No. 3) </w:t>
      </w:r>
      <w:r w:rsidR="005B5389">
        <w:t>2025</w:t>
      </w:r>
      <w:r w:rsidR="002E2F7A">
        <w:t>-</w:t>
      </w:r>
      <w:r w:rsidR="005B5389">
        <w:t>2026</w:t>
      </w:r>
      <w:r w:rsidR="002E2F7A">
        <w:t>, Appropriation Bill (No.</w:t>
      </w:r>
      <w:r w:rsidR="009624C0">
        <w:t> </w:t>
      </w:r>
      <w:r w:rsidR="002E2F7A">
        <w:t xml:space="preserve">4) </w:t>
      </w:r>
      <w:r w:rsidR="005B5389">
        <w:t>2025</w:t>
      </w:r>
      <w:r w:rsidR="002E2F7A">
        <w:t>-</w:t>
      </w:r>
      <w:r w:rsidR="005B5389">
        <w:t xml:space="preserve">2026 </w:t>
      </w:r>
      <w:r w:rsidR="002E2F7A">
        <w:t xml:space="preserve">and Appropriation (Parliamentary Departments) Bill (No. 2) </w:t>
      </w:r>
      <w:r w:rsidR="005B5389">
        <w:t>2025</w:t>
      </w:r>
      <w:r w:rsidR="002E2F7A">
        <w:noBreakHyphen/>
      </w:r>
      <w:r w:rsidR="005B5389">
        <w:t>2026</w:t>
      </w:r>
      <w:r w:rsidR="002E2F7A">
        <w:t>)</w:t>
      </w:r>
      <w:r w:rsidR="00855D03" w:rsidRPr="00C04430">
        <w:t>.</w:t>
      </w:r>
    </w:p>
    <w:p w14:paraId="3ACBCC74" w14:textId="231286E2" w:rsidR="00855D03" w:rsidRPr="00C04430" w:rsidRDefault="000859BE" w:rsidP="0059606C">
      <w:r w:rsidRPr="00C04430">
        <w:t xml:space="preserve">PAES also inform Senators, Members of Parliament and the public of changes in the proposed allocation of resources to entities within </w:t>
      </w:r>
      <w:r w:rsidR="006A2FCC" w:rsidRPr="00C04430">
        <w:t xml:space="preserve">each </w:t>
      </w:r>
      <w:r w:rsidRPr="00C04430">
        <w:t>portfolio.</w:t>
      </w:r>
    </w:p>
    <w:p w14:paraId="376F641E" w14:textId="6A86940F" w:rsidR="00855D03" w:rsidRPr="00C04430" w:rsidRDefault="000859BE" w:rsidP="0059606C">
      <w:r w:rsidRPr="00C04430">
        <w:t xml:space="preserve">PAES must contain sufficient information, explanation and justification to enable Parliament to understand the purpose of each item in the </w:t>
      </w:r>
      <w:r w:rsidR="005B5389">
        <w:t>2025</w:t>
      </w:r>
      <w:r w:rsidR="00F37537">
        <w:t>-</w:t>
      </w:r>
      <w:r w:rsidR="005B5389">
        <w:t xml:space="preserve">26 </w:t>
      </w:r>
      <w:r w:rsidR="00F37537">
        <w:t xml:space="preserve">AEs Appropriation </w:t>
      </w:r>
      <w:r w:rsidRPr="00C04430">
        <w:t>Bills.</w:t>
      </w:r>
    </w:p>
    <w:p w14:paraId="21C97519" w14:textId="1E56CB13" w:rsidR="00952804" w:rsidRPr="00C04430" w:rsidRDefault="00952804" w:rsidP="007A2DD1">
      <w:pPr>
        <w:pStyle w:val="Boxed2Text"/>
      </w:pPr>
      <w:r w:rsidRPr="00C04430">
        <w:t xml:space="preserve">PAES perform a legal function under the </w:t>
      </w:r>
      <w:r w:rsidRPr="002C43E8">
        <w:rPr>
          <w:i/>
          <w:iCs/>
        </w:rPr>
        <w:t>Acts Interpretation Act 1901</w:t>
      </w:r>
      <w:r w:rsidRPr="00C04430">
        <w:t xml:space="preserve"> as relevant documents to aid the interpretation of the </w:t>
      </w:r>
      <w:r w:rsidR="005B5389">
        <w:t>2025</w:t>
      </w:r>
      <w:r w:rsidR="0039060D">
        <w:t>-</w:t>
      </w:r>
      <w:r w:rsidR="005B5389">
        <w:t xml:space="preserve">26 </w:t>
      </w:r>
      <w:r w:rsidR="0039060D">
        <w:t>AEs Appropriation Bills</w:t>
      </w:r>
      <w:r w:rsidRPr="00C04430">
        <w:t>.</w:t>
      </w:r>
    </w:p>
    <w:p w14:paraId="6408F23C" w14:textId="1C1A1C8E" w:rsidR="000859BE" w:rsidRPr="00C04430" w:rsidRDefault="00855D03" w:rsidP="0059606C">
      <w:r w:rsidRPr="00C04430">
        <w:t>The PAES</w:t>
      </w:r>
      <w:r w:rsidR="000859BE" w:rsidRPr="00C04430">
        <w:t xml:space="preserve"> show how the </w:t>
      </w:r>
      <w:r w:rsidR="005B5389">
        <w:t>2025</w:t>
      </w:r>
      <w:r w:rsidR="0039060D">
        <w:t>-</w:t>
      </w:r>
      <w:r w:rsidR="005B5389">
        <w:t xml:space="preserve">26 </w:t>
      </w:r>
      <w:r w:rsidR="0039060D">
        <w:t xml:space="preserve">AEs Appropriation </w:t>
      </w:r>
      <w:r w:rsidR="000859BE" w:rsidRPr="00C04430">
        <w:t>Bills relate to entities’ outcomes and programs. PAES should be reported at an appropriate level, with regard</w:t>
      </w:r>
      <w:r w:rsidR="00DD5836" w:rsidRPr="00C04430">
        <w:t>s</w:t>
      </w:r>
      <w:r w:rsidR="000859BE" w:rsidRPr="00C04430">
        <w:t xml:space="preserve"> to materiality as well as parliamentary and public interest.</w:t>
      </w:r>
    </w:p>
    <w:p w14:paraId="4641CC5A" w14:textId="5A29D5BF" w:rsidR="00855D03" w:rsidRPr="00C04430" w:rsidRDefault="000859BE" w:rsidP="0059606C">
      <w:r w:rsidRPr="00C04430">
        <w:t>It is important for entities to report new outcomes or changes to the wording of existing outcome statements as approved by the Minister for Finance</w:t>
      </w:r>
      <w:r w:rsidR="002A2451" w:rsidRPr="00C04430">
        <w:t xml:space="preserve"> (Finance Minister)</w:t>
      </w:r>
      <w:r w:rsidRPr="00C04430">
        <w:t xml:space="preserve">. </w:t>
      </w:r>
      <w:r w:rsidR="00DB4E71">
        <w:t>Performance information should only be provided in PAES where government decisions made after Budget create the need to establish a new program or results in a material change to an existing program.</w:t>
      </w:r>
    </w:p>
    <w:p w14:paraId="65496964" w14:textId="00D2FD7A" w:rsidR="000859BE" w:rsidRPr="00C04430" w:rsidRDefault="000859BE" w:rsidP="0059606C">
      <w:r w:rsidRPr="00C04430">
        <w:t>Where Machinery of Government (</w:t>
      </w:r>
      <w:proofErr w:type="spellStart"/>
      <w:r w:rsidR="00CF6753" w:rsidRPr="00C04430">
        <w:t>MoG</w:t>
      </w:r>
      <w:proofErr w:type="spellEnd"/>
      <w:r w:rsidRPr="00C04430">
        <w:t xml:space="preserve">) changes have occurred since </w:t>
      </w:r>
      <w:r w:rsidR="002850A6" w:rsidRPr="00C04430">
        <w:t xml:space="preserve">the </w:t>
      </w:r>
      <w:r w:rsidRPr="00C04430">
        <w:t xml:space="preserve">Budget and the entity is </w:t>
      </w:r>
      <w:r w:rsidR="00855D03" w:rsidRPr="00C04430">
        <w:t>required to produce</w:t>
      </w:r>
      <w:r w:rsidRPr="00C04430">
        <w:t xml:space="preserve"> a PAES, </w:t>
      </w:r>
      <w:r w:rsidR="002850A6" w:rsidRPr="00C04430">
        <w:t xml:space="preserve">the entity </w:t>
      </w:r>
      <w:r w:rsidRPr="00C04430">
        <w:t>must report the</w:t>
      </w:r>
      <w:r w:rsidR="00C315AA" w:rsidRPr="00C04430">
        <w:t>se</w:t>
      </w:r>
      <w:r w:rsidRPr="00C04430">
        <w:t xml:space="preserve"> changes in their PAES.</w:t>
      </w:r>
    </w:p>
    <w:p w14:paraId="69873173" w14:textId="7643B574" w:rsidR="000859BE" w:rsidRPr="00C04430" w:rsidRDefault="000859BE" w:rsidP="00ED1427">
      <w:pPr>
        <w:pStyle w:val="Heading2Numbered"/>
      </w:pPr>
      <w:bookmarkStart w:id="11" w:name="_bookmark3"/>
      <w:bookmarkStart w:id="12" w:name="_Toc85101247"/>
      <w:bookmarkStart w:id="13" w:name="_Toc116573917"/>
      <w:bookmarkStart w:id="14" w:name="_Toc119573991"/>
      <w:bookmarkStart w:id="15" w:name="_Toc126246033"/>
      <w:bookmarkStart w:id="16" w:name="_Toc116573918"/>
      <w:bookmarkStart w:id="17" w:name="_Toc119573992"/>
      <w:bookmarkStart w:id="18" w:name="_Toc126246034"/>
      <w:bookmarkStart w:id="19" w:name="_Toc116573919"/>
      <w:bookmarkStart w:id="20" w:name="_Toc119573993"/>
      <w:bookmarkStart w:id="21" w:name="_Toc126246035"/>
      <w:bookmarkStart w:id="22" w:name="_Toc116573920"/>
      <w:bookmarkStart w:id="23" w:name="_Toc119573994"/>
      <w:bookmarkStart w:id="24" w:name="_Toc126246036"/>
      <w:bookmarkStart w:id="25" w:name="_Toc116573921"/>
      <w:bookmarkStart w:id="26" w:name="_Toc119573995"/>
      <w:bookmarkStart w:id="27" w:name="_Toc126246037"/>
      <w:bookmarkStart w:id="28" w:name="_Toc116573922"/>
      <w:bookmarkStart w:id="29" w:name="_Toc119573996"/>
      <w:bookmarkStart w:id="30" w:name="_Toc126246038"/>
      <w:bookmarkStart w:id="31" w:name="_Toc116573923"/>
      <w:bookmarkStart w:id="32" w:name="_Toc119573997"/>
      <w:bookmarkStart w:id="33" w:name="_Toc126246039"/>
      <w:bookmarkStart w:id="34" w:name="_Toc116573924"/>
      <w:bookmarkStart w:id="35" w:name="_Toc119573998"/>
      <w:bookmarkStart w:id="36" w:name="_Toc126246040"/>
      <w:bookmarkStart w:id="37" w:name="Clear_Read_Principle"/>
      <w:bookmarkStart w:id="38" w:name="_bookmark4"/>
      <w:bookmarkStart w:id="39" w:name="_Toc85212155"/>
      <w:bookmarkStart w:id="40" w:name="_Toc215843977"/>
      <w:bookmarkEnd w:id="11"/>
      <w:bookmarkEnd w:id="12"/>
      <w:bookmarkEnd w:id="13"/>
      <w:bookmarkEnd w:id="14"/>
      <w:bookmarkEnd w:id="15"/>
      <w:bookmarkEnd w:id="16"/>
      <w:bookmarkEnd w:id="17"/>
      <w:bookmarkEnd w:id="18"/>
      <w:bookmarkEnd w:id="19"/>
      <w:bookmarkEnd w:id="20"/>
      <w:bookmarkEnd w:id="21"/>
      <w:bookmarkEnd w:id="22"/>
      <w:bookmarkEnd w:id="23"/>
      <w:bookmarkEnd w:id="24"/>
      <w:bookmarkEnd w:id="25"/>
      <w:bookmarkEnd w:id="26"/>
      <w:bookmarkEnd w:id="27"/>
      <w:bookmarkEnd w:id="28"/>
      <w:bookmarkEnd w:id="29"/>
      <w:bookmarkEnd w:id="30"/>
      <w:bookmarkEnd w:id="31"/>
      <w:bookmarkEnd w:id="32"/>
      <w:bookmarkEnd w:id="33"/>
      <w:bookmarkEnd w:id="34"/>
      <w:bookmarkEnd w:id="35"/>
      <w:bookmarkEnd w:id="36"/>
      <w:bookmarkEnd w:id="37"/>
      <w:bookmarkEnd w:id="38"/>
      <w:r w:rsidRPr="00C04430">
        <w:t xml:space="preserve">Clear </w:t>
      </w:r>
      <w:r w:rsidR="00D9207B" w:rsidRPr="00C04430">
        <w:t>r</w:t>
      </w:r>
      <w:r w:rsidRPr="00C04430">
        <w:t xml:space="preserve">ead </w:t>
      </w:r>
      <w:r w:rsidR="00D9207B" w:rsidRPr="00C04430">
        <w:t>p</w:t>
      </w:r>
      <w:r w:rsidRPr="00C04430">
        <w:t>rinciple</w:t>
      </w:r>
      <w:bookmarkEnd w:id="39"/>
      <w:bookmarkEnd w:id="40"/>
    </w:p>
    <w:p w14:paraId="0280FEF1" w14:textId="0D641FC5" w:rsidR="000859BE" w:rsidRPr="00C04430" w:rsidRDefault="00A71F54" w:rsidP="0059606C">
      <w:r w:rsidRPr="00C04430">
        <w:t xml:space="preserve">There </w:t>
      </w:r>
      <w:r w:rsidR="000859BE" w:rsidRPr="00C04430">
        <w:t xml:space="preserve">must be a clear linkage (a clear read) from the Appropriation Bills and PB Statements to </w:t>
      </w:r>
      <w:r w:rsidR="0012380C" w:rsidRPr="00C04430">
        <w:t>the PAES and ultimately to the e</w:t>
      </w:r>
      <w:r w:rsidR="000859BE" w:rsidRPr="00C04430">
        <w:t>ntity</w:t>
      </w:r>
      <w:r w:rsidR="0015671F" w:rsidRPr="00C04430">
        <w:t>’s</w:t>
      </w:r>
      <w:r w:rsidR="000859BE" w:rsidRPr="00C04430">
        <w:t xml:space="preserve"> </w:t>
      </w:r>
      <w:r w:rsidR="004E3302">
        <w:t>a</w:t>
      </w:r>
      <w:r w:rsidR="000859BE" w:rsidRPr="00C04430">
        <w:t xml:space="preserve">nnual </w:t>
      </w:r>
      <w:r w:rsidR="004E3302">
        <w:t>r</w:t>
      </w:r>
      <w:r w:rsidR="000859BE" w:rsidRPr="00C04430">
        <w:t>eport. All financial and non-financial performance information projected in the PB Statements and PAES will need to be reported in</w:t>
      </w:r>
      <w:r w:rsidR="002F179E" w:rsidRPr="00C04430">
        <w:t xml:space="preserve"> that entity’s</w:t>
      </w:r>
      <w:r w:rsidR="000859BE" w:rsidRPr="00C04430">
        <w:t xml:space="preserve"> </w:t>
      </w:r>
      <w:r w:rsidR="004E3302">
        <w:t>a</w:t>
      </w:r>
      <w:r w:rsidR="000859BE" w:rsidRPr="00C04430">
        <w:t xml:space="preserve">nnual </w:t>
      </w:r>
      <w:r w:rsidR="004E3302">
        <w:t>r</w:t>
      </w:r>
      <w:r w:rsidR="000859BE" w:rsidRPr="00C04430">
        <w:t>eport.</w:t>
      </w:r>
    </w:p>
    <w:p w14:paraId="29C12830" w14:textId="6A0D45D6" w:rsidR="000859BE" w:rsidRPr="00C04430" w:rsidRDefault="006108C8" w:rsidP="0059606C">
      <w:r w:rsidRPr="00C04430">
        <w:t xml:space="preserve">The </w:t>
      </w:r>
      <w:r w:rsidR="00ED549C">
        <w:t>2025-26</w:t>
      </w:r>
      <w:r w:rsidR="00AE603C" w:rsidRPr="00C04430">
        <w:t xml:space="preserve"> </w:t>
      </w:r>
      <w:r w:rsidR="000859BE" w:rsidRPr="00C04430">
        <w:t>PAES cover</w:t>
      </w:r>
      <w:r w:rsidR="002F179E" w:rsidRPr="00C04430">
        <w:t>s</w:t>
      </w:r>
      <w:r w:rsidR="000859BE" w:rsidRPr="00C04430">
        <w:t xml:space="preserve"> the revised budget year (</w:t>
      </w:r>
      <w:r w:rsidR="005B5389" w:rsidRPr="00C04430">
        <w:t>202</w:t>
      </w:r>
      <w:r w:rsidR="005B5389">
        <w:t>5</w:t>
      </w:r>
      <w:r w:rsidR="009847E6" w:rsidRPr="00C04430">
        <w:t>-</w:t>
      </w:r>
      <w:r w:rsidR="005B5389" w:rsidRPr="00C04430">
        <w:t>2</w:t>
      </w:r>
      <w:r w:rsidR="005B5389">
        <w:t>6</w:t>
      </w:r>
      <w:r w:rsidR="000859BE" w:rsidRPr="00C04430">
        <w:t>) and th</w:t>
      </w:r>
      <w:r w:rsidRPr="00C04430">
        <w:t>e forward estimates years (</w:t>
      </w:r>
      <w:r w:rsidR="005B5389" w:rsidRPr="00C04430">
        <w:t>202</w:t>
      </w:r>
      <w:r w:rsidR="005B5389">
        <w:t>6</w:t>
      </w:r>
      <w:r w:rsidR="00D86B37" w:rsidRPr="00C04430">
        <w:t>-</w:t>
      </w:r>
      <w:r w:rsidR="005B5389" w:rsidRPr="00C04430">
        <w:t>2</w:t>
      </w:r>
      <w:r w:rsidR="005B5389">
        <w:t>7</w:t>
      </w:r>
      <w:r w:rsidR="005B5389" w:rsidRPr="00C04430">
        <w:t xml:space="preserve"> </w:t>
      </w:r>
      <w:r w:rsidRPr="00C04430">
        <w:t xml:space="preserve">to </w:t>
      </w:r>
      <w:r w:rsidR="005B5389" w:rsidRPr="00C04430">
        <w:t>202</w:t>
      </w:r>
      <w:r w:rsidR="005B5389">
        <w:t>8</w:t>
      </w:r>
      <w:r w:rsidR="009847E6" w:rsidRPr="00C04430">
        <w:t>-</w:t>
      </w:r>
      <w:r w:rsidR="005B5389" w:rsidRPr="00C04430">
        <w:t>2</w:t>
      </w:r>
      <w:r w:rsidR="005B5389">
        <w:t>9</w:t>
      </w:r>
      <w:r w:rsidR="000859BE" w:rsidRPr="00C04430">
        <w:t>).</w:t>
      </w:r>
    </w:p>
    <w:p w14:paraId="722F7B99" w14:textId="1098DE89" w:rsidR="000859BE" w:rsidRPr="00C04430" w:rsidRDefault="000859BE" w:rsidP="0059606C">
      <w:r w:rsidRPr="00C04430">
        <w:t>Major changes</w:t>
      </w:r>
      <w:r w:rsidR="002F179E" w:rsidRPr="00C04430">
        <w:t xml:space="preserve"> to </w:t>
      </w:r>
      <w:r w:rsidR="00942636" w:rsidRPr="00C04430">
        <w:t xml:space="preserve">entity </w:t>
      </w:r>
      <w:proofErr w:type="gramStart"/>
      <w:r w:rsidR="00942636" w:rsidRPr="00C04430">
        <w:t>estimates</w:t>
      </w:r>
      <w:proofErr w:type="gramEnd"/>
      <w:r w:rsidR="00942636" w:rsidRPr="00C04430">
        <w:t xml:space="preserve"> s</w:t>
      </w:r>
      <w:r w:rsidR="002F179E" w:rsidRPr="00C04430">
        <w:t xml:space="preserve">ince the release of the PB Statements should </w:t>
      </w:r>
      <w:r w:rsidRPr="00C04430">
        <w:t>be explained</w:t>
      </w:r>
      <w:r w:rsidR="002F179E" w:rsidRPr="00C04430">
        <w:t xml:space="preserve"> in the PA</w:t>
      </w:r>
      <w:r w:rsidR="00A36949" w:rsidRPr="00C04430">
        <w:t>E</w:t>
      </w:r>
      <w:r w:rsidR="002F179E" w:rsidRPr="00C04430">
        <w:t>S</w:t>
      </w:r>
      <w:r w:rsidRPr="00C04430">
        <w:t xml:space="preserve">. However, unnecessary duplication </w:t>
      </w:r>
      <w:r w:rsidR="002F179E" w:rsidRPr="00C04430">
        <w:t>between</w:t>
      </w:r>
      <w:r w:rsidRPr="00C04430">
        <w:t xml:space="preserve"> the PB Statements </w:t>
      </w:r>
      <w:r w:rsidR="002F179E" w:rsidRPr="00C04430">
        <w:t xml:space="preserve">and the PAES </w:t>
      </w:r>
      <w:r w:rsidRPr="00C04430">
        <w:t>should be avoided. The PAES provide</w:t>
      </w:r>
      <w:r w:rsidR="00942636" w:rsidRPr="00C04430">
        <w:t>s</w:t>
      </w:r>
      <w:r w:rsidRPr="00C04430">
        <w:t xml:space="preserve"> an update and thus do</w:t>
      </w:r>
      <w:r w:rsidR="00942636" w:rsidRPr="00C04430">
        <w:t>es</w:t>
      </w:r>
      <w:r w:rsidRPr="00C04430">
        <w:t xml:space="preserve"> not need to repeat information made available through </w:t>
      </w:r>
      <w:r w:rsidR="00FC2C10" w:rsidRPr="00C04430">
        <w:t xml:space="preserve">the </w:t>
      </w:r>
      <w:r w:rsidRPr="00C04430">
        <w:t xml:space="preserve">PB </w:t>
      </w:r>
      <w:r w:rsidRPr="00C04430">
        <w:lastRenderedPageBreak/>
        <w:t xml:space="preserve">Statements, </w:t>
      </w:r>
      <w:proofErr w:type="gramStart"/>
      <w:r w:rsidRPr="00C04430">
        <w:t>with the exception of</w:t>
      </w:r>
      <w:proofErr w:type="gramEnd"/>
      <w:r w:rsidRPr="00C04430">
        <w:t xml:space="preserve"> the </w:t>
      </w:r>
      <w:r w:rsidR="004A6712" w:rsidRPr="00C04430">
        <w:rPr>
          <w:i/>
          <w:iCs/>
        </w:rPr>
        <w:t>p</w:t>
      </w:r>
      <w:r w:rsidRPr="00C04430">
        <w:rPr>
          <w:i/>
          <w:iCs/>
        </w:rPr>
        <w:t xml:space="preserve">ortfolio </w:t>
      </w:r>
      <w:r w:rsidR="00183AA0" w:rsidRPr="00C04430">
        <w:rPr>
          <w:i/>
          <w:iCs/>
        </w:rPr>
        <w:t xml:space="preserve">structures &amp; outcomes </w:t>
      </w:r>
      <w:r w:rsidR="004A6712" w:rsidRPr="00C04430">
        <w:t>d</w:t>
      </w:r>
      <w:r w:rsidRPr="00C04430">
        <w:t xml:space="preserve">iagram in the </w:t>
      </w:r>
      <w:r w:rsidR="004A6712" w:rsidRPr="00C04430">
        <w:rPr>
          <w:i/>
          <w:iCs/>
        </w:rPr>
        <w:t>p</w:t>
      </w:r>
      <w:r w:rsidRPr="00C04430">
        <w:rPr>
          <w:i/>
          <w:iCs/>
        </w:rPr>
        <w:t xml:space="preserve">ortfolio </w:t>
      </w:r>
      <w:r w:rsidR="004A6712" w:rsidRPr="00C04430">
        <w:rPr>
          <w:i/>
          <w:iCs/>
        </w:rPr>
        <w:t>o</w:t>
      </w:r>
      <w:r w:rsidRPr="00C04430">
        <w:rPr>
          <w:i/>
          <w:iCs/>
        </w:rPr>
        <w:t>verview</w:t>
      </w:r>
      <w:r w:rsidR="004A6712" w:rsidRPr="00C04430">
        <w:t xml:space="preserve"> section.</w:t>
      </w:r>
    </w:p>
    <w:p w14:paraId="22A59C56" w14:textId="7AAE5DAE" w:rsidR="000859BE" w:rsidRPr="00C04430" w:rsidRDefault="000859BE" w:rsidP="0059606C">
      <w:r w:rsidRPr="00C04430">
        <w:t xml:space="preserve">For example, it is unnecessary to include a detailed whole of year Strategic Directions Statement if the statement included in the PB Statement remains valid. However, if changes have occurred and the entity has shifted focus, such as </w:t>
      </w:r>
      <w:r w:rsidR="008F4B0D" w:rsidRPr="00C04430">
        <w:t xml:space="preserve">entities </w:t>
      </w:r>
      <w:r w:rsidRPr="00C04430">
        <w:t xml:space="preserve">affected by </w:t>
      </w:r>
      <w:proofErr w:type="spellStart"/>
      <w:r w:rsidR="00CF6753" w:rsidRPr="00C04430">
        <w:t>MoG</w:t>
      </w:r>
      <w:proofErr w:type="spellEnd"/>
      <w:r w:rsidRPr="00C04430">
        <w:t xml:space="preserve"> changes, </w:t>
      </w:r>
      <w:r w:rsidR="00E96DC7" w:rsidRPr="00C04430">
        <w:t xml:space="preserve">a description of the </w:t>
      </w:r>
      <w:r w:rsidRPr="00C04430">
        <w:t xml:space="preserve">changes and an explanation </w:t>
      </w:r>
      <w:r w:rsidR="0092038F" w:rsidRPr="00C04430">
        <w:t xml:space="preserve">as </w:t>
      </w:r>
      <w:r w:rsidRPr="00C04430">
        <w:t>to why those changes have occurred</w:t>
      </w:r>
      <w:r w:rsidR="008F4B0D" w:rsidRPr="00C04430">
        <w:t xml:space="preserve"> should be included in the PAES</w:t>
      </w:r>
      <w:r w:rsidRPr="00C04430">
        <w:t>.</w:t>
      </w:r>
    </w:p>
    <w:p w14:paraId="6135E4BC" w14:textId="1AA64A5F" w:rsidR="00043015" w:rsidRPr="00C04430" w:rsidRDefault="000859BE" w:rsidP="00ED1427">
      <w:pPr>
        <w:pStyle w:val="Heading2Numbered"/>
      </w:pPr>
      <w:bookmarkStart w:id="41" w:name="Who_should_produce_a_PAES"/>
      <w:bookmarkStart w:id="42" w:name="_bookmark5"/>
      <w:bookmarkStart w:id="43" w:name="_Toc146809060"/>
      <w:bookmarkStart w:id="44" w:name="_Toc146888164"/>
      <w:bookmarkStart w:id="45" w:name="_Toc151639104"/>
      <w:bookmarkStart w:id="46" w:name="_Toc152340089"/>
      <w:bookmarkStart w:id="47" w:name="_Toc152586108"/>
      <w:bookmarkStart w:id="48" w:name="_Toc152586235"/>
      <w:bookmarkStart w:id="49" w:name="_Toc152595065"/>
      <w:bookmarkStart w:id="50" w:name="_Toc146809061"/>
      <w:bookmarkStart w:id="51" w:name="_Toc146888165"/>
      <w:bookmarkStart w:id="52" w:name="_Toc151639105"/>
      <w:bookmarkStart w:id="53" w:name="_Toc152340090"/>
      <w:bookmarkStart w:id="54" w:name="_Toc152586109"/>
      <w:bookmarkStart w:id="55" w:name="_Toc152586236"/>
      <w:bookmarkStart w:id="56" w:name="_Toc152595066"/>
      <w:bookmarkStart w:id="57" w:name="_Toc146809062"/>
      <w:bookmarkStart w:id="58" w:name="_Toc146888166"/>
      <w:bookmarkStart w:id="59" w:name="_Toc151639106"/>
      <w:bookmarkStart w:id="60" w:name="_Toc152340091"/>
      <w:bookmarkStart w:id="61" w:name="_Toc152586110"/>
      <w:bookmarkStart w:id="62" w:name="_Toc152586237"/>
      <w:bookmarkStart w:id="63" w:name="_Toc152595067"/>
      <w:bookmarkStart w:id="64" w:name="_Toc146809063"/>
      <w:bookmarkStart w:id="65" w:name="_Toc146888167"/>
      <w:bookmarkStart w:id="66" w:name="_Toc151639107"/>
      <w:bookmarkStart w:id="67" w:name="_Toc152340092"/>
      <w:bookmarkStart w:id="68" w:name="_Toc152586111"/>
      <w:bookmarkStart w:id="69" w:name="_Toc152586238"/>
      <w:bookmarkStart w:id="70" w:name="_Toc152595068"/>
      <w:bookmarkStart w:id="71" w:name="_Toc215843978"/>
      <w:bookmarkEnd w:id="41"/>
      <w:bookmarkEnd w:id="42"/>
      <w:bookmarkEnd w:id="43"/>
      <w:bookmarkEnd w:id="44"/>
      <w:bookmarkEnd w:id="45"/>
      <w:bookmarkEnd w:id="46"/>
      <w:bookmarkEnd w:id="47"/>
      <w:bookmarkEnd w:id="48"/>
      <w:bookmarkEnd w:id="49"/>
      <w:bookmarkEnd w:id="50"/>
      <w:bookmarkEnd w:id="51"/>
      <w:bookmarkEnd w:id="52"/>
      <w:bookmarkEnd w:id="53"/>
      <w:bookmarkEnd w:id="54"/>
      <w:bookmarkEnd w:id="55"/>
      <w:bookmarkEnd w:id="56"/>
      <w:bookmarkEnd w:id="57"/>
      <w:bookmarkEnd w:id="58"/>
      <w:bookmarkEnd w:id="59"/>
      <w:bookmarkEnd w:id="60"/>
      <w:bookmarkEnd w:id="61"/>
      <w:bookmarkEnd w:id="62"/>
      <w:bookmarkEnd w:id="63"/>
      <w:bookmarkEnd w:id="64"/>
      <w:bookmarkEnd w:id="65"/>
      <w:bookmarkEnd w:id="66"/>
      <w:bookmarkEnd w:id="67"/>
      <w:bookmarkEnd w:id="68"/>
      <w:bookmarkEnd w:id="69"/>
      <w:bookmarkEnd w:id="70"/>
      <w:r w:rsidRPr="00C04430">
        <w:t>Who should produce a PAES</w:t>
      </w:r>
      <w:bookmarkEnd w:id="71"/>
    </w:p>
    <w:p w14:paraId="6A53277C" w14:textId="77777777" w:rsidR="007D1986" w:rsidRPr="002939EE" w:rsidRDefault="007D1986" w:rsidP="002939EE">
      <w:pPr>
        <w:rPr>
          <w:rStyle w:val="IntenseEmphasis"/>
          <w:b w:val="0"/>
          <w:i w:val="0"/>
          <w:iCs w:val="0"/>
        </w:rPr>
      </w:pPr>
      <w:r w:rsidRPr="002939EE">
        <w:rPr>
          <w:rStyle w:val="IntenseEmphasis"/>
          <w:b w:val="0"/>
          <w:i w:val="0"/>
          <w:iCs w:val="0"/>
        </w:rPr>
        <w:t>All Commonwealth entities that receive an appropriation (whether directly or through a portfolio department) through an Appropriation Bill are required to produce a PAES Statement (or a chapter in a PAES Statement).</w:t>
      </w:r>
    </w:p>
    <w:p w14:paraId="45F21CC0" w14:textId="77777777" w:rsidR="007D1986" w:rsidRPr="002939EE" w:rsidRDefault="007D1986" w:rsidP="002939EE">
      <w:pPr>
        <w:rPr>
          <w:rStyle w:val="IntenseEmphasis"/>
          <w:b w:val="0"/>
          <w:i w:val="0"/>
          <w:iCs w:val="0"/>
        </w:rPr>
      </w:pPr>
      <w:r w:rsidRPr="002939EE">
        <w:rPr>
          <w:rStyle w:val="IntenseEmphasis"/>
          <w:b w:val="0"/>
          <w:i w:val="0"/>
          <w:iCs w:val="0"/>
        </w:rPr>
        <w:t>This will include non-corporate Commonwealth entities (NCEs) who receive approval to reclassify their appropriations in the current financial year, including but not limited to between ordinary annual services departmental operating and departmental capital budget (or vice versa), and they are to receive their revised funding through the 2025-26 AEs Appropriations Bills.</w:t>
      </w:r>
    </w:p>
    <w:p w14:paraId="0563AD01" w14:textId="09336252" w:rsidR="005F6C36" w:rsidRPr="00C04430" w:rsidRDefault="002C3A1E" w:rsidP="002939EE">
      <w:r w:rsidRPr="00C04430">
        <w:t>For more information on reclassification</w:t>
      </w:r>
      <w:r w:rsidR="00A36949" w:rsidRPr="00C04430">
        <w:t>s</w:t>
      </w:r>
      <w:r w:rsidRPr="00C04430">
        <w:t>, p</w:t>
      </w:r>
      <w:r w:rsidR="008274CF" w:rsidRPr="00C04430">
        <w:t xml:space="preserve">lease refer to </w:t>
      </w:r>
      <w:r w:rsidR="008274CF" w:rsidRPr="00C04430">
        <w:rPr>
          <w:i/>
          <w:iCs/>
        </w:rPr>
        <w:t>EM 20</w:t>
      </w:r>
      <w:r w:rsidR="001C00FA" w:rsidRPr="00C04430">
        <w:rPr>
          <w:i/>
          <w:iCs/>
        </w:rPr>
        <w:t>23</w:t>
      </w:r>
      <w:r w:rsidR="008E7FF8" w:rsidRPr="00C04430">
        <w:rPr>
          <w:i/>
          <w:iCs/>
        </w:rPr>
        <w:t>/</w:t>
      </w:r>
      <w:r w:rsidR="00604C99" w:rsidRPr="00C04430">
        <w:rPr>
          <w:i/>
          <w:iCs/>
        </w:rPr>
        <w:t>27</w:t>
      </w:r>
      <w:r w:rsidR="008274CF" w:rsidRPr="00C04430">
        <w:rPr>
          <w:i/>
          <w:iCs/>
        </w:rPr>
        <w:t xml:space="preserve"> </w:t>
      </w:r>
      <w:r w:rsidR="001C00FA" w:rsidRPr="00C04430">
        <w:rPr>
          <w:i/>
          <w:iCs/>
        </w:rPr>
        <w:t>Reclassifying Between Ordinary Annual Services Departmental Operating and Capital Expenditure</w:t>
      </w:r>
      <w:r w:rsidR="008274CF" w:rsidRPr="00C04430">
        <w:rPr>
          <w:i/>
          <w:iCs/>
        </w:rPr>
        <w:t>.</w:t>
      </w:r>
    </w:p>
    <w:p w14:paraId="406AB740" w14:textId="58AC9703" w:rsidR="00401A49" w:rsidRDefault="0008060A" w:rsidP="003F1CAC">
      <w:pPr>
        <w:pStyle w:val="Boxed2Text"/>
      </w:pPr>
      <w:r>
        <w:t>For NCEs</w:t>
      </w:r>
      <w:r w:rsidR="002F5FA5">
        <w:t>*</w:t>
      </w:r>
      <w:r>
        <w:t>, w</w:t>
      </w:r>
      <w:r w:rsidR="00401A49">
        <w:t>he</w:t>
      </w:r>
      <w:r w:rsidR="005159CE">
        <w:t>re</w:t>
      </w:r>
      <w:r w:rsidR="00401A49">
        <w:t xml:space="preserve"> an entity has new savings measures in </w:t>
      </w:r>
      <w:r w:rsidR="00C3392C">
        <w:t>2025</w:t>
      </w:r>
      <w:r w:rsidR="00401A49">
        <w:t>-</w:t>
      </w:r>
      <w:r w:rsidR="00C3392C">
        <w:t>26</w:t>
      </w:r>
      <w:r w:rsidR="00401A49">
        <w:t xml:space="preserve">, </w:t>
      </w:r>
      <w:r w:rsidR="0045285D">
        <w:t xml:space="preserve">it is recommended these are implemented as reductions to the entity’s existing appropriations </w:t>
      </w:r>
      <w:r w:rsidR="000A610E">
        <w:t>(</w:t>
      </w:r>
      <w:r w:rsidR="0045285D">
        <w:t>with a section 51 withholding request form submitted</w:t>
      </w:r>
      <w:r w:rsidR="000A610E">
        <w:t xml:space="preserve">), with any new payment measures in </w:t>
      </w:r>
      <w:r w:rsidR="00C3392C">
        <w:t>2025</w:t>
      </w:r>
      <w:r w:rsidR="000A610E">
        <w:t>-</w:t>
      </w:r>
      <w:r w:rsidR="00C3392C">
        <w:t xml:space="preserve">26 </w:t>
      </w:r>
      <w:r w:rsidR="00201CCD">
        <w:t xml:space="preserve">to </w:t>
      </w:r>
      <w:r w:rsidR="00342EDC">
        <w:t>be</w:t>
      </w:r>
      <w:r w:rsidR="00201CCD">
        <w:t xml:space="preserve"> </w:t>
      </w:r>
      <w:r w:rsidR="00342EDC">
        <w:t>appropriated</w:t>
      </w:r>
      <w:r w:rsidR="00201CCD">
        <w:t xml:space="preserve"> through the </w:t>
      </w:r>
      <w:r w:rsidR="00C3392C">
        <w:t>2025</w:t>
      </w:r>
      <w:r w:rsidR="00403200" w:rsidRPr="00403200">
        <w:rPr>
          <w:rFonts w:ascii="Cambria Math" w:hAnsi="Cambria Math" w:cs="Cambria Math"/>
        </w:rPr>
        <w:t>‑</w:t>
      </w:r>
      <w:r w:rsidR="00C3392C">
        <w:t xml:space="preserve">26 </w:t>
      </w:r>
      <w:r w:rsidR="00201CCD">
        <w:t xml:space="preserve">AEs Appropriation Bills. </w:t>
      </w:r>
      <w:r w:rsidR="006F4938">
        <w:t xml:space="preserve">As the entity </w:t>
      </w:r>
      <w:r w:rsidR="003F569C">
        <w:t xml:space="preserve">will be receiving additional appropriations in the </w:t>
      </w:r>
      <w:r w:rsidR="00C3392C">
        <w:t>2025</w:t>
      </w:r>
      <w:r w:rsidR="003F569C">
        <w:t>-</w:t>
      </w:r>
      <w:r w:rsidR="00C3392C">
        <w:t xml:space="preserve">26 </w:t>
      </w:r>
      <w:r w:rsidR="003F569C">
        <w:t xml:space="preserve">AEs Appropriation Bills, they will be required to prepare a PAES chapter. </w:t>
      </w:r>
    </w:p>
    <w:p w14:paraId="71186F93" w14:textId="702A3C88" w:rsidR="00055E29" w:rsidRPr="00C177A9" w:rsidRDefault="00055E29" w:rsidP="006213A3">
      <w:pPr>
        <w:rPr>
          <w:i/>
          <w:iCs/>
          <w:sz w:val="20"/>
          <w:szCs w:val="20"/>
        </w:rPr>
      </w:pPr>
      <w:r w:rsidRPr="00C177A9">
        <w:rPr>
          <w:i/>
          <w:iCs/>
          <w:sz w:val="20"/>
          <w:szCs w:val="20"/>
        </w:rPr>
        <w:t>*</w:t>
      </w:r>
      <w:r w:rsidR="00774E00">
        <w:rPr>
          <w:i/>
          <w:iCs/>
          <w:sz w:val="20"/>
          <w:szCs w:val="20"/>
        </w:rPr>
        <w:t xml:space="preserve"> S</w:t>
      </w:r>
      <w:r w:rsidR="006213A3" w:rsidRPr="00C177A9">
        <w:rPr>
          <w:i/>
          <w:iCs/>
          <w:sz w:val="20"/>
          <w:szCs w:val="20"/>
        </w:rPr>
        <w:t xml:space="preserve">ection 51 withholdings do not apply to </w:t>
      </w:r>
      <w:r w:rsidR="00003AC5">
        <w:rPr>
          <w:i/>
          <w:iCs/>
          <w:sz w:val="20"/>
          <w:szCs w:val="20"/>
        </w:rPr>
        <w:t xml:space="preserve">corporate Commonwealth entities, Commonwealth companies, the </w:t>
      </w:r>
      <w:r w:rsidR="006213A3" w:rsidRPr="00C177A9">
        <w:rPr>
          <w:i/>
          <w:iCs/>
          <w:sz w:val="20"/>
          <w:szCs w:val="20"/>
        </w:rPr>
        <w:t>parliamentary departments, the ANAO, the High Court of Australia, or other non-corporate Commonwealth entities that have a provision in their enabling legislation which requires t</w:t>
      </w:r>
      <w:r w:rsidR="00C62793">
        <w:rPr>
          <w:i/>
          <w:iCs/>
          <w:sz w:val="20"/>
          <w:szCs w:val="20"/>
        </w:rPr>
        <w:t>he</w:t>
      </w:r>
      <w:r w:rsidR="006213A3" w:rsidRPr="00C177A9">
        <w:rPr>
          <w:i/>
          <w:iCs/>
          <w:sz w:val="20"/>
          <w:szCs w:val="20"/>
        </w:rPr>
        <w:t xml:space="preserve"> pay</w:t>
      </w:r>
      <w:r w:rsidR="00C62793">
        <w:rPr>
          <w:i/>
          <w:iCs/>
          <w:sz w:val="20"/>
          <w:szCs w:val="20"/>
        </w:rPr>
        <w:t>ment of</w:t>
      </w:r>
      <w:r w:rsidR="006213A3" w:rsidRPr="00C177A9">
        <w:rPr>
          <w:i/>
          <w:iCs/>
          <w:sz w:val="20"/>
          <w:szCs w:val="20"/>
        </w:rPr>
        <w:t xml:space="preserve"> appropriated amounts to the entity. Where possible, future appropriations of the same type should be reduced instead for such entities.</w:t>
      </w:r>
    </w:p>
    <w:p w14:paraId="195D37C8" w14:textId="2A5A2CDC" w:rsidR="0070144E" w:rsidRPr="003C1F6C" w:rsidRDefault="0070144E" w:rsidP="0070144E">
      <w:pPr>
        <w:pStyle w:val="NumberedList1"/>
      </w:pPr>
      <w:r w:rsidRPr="00ED647F">
        <w:t xml:space="preserve">In some instances, a non-Budget appropriated entity may be required by their </w:t>
      </w:r>
      <w:proofErr w:type="gramStart"/>
      <w:r w:rsidRPr="00ED647F">
        <w:t>Portfolio Minister</w:t>
      </w:r>
      <w:proofErr w:type="gramEnd"/>
      <w:r w:rsidRPr="00ED647F">
        <w:t xml:space="preserve"> to produce</w:t>
      </w:r>
      <w:r>
        <w:t xml:space="preserve"> </w:t>
      </w:r>
      <w:r w:rsidRPr="00ED647F">
        <w:t>PB Statement</w:t>
      </w:r>
      <w:r w:rsidR="00E20E7D">
        <w:t xml:space="preserve"> chapters</w:t>
      </w:r>
      <w:r w:rsidRPr="00ED647F">
        <w:t xml:space="preserve"> where there is greater scrutiny on its operations or Budget and forward estimates.</w:t>
      </w:r>
    </w:p>
    <w:p w14:paraId="1591D2AB" w14:textId="7162AD01" w:rsidR="00C27D7E" w:rsidRPr="00C04430" w:rsidRDefault="00C27D7E" w:rsidP="0059606C">
      <w:r>
        <w:t xml:space="preserve">If there are additional appropriations for some entities within a portfolio, but not others, then only the entities </w:t>
      </w:r>
      <w:r w:rsidR="00942636">
        <w:t xml:space="preserve">receiving additional appropriations </w:t>
      </w:r>
      <w:r>
        <w:t xml:space="preserve">should </w:t>
      </w:r>
      <w:r w:rsidR="00F25F3D">
        <w:t xml:space="preserve">prepare a </w:t>
      </w:r>
      <w:r>
        <w:t xml:space="preserve">PAES </w:t>
      </w:r>
      <w:r w:rsidR="00F25F3D">
        <w:t>chapter</w:t>
      </w:r>
      <w:r>
        <w:t>.</w:t>
      </w:r>
    </w:p>
    <w:p w14:paraId="1B1EC383" w14:textId="647FFF2C" w:rsidR="000859BE" w:rsidRPr="00C04430" w:rsidRDefault="000859BE" w:rsidP="0059606C">
      <w:r w:rsidRPr="00C04430">
        <w:t>Entities</w:t>
      </w:r>
      <w:r w:rsidR="00E53B8A" w:rsidRPr="00C04430">
        <w:t xml:space="preserve"> required to prepare a PAES </w:t>
      </w:r>
      <w:r w:rsidRPr="00C04430">
        <w:t>should reflect any changes to:</w:t>
      </w:r>
    </w:p>
    <w:p w14:paraId="063F40F9" w14:textId="38651E2B" w:rsidR="000859BE" w:rsidRPr="00C04430" w:rsidRDefault="002A2451" w:rsidP="00C97200">
      <w:pPr>
        <w:pStyle w:val="Bullet1"/>
      </w:pPr>
      <w:r w:rsidRPr="00C04430">
        <w:t>a</w:t>
      </w:r>
      <w:r w:rsidR="000859BE" w:rsidRPr="00C04430">
        <w:t xml:space="preserve">nnual appropriations that are affected by a measure </w:t>
      </w:r>
      <w:r w:rsidR="00897230" w:rsidRPr="00C04430">
        <w:t>and</w:t>
      </w:r>
    </w:p>
    <w:p w14:paraId="43AC55C4" w14:textId="7A1EDD45" w:rsidR="000859BE" w:rsidRPr="00C04430" w:rsidRDefault="00897230" w:rsidP="00C97200">
      <w:pPr>
        <w:pStyle w:val="Bullet1"/>
      </w:pPr>
      <w:r w:rsidRPr="00C04430">
        <w:t xml:space="preserve">their </w:t>
      </w:r>
      <w:r w:rsidR="002A2451" w:rsidRPr="00C04430">
        <w:t>s</w:t>
      </w:r>
      <w:r w:rsidR="000859BE" w:rsidRPr="00C04430">
        <w:t xml:space="preserve">pecial appropriations </w:t>
      </w:r>
      <w:r w:rsidRPr="00C04430">
        <w:t xml:space="preserve">where they </w:t>
      </w:r>
      <w:r w:rsidR="000859BE" w:rsidRPr="00C04430">
        <w:t xml:space="preserve">are </w:t>
      </w:r>
      <w:r w:rsidRPr="00C04430">
        <w:t xml:space="preserve">also </w:t>
      </w:r>
      <w:r w:rsidR="000859BE" w:rsidRPr="00C04430">
        <w:t>affected by a measure</w:t>
      </w:r>
      <w:r w:rsidR="00996EAA" w:rsidRPr="00C04430">
        <w:t xml:space="preserve"> and</w:t>
      </w:r>
    </w:p>
    <w:p w14:paraId="45631AB7" w14:textId="009EA7F8" w:rsidR="000859BE" w:rsidRPr="00C04430" w:rsidRDefault="002A2451" w:rsidP="00C97200">
      <w:pPr>
        <w:pStyle w:val="Bullet1"/>
      </w:pPr>
      <w:r w:rsidRPr="00C04430">
        <w:t>m</w:t>
      </w:r>
      <w:r w:rsidR="000859BE" w:rsidRPr="00C04430">
        <w:t>ovements or amendments to appropriations, functions, estimates and</w:t>
      </w:r>
      <w:r w:rsidR="00460D64" w:rsidRPr="00C04430">
        <w:t>/</w:t>
      </w:r>
      <w:r w:rsidR="000859BE" w:rsidRPr="00C04430">
        <w:t xml:space="preserve">or outcomes due to </w:t>
      </w:r>
      <w:proofErr w:type="spellStart"/>
      <w:r w:rsidR="00CF6753" w:rsidRPr="00C04430">
        <w:t>MoG</w:t>
      </w:r>
      <w:proofErr w:type="spellEnd"/>
      <w:r w:rsidR="000859BE" w:rsidRPr="00C04430">
        <w:t xml:space="preserve"> changes</w:t>
      </w:r>
      <w:r w:rsidRPr="00C04430">
        <w:t>.</w:t>
      </w:r>
    </w:p>
    <w:p w14:paraId="71343B88" w14:textId="04F3907C" w:rsidR="00AE6EC5" w:rsidRPr="00C04430" w:rsidRDefault="00AE6EC5" w:rsidP="00ED1427">
      <w:pPr>
        <w:pStyle w:val="Heading2Numbered"/>
      </w:pPr>
      <w:bookmarkStart w:id="72" w:name="_Toc24636106"/>
      <w:bookmarkStart w:id="73" w:name="_Toc24636236"/>
      <w:bookmarkStart w:id="74" w:name="_Toc24637017"/>
      <w:bookmarkStart w:id="75" w:name="_Toc24977573"/>
      <w:bookmarkStart w:id="76" w:name="_Toc26351436"/>
      <w:bookmarkStart w:id="77" w:name="_Toc26353876"/>
      <w:bookmarkStart w:id="78" w:name="Machinery_of_Government_Changes"/>
      <w:bookmarkStart w:id="79" w:name="_bookmark6"/>
      <w:bookmarkStart w:id="80" w:name="_Toc215843979"/>
      <w:bookmarkEnd w:id="72"/>
      <w:bookmarkEnd w:id="73"/>
      <w:bookmarkEnd w:id="74"/>
      <w:bookmarkEnd w:id="75"/>
      <w:bookmarkEnd w:id="76"/>
      <w:bookmarkEnd w:id="77"/>
      <w:bookmarkEnd w:id="78"/>
      <w:bookmarkEnd w:id="79"/>
      <w:r w:rsidRPr="00C04430">
        <w:lastRenderedPageBreak/>
        <w:t xml:space="preserve">The </w:t>
      </w:r>
      <w:r w:rsidR="00D9207B" w:rsidRPr="00C04430">
        <w:t>s</w:t>
      </w:r>
      <w:r w:rsidRPr="00C04430">
        <w:t xml:space="preserve">tructure of the </w:t>
      </w:r>
      <w:r w:rsidR="00C3392C" w:rsidRPr="00C04430">
        <w:t>202</w:t>
      </w:r>
      <w:r w:rsidR="00C3392C">
        <w:t>5</w:t>
      </w:r>
      <w:r w:rsidR="008D0D9A">
        <w:t>-</w:t>
      </w:r>
      <w:r w:rsidR="00C3392C" w:rsidRPr="00C04430">
        <w:t>2</w:t>
      </w:r>
      <w:r w:rsidR="00C3392C">
        <w:t>6</w:t>
      </w:r>
      <w:r w:rsidR="00C3392C" w:rsidRPr="00C04430">
        <w:t xml:space="preserve"> </w:t>
      </w:r>
      <w:r w:rsidRPr="00C04430">
        <w:t>PAES</w:t>
      </w:r>
      <w:bookmarkEnd w:id="80"/>
    </w:p>
    <w:p w14:paraId="4401DCEE" w14:textId="03A788A0" w:rsidR="0004719A" w:rsidRPr="00C04430" w:rsidRDefault="008E31FD" w:rsidP="00ED1427">
      <w:r w:rsidRPr="00C04430">
        <w:rPr>
          <w:noProof/>
          <w:lang w:eastAsia="en-AU"/>
        </w:rPr>
        <mc:AlternateContent>
          <mc:Choice Requires="wps">
            <w:drawing>
              <wp:anchor distT="45720" distB="45720" distL="114300" distR="114300" simplePos="0" relativeHeight="251658240" behindDoc="0" locked="0" layoutInCell="1" allowOverlap="1" wp14:anchorId="2CF8FF37" wp14:editId="0DD1A3F8">
                <wp:simplePos x="0" y="0"/>
                <wp:positionH relativeFrom="column">
                  <wp:posOffset>-5080</wp:posOffset>
                </wp:positionH>
                <wp:positionV relativeFrom="paragraph">
                  <wp:posOffset>279400</wp:posOffset>
                </wp:positionV>
                <wp:extent cx="5746115" cy="6330950"/>
                <wp:effectExtent l="0" t="0" r="26035" b="12700"/>
                <wp:wrapSquare wrapText="bothSides"/>
                <wp:docPr id="217" name="Text Box 21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746115" cy="6330950"/>
                        </a:xfrm>
                        <a:prstGeom prst="rect">
                          <a:avLst/>
                        </a:prstGeom>
                        <a:solidFill>
                          <a:schemeClr val="bg1">
                            <a:lumMod val="85000"/>
                          </a:schemeClr>
                        </a:solidFill>
                        <a:ln w="9525">
                          <a:solidFill>
                            <a:srgbClr val="000000"/>
                          </a:solidFill>
                          <a:miter lim="800000"/>
                          <a:headEnd/>
                          <a:tailEnd/>
                        </a:ln>
                      </wps:spPr>
                      <wps:txbx>
                        <w:txbxContent>
                          <w:p w14:paraId="26127035" w14:textId="6BBABF3F" w:rsidR="00183AA0" w:rsidRPr="002939EE" w:rsidRDefault="00183AA0" w:rsidP="00AE6EC5">
                            <w:pPr>
                              <w:pStyle w:val="TableText-Normal"/>
                              <w:rPr>
                                <w:bCs/>
                              </w:rPr>
                            </w:pPr>
                            <w:r w:rsidRPr="002939EE">
                              <w:rPr>
                                <w:bCs/>
                              </w:rPr>
                              <w:t>Letter of transmittal</w:t>
                            </w:r>
                          </w:p>
                          <w:p w14:paraId="10B5C32F" w14:textId="7452B57C" w:rsidR="00183AA0" w:rsidRPr="002939EE" w:rsidRDefault="00183AA0" w:rsidP="00AE6EC5">
                            <w:pPr>
                              <w:pStyle w:val="TableText-Normal"/>
                              <w:rPr>
                                <w:bCs/>
                              </w:rPr>
                            </w:pPr>
                            <w:r w:rsidRPr="002939EE">
                              <w:rPr>
                                <w:bCs/>
                              </w:rPr>
                              <w:t>User guide to the Portfolio Additional Estimates Statements</w:t>
                            </w:r>
                          </w:p>
                          <w:p w14:paraId="5E664097" w14:textId="535B9803" w:rsidR="00183AA0" w:rsidRPr="00780E64" w:rsidRDefault="00183AA0" w:rsidP="00C97200">
                            <w:pPr>
                              <w:pStyle w:val="Bullet2"/>
                            </w:pPr>
                            <w:r w:rsidRPr="00780E64">
                              <w:t>User guide</w:t>
                            </w:r>
                          </w:p>
                          <w:p w14:paraId="19888AE6" w14:textId="33520BE2" w:rsidR="00183AA0" w:rsidRPr="00780E64" w:rsidRDefault="00183AA0" w:rsidP="00C97200">
                            <w:pPr>
                              <w:pStyle w:val="Bullet2"/>
                            </w:pPr>
                            <w:r w:rsidRPr="00780E64">
                              <w:t>Structure of the portfolio additional estimates statements</w:t>
                            </w:r>
                          </w:p>
                          <w:p w14:paraId="268AF11E" w14:textId="77777777" w:rsidR="00890EE8" w:rsidRPr="002939EE" w:rsidRDefault="00890EE8" w:rsidP="00AE6EC5">
                            <w:pPr>
                              <w:pStyle w:val="TableText-Normal"/>
                              <w:rPr>
                                <w:bCs/>
                              </w:rPr>
                            </w:pPr>
                            <w:r w:rsidRPr="002939EE">
                              <w:rPr>
                                <w:bCs/>
                              </w:rPr>
                              <w:t>Portfolio overview</w:t>
                            </w:r>
                          </w:p>
                          <w:p w14:paraId="3B50CD9C" w14:textId="77777777" w:rsidR="00890EE8" w:rsidRPr="00780E64" w:rsidRDefault="00890EE8" w:rsidP="00C97200">
                            <w:pPr>
                              <w:pStyle w:val="Bullet2"/>
                            </w:pPr>
                            <w:r w:rsidRPr="00780E64">
                              <w:t>Ministers and portfolio responsibilities</w:t>
                            </w:r>
                          </w:p>
                          <w:p w14:paraId="25ECBEFA" w14:textId="77777777" w:rsidR="00890EE8" w:rsidRPr="00780E64" w:rsidRDefault="00890EE8" w:rsidP="00C97200">
                            <w:pPr>
                              <w:pStyle w:val="Bullet2"/>
                            </w:pPr>
                            <w:r w:rsidRPr="00780E64">
                              <w:t>Portfolio structure and outcomes</w:t>
                            </w:r>
                          </w:p>
                          <w:p w14:paraId="43077F00" w14:textId="3F21AA75" w:rsidR="00890EE8" w:rsidRPr="002939EE" w:rsidRDefault="00890EE8" w:rsidP="00AE6EC5">
                            <w:pPr>
                              <w:pStyle w:val="TableText-Normal"/>
                              <w:rPr>
                                <w:bCs/>
                              </w:rPr>
                            </w:pPr>
                            <w:r w:rsidRPr="002939EE">
                              <w:rPr>
                                <w:bCs/>
                              </w:rPr>
                              <w:t xml:space="preserve">Entity </w:t>
                            </w:r>
                            <w:r w:rsidR="006B424F" w:rsidRPr="002939EE">
                              <w:rPr>
                                <w:bCs/>
                              </w:rPr>
                              <w:t>a</w:t>
                            </w:r>
                            <w:r w:rsidRPr="002939EE">
                              <w:rPr>
                                <w:bCs/>
                              </w:rPr>
                              <w:t xml:space="preserve">dditional </w:t>
                            </w:r>
                            <w:r w:rsidR="006B424F" w:rsidRPr="002939EE">
                              <w:rPr>
                                <w:bCs/>
                              </w:rPr>
                              <w:t>e</w:t>
                            </w:r>
                            <w:r w:rsidRPr="002939EE">
                              <w:rPr>
                                <w:bCs/>
                              </w:rPr>
                              <w:t>stimates statement</w:t>
                            </w:r>
                          </w:p>
                          <w:p w14:paraId="11A0042F" w14:textId="77777777" w:rsidR="00890EE8" w:rsidRPr="00780E64" w:rsidRDefault="00890EE8" w:rsidP="00C97200">
                            <w:pPr>
                              <w:pStyle w:val="Bullet2"/>
                            </w:pPr>
                            <w:r w:rsidRPr="002939EE">
                              <w:t>Section One:</w:t>
                            </w:r>
                            <w:r w:rsidRPr="00780E64">
                              <w:t xml:space="preserve"> Entity overview and resources</w:t>
                            </w:r>
                          </w:p>
                          <w:p w14:paraId="42CD491B" w14:textId="77777777" w:rsidR="00890EE8" w:rsidRPr="00780E64" w:rsidRDefault="00890EE8" w:rsidP="00C97200">
                            <w:pPr>
                              <w:pStyle w:val="Bullet3"/>
                            </w:pPr>
                            <w:r w:rsidRPr="00780E64">
                              <w:t>Strategic direction statement</w:t>
                            </w:r>
                          </w:p>
                          <w:p w14:paraId="587A55F7" w14:textId="77777777" w:rsidR="00890EE8" w:rsidRPr="00780E64" w:rsidRDefault="00890EE8" w:rsidP="00C97200">
                            <w:pPr>
                              <w:pStyle w:val="Bullet3"/>
                            </w:pPr>
                            <w:r w:rsidRPr="00780E64">
                              <w:t>Entity resource statement</w:t>
                            </w:r>
                          </w:p>
                          <w:p w14:paraId="6840D7AB" w14:textId="39B11148" w:rsidR="00890EE8" w:rsidRPr="00780E64" w:rsidRDefault="00E93474" w:rsidP="00C97200">
                            <w:pPr>
                              <w:pStyle w:val="Bullet3"/>
                            </w:pPr>
                            <w:r w:rsidRPr="00780E64">
                              <w:t xml:space="preserve">Entity </w:t>
                            </w:r>
                            <w:r w:rsidR="00890EE8" w:rsidRPr="00780E64">
                              <w:t>measures</w:t>
                            </w:r>
                          </w:p>
                          <w:p w14:paraId="1A9EAD64" w14:textId="7FB9B8B0" w:rsidR="00890EE8" w:rsidRPr="00780E64" w:rsidRDefault="00890EE8" w:rsidP="00C97200">
                            <w:pPr>
                              <w:pStyle w:val="Bullet3"/>
                            </w:pPr>
                            <w:r w:rsidRPr="00780E64">
                              <w:t xml:space="preserve">Additional </w:t>
                            </w:r>
                            <w:r w:rsidR="00CD68C0" w:rsidRPr="00780E64">
                              <w:t>e</w:t>
                            </w:r>
                            <w:r w:rsidRPr="00780E64">
                              <w:t>stimates</w:t>
                            </w:r>
                            <w:r w:rsidR="00CD68C0" w:rsidRPr="00780E64">
                              <w:t>, resourcing</w:t>
                            </w:r>
                            <w:r w:rsidRPr="00780E64">
                              <w:t xml:space="preserve"> and variations to outcomes</w:t>
                            </w:r>
                          </w:p>
                          <w:p w14:paraId="546E88E1" w14:textId="67AB6C8A" w:rsidR="00890EE8" w:rsidRPr="00780E64" w:rsidRDefault="00890EE8" w:rsidP="00C97200">
                            <w:pPr>
                              <w:pStyle w:val="Bullet3"/>
                            </w:pPr>
                            <w:r w:rsidRPr="00780E64">
                              <w:t xml:space="preserve">Breakdown of </w:t>
                            </w:r>
                            <w:r w:rsidR="009E02C1" w:rsidRPr="00780E64">
                              <w:t>a</w:t>
                            </w:r>
                            <w:r w:rsidRPr="00780E64">
                              <w:t xml:space="preserve">dditional </w:t>
                            </w:r>
                            <w:r w:rsidR="009E02C1" w:rsidRPr="00780E64">
                              <w:t>e</w:t>
                            </w:r>
                            <w:r w:rsidRPr="00780E64">
                              <w:t xml:space="preserve">stimates by </w:t>
                            </w:r>
                            <w:r w:rsidR="009E02C1" w:rsidRPr="00780E64">
                              <w:t>a</w:t>
                            </w:r>
                            <w:r w:rsidRPr="00780E64">
                              <w:t xml:space="preserve">ppropriation </w:t>
                            </w:r>
                            <w:r w:rsidR="009E02C1" w:rsidRPr="00780E64">
                              <w:t>b</w:t>
                            </w:r>
                            <w:r w:rsidRPr="00780E64">
                              <w:t>ill</w:t>
                            </w:r>
                          </w:p>
                          <w:p w14:paraId="2F85F861" w14:textId="77777777" w:rsidR="00890EE8" w:rsidRPr="00780E64" w:rsidRDefault="00890EE8" w:rsidP="00C97200">
                            <w:pPr>
                              <w:pStyle w:val="Bullet2"/>
                            </w:pPr>
                            <w:r w:rsidRPr="002939EE">
                              <w:t>Section Two:</w:t>
                            </w:r>
                            <w:r w:rsidRPr="00780E64">
                              <w:t xml:space="preserve"> Revisions to outcomes and planned performance</w:t>
                            </w:r>
                          </w:p>
                          <w:p w14:paraId="41967682" w14:textId="49108DC7" w:rsidR="00890EE8" w:rsidRPr="00780E64" w:rsidRDefault="00890EE8" w:rsidP="00C97200">
                            <w:pPr>
                              <w:pStyle w:val="Bullet3"/>
                            </w:pPr>
                            <w:r w:rsidRPr="00780E64">
                              <w:t>Changes to entity outcome and program</w:t>
                            </w:r>
                            <w:r w:rsidR="006746CB" w:rsidRPr="00780E64">
                              <w:t xml:space="preserve"> structures</w:t>
                            </w:r>
                            <w:r w:rsidR="00B41441" w:rsidRPr="00780E64">
                              <w:t xml:space="preserve"> </w:t>
                            </w:r>
                            <w:r w:rsidRPr="00780E64">
                              <w:t>(where applicable)</w:t>
                            </w:r>
                          </w:p>
                          <w:p w14:paraId="444D27D4" w14:textId="48C59B92" w:rsidR="00890EE8" w:rsidRPr="00780E64" w:rsidRDefault="00890EE8" w:rsidP="00C97200">
                            <w:pPr>
                              <w:pStyle w:val="Bullet3"/>
                            </w:pPr>
                            <w:r w:rsidRPr="00780E64">
                              <w:t>Budgeted expenses and performance for outcome X</w:t>
                            </w:r>
                          </w:p>
                          <w:p w14:paraId="5EFDB83F" w14:textId="77777777" w:rsidR="00890EE8" w:rsidRPr="00780E64" w:rsidRDefault="00890EE8" w:rsidP="007A2DD1">
                            <w:pPr>
                              <w:pStyle w:val="Bullet4"/>
                              <w:numPr>
                                <w:ilvl w:val="1"/>
                                <w:numId w:val="85"/>
                              </w:numPr>
                              <w:ind w:left="1701"/>
                              <w:rPr>
                                <w:rFonts w:ascii="Calibri" w:hAnsi="Calibri" w:cs="Calibri"/>
                                <w:bCs/>
                              </w:rPr>
                            </w:pPr>
                            <w:r w:rsidRPr="00780E64">
                              <w:rPr>
                                <w:rFonts w:ascii="Calibri" w:hAnsi="Calibri" w:cs="Calibri"/>
                                <w:bCs/>
                              </w:rPr>
                              <w:t>Linked programs</w:t>
                            </w:r>
                          </w:p>
                          <w:p w14:paraId="4692269F" w14:textId="09A9DD5C" w:rsidR="00890EE8" w:rsidRPr="00780E64" w:rsidRDefault="00890EE8" w:rsidP="007A2DD1">
                            <w:pPr>
                              <w:pStyle w:val="Bullet4"/>
                              <w:numPr>
                                <w:ilvl w:val="1"/>
                                <w:numId w:val="85"/>
                              </w:numPr>
                              <w:ind w:left="1701"/>
                              <w:rPr>
                                <w:rFonts w:cs="Calibri"/>
                                <w:bCs/>
                              </w:rPr>
                            </w:pPr>
                            <w:r w:rsidRPr="00780E64">
                              <w:rPr>
                                <w:rFonts w:ascii="Calibri" w:hAnsi="Calibri" w:cs="Calibri"/>
                                <w:bCs/>
                              </w:rPr>
                              <w:t xml:space="preserve">Budgeted expenses for </w:t>
                            </w:r>
                            <w:r w:rsidR="004C449E" w:rsidRPr="00780E64">
                              <w:rPr>
                                <w:rFonts w:ascii="Calibri" w:hAnsi="Calibri" w:cs="Calibri"/>
                                <w:bCs/>
                              </w:rPr>
                              <w:t>O</w:t>
                            </w:r>
                            <w:r w:rsidRPr="00780E64">
                              <w:rPr>
                                <w:rFonts w:ascii="Calibri" w:hAnsi="Calibri" w:cs="Calibri"/>
                                <w:bCs/>
                              </w:rPr>
                              <w:t>utcome X</w:t>
                            </w:r>
                          </w:p>
                          <w:p w14:paraId="6FE08484" w14:textId="41AFD1E5" w:rsidR="00890EE8" w:rsidRPr="00780E64" w:rsidRDefault="00890EE8" w:rsidP="007A2DD1">
                            <w:pPr>
                              <w:pStyle w:val="Bullet4"/>
                              <w:numPr>
                                <w:ilvl w:val="1"/>
                                <w:numId w:val="85"/>
                              </w:numPr>
                              <w:ind w:left="1701"/>
                              <w:rPr>
                                <w:rFonts w:ascii="Calibri" w:hAnsi="Calibri" w:cs="Calibri"/>
                                <w:bCs/>
                              </w:rPr>
                            </w:pPr>
                            <w:r w:rsidRPr="00780E64">
                              <w:rPr>
                                <w:rFonts w:ascii="Calibri" w:hAnsi="Calibri" w:cs="Calibri"/>
                                <w:bCs/>
                              </w:rPr>
                              <w:t xml:space="preserve">Program components of </w:t>
                            </w:r>
                            <w:r w:rsidR="004C449E" w:rsidRPr="00780E64">
                              <w:rPr>
                                <w:rFonts w:ascii="Calibri" w:hAnsi="Calibri" w:cs="Calibri"/>
                                <w:bCs/>
                              </w:rPr>
                              <w:t>O</w:t>
                            </w:r>
                            <w:r w:rsidRPr="00780E64">
                              <w:rPr>
                                <w:rFonts w:ascii="Calibri" w:hAnsi="Calibri" w:cs="Calibri"/>
                                <w:bCs/>
                              </w:rPr>
                              <w:t>utcome X (where applicable)</w:t>
                            </w:r>
                          </w:p>
                          <w:p w14:paraId="1348A53B" w14:textId="0C434351" w:rsidR="00890EE8" w:rsidRPr="00780E64" w:rsidRDefault="00890EE8" w:rsidP="007A2DD1">
                            <w:pPr>
                              <w:pStyle w:val="Bullet4"/>
                              <w:numPr>
                                <w:ilvl w:val="1"/>
                                <w:numId w:val="85"/>
                              </w:numPr>
                              <w:ind w:left="1701"/>
                              <w:rPr>
                                <w:rFonts w:cs="Calibri"/>
                                <w:bCs/>
                              </w:rPr>
                            </w:pPr>
                            <w:r w:rsidRPr="00780E64">
                              <w:rPr>
                                <w:rFonts w:ascii="Calibri" w:hAnsi="Calibri" w:cs="Calibri"/>
                                <w:bCs/>
                              </w:rPr>
                              <w:t xml:space="preserve">Performance measure for </w:t>
                            </w:r>
                            <w:r w:rsidR="00C92DB7" w:rsidRPr="00780E64">
                              <w:rPr>
                                <w:rFonts w:ascii="Calibri" w:hAnsi="Calibri" w:cs="Calibri"/>
                                <w:bCs/>
                              </w:rPr>
                              <w:t>O</w:t>
                            </w:r>
                            <w:r w:rsidRPr="00780E64">
                              <w:rPr>
                                <w:rFonts w:ascii="Calibri" w:hAnsi="Calibri" w:cs="Calibri"/>
                                <w:bCs/>
                              </w:rPr>
                              <w:t>utcome X</w:t>
                            </w:r>
                          </w:p>
                          <w:p w14:paraId="64F783DA" w14:textId="77777777" w:rsidR="00890EE8" w:rsidRPr="00780E64" w:rsidRDefault="00890EE8" w:rsidP="005E01B3">
                            <w:pPr>
                              <w:pStyle w:val="TableText-Normal"/>
                              <w:numPr>
                                <w:ilvl w:val="0"/>
                                <w:numId w:val="75"/>
                              </w:numPr>
                              <w:rPr>
                                <w:rFonts w:cs="Calibri"/>
                                <w:bCs/>
                              </w:rPr>
                            </w:pPr>
                            <w:r w:rsidRPr="002939EE">
                              <w:rPr>
                                <w:rFonts w:cs="Calibri"/>
                                <w:bCs/>
                              </w:rPr>
                              <w:t>Section Three:</w:t>
                            </w:r>
                            <w:r w:rsidRPr="00780E64">
                              <w:rPr>
                                <w:rFonts w:cs="Calibri"/>
                                <w:bCs/>
                              </w:rPr>
                              <w:t xml:space="preserve"> Special account flows and budgeted financial statements</w:t>
                            </w:r>
                          </w:p>
                          <w:p w14:paraId="068A1D9D" w14:textId="1985A568" w:rsidR="00890EE8" w:rsidRPr="00780E64" w:rsidRDefault="00F47D30" w:rsidP="00C97200">
                            <w:pPr>
                              <w:pStyle w:val="Bullet3"/>
                            </w:pPr>
                            <w:r w:rsidRPr="00780E64">
                              <w:t>S</w:t>
                            </w:r>
                            <w:r w:rsidR="00890EE8" w:rsidRPr="00780E64">
                              <w:t>pecial account flows and balances</w:t>
                            </w:r>
                          </w:p>
                          <w:p w14:paraId="7D43B2AE" w14:textId="65FCBC08" w:rsidR="00C776AF" w:rsidRPr="00780E64" w:rsidRDefault="00890EE8" w:rsidP="00C97200">
                            <w:pPr>
                              <w:pStyle w:val="Bullet3"/>
                            </w:pPr>
                            <w:r w:rsidRPr="00780E64">
                              <w:t>Budgeted financial statements</w:t>
                            </w:r>
                          </w:p>
                          <w:p w14:paraId="1274E4A6" w14:textId="77777777" w:rsidR="00890EE8" w:rsidRPr="002939EE" w:rsidRDefault="00890EE8" w:rsidP="00AE6EC5">
                            <w:pPr>
                              <w:pStyle w:val="TableText-Normal"/>
                              <w:rPr>
                                <w:bCs/>
                              </w:rPr>
                            </w:pPr>
                            <w:r w:rsidRPr="002939EE">
                              <w:rPr>
                                <w:bCs/>
                              </w:rPr>
                              <w:t>Portfolio glossary (optional)</w:t>
                            </w:r>
                          </w:p>
                          <w:p w14:paraId="29746430" w14:textId="77777777" w:rsidR="00890EE8" w:rsidRPr="002939EE" w:rsidRDefault="00890EE8" w:rsidP="00AE6EC5">
                            <w:pPr>
                              <w:pStyle w:val="TableText-Normal"/>
                              <w:rPr>
                                <w:bCs/>
                              </w:rPr>
                            </w:pPr>
                            <w:r w:rsidRPr="002939EE">
                              <w:rPr>
                                <w:bCs/>
                              </w:rPr>
                              <w:t>Index</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2CF8FF37" id="_x0000_t202" coordsize="21600,21600" o:spt="202" path="m,l,21600r21600,l21600,xe">
                <v:stroke joinstyle="miter"/>
                <v:path gradientshapeok="t" o:connecttype="rect"/>
              </v:shapetype>
              <v:shape id="Text Box 217" o:spid="_x0000_s1026" type="#_x0000_t202" style="position:absolute;margin-left:-.4pt;margin-top:22pt;width:452.45pt;height:498.5pt;z-index:251658240;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c0tTJgIAAEMEAAAOAAAAZHJzL2Uyb0RvYy54bWysU9tu2zAMfR+wfxD0vthO4zQx4hRdug4D&#10;ugvQ7QNkWbaFSaInKbG7ry8lJ2m6vQ17EUSROuQ5JDc3o1bkIKyTYEqazVJKhOFQS9OW9Mf3+3cr&#10;SpxnpmYKjCjpk3D0Zvv2zWboCzGHDlQtLEEQ44qhL2nnfV8kieOd0MzNoBcGnQ1YzTyatk1qywZE&#10;1yqZp+kyGcDWvQUunMPXu8lJtxG/aQT3X5vGCU9USbE2H08bzyqcyXbDitayvpP8WAb7hyo0kwaT&#10;nqHumGdkb+VfUFpyCw4aP+OgE2gayUXkgGyy9A82jx3rReSC4rj+LJP7f7D8y+Gx/2aJH9/DiA2M&#10;JFz/APynIwZ2HTOtuLUWhk6wGhNnQbJk6F1x/BqkdoULINXwGWpsMtt7iEBjY3VQBXkSRMcGPJ1F&#10;F6MnHB/z68Uyy3JKOPqWV1fpOo9tSVhx+t5b5z8K0CRcSmqxqxGeHR6cD+Ww4hQSsjlQsr6XSkUj&#10;TJLYKUsODGegaieKaq+x1ultlafpKWUcvBAeUV8hKUOGkq7zeT6J9CqLbatzDkS7ALwM09LjtCup&#10;S7o6B7EiSPvB1HEWPZNquiMrZY5aB3knof1YjRgYNK+gfkLVLUxTjVuIlw7sb0oGnOiSul97ZgUl&#10;6pPBzq2zxSKsQDQW+fUcDXvpqS49zHCEKqmnZLrufFyboKmBW+xwI6P2L5Uca8VJjeIdtyqswqUd&#10;o152f/sMAAD//wMAUEsDBBQABgAIAAAAIQCHspkU3gAAAAkBAAAPAAAAZHJzL2Rvd25yZXYueG1s&#10;TI9BS8NAEIXvgv9hGcFLaXcjoa0xm1KEnhTRKMHjJjsmwexsyG7b+O+dnvQ2j/d48718N7tBnHAK&#10;vScNyUqBQGq87anV8PF+WG5BhGjImsETavjBALvi+io3mfVnesNTGVvBJRQyo6GLccykDE2HzoSV&#10;H5HY+/KTM5Hl1Eo7mTOXu0HeKbWWzvTEHzoz4mOHzXd5dBrq583Ten+oNo39XEyLskpeqtdE69ub&#10;ef8AIuIc/8JwwWd0KJip9keyQQwaLuBRQ5ryIrbvVZqAqDnHhwJZ5PL/guIXAAD//wMAUEsBAi0A&#10;FAAGAAgAAAAhALaDOJL+AAAA4QEAABMAAAAAAAAAAAAAAAAAAAAAAFtDb250ZW50X1R5cGVzXS54&#10;bWxQSwECLQAUAAYACAAAACEAOP0h/9YAAACUAQAACwAAAAAAAAAAAAAAAAAvAQAAX3JlbHMvLnJl&#10;bHNQSwECLQAUAAYACAAAACEAZHNLUyYCAABDBAAADgAAAAAAAAAAAAAAAAAuAgAAZHJzL2Uyb0Rv&#10;Yy54bWxQSwECLQAUAAYACAAAACEAh7KZFN4AAAAJAQAADwAAAAAAAAAAAAAAAACABAAAZHJzL2Rv&#10;d25yZXYueG1sUEsFBgAAAAAEAAQA8wAAAIsFAAAAAA==&#10;" fillcolor="#d8d8d8 [2732]">
                <v:textbox>
                  <w:txbxContent>
                    <w:p w14:paraId="26127035" w14:textId="6BBABF3F" w:rsidR="00183AA0" w:rsidRPr="002939EE" w:rsidRDefault="00183AA0" w:rsidP="00AE6EC5">
                      <w:pPr>
                        <w:pStyle w:val="TableText-Normal"/>
                        <w:rPr>
                          <w:bCs/>
                        </w:rPr>
                      </w:pPr>
                      <w:r w:rsidRPr="002939EE">
                        <w:rPr>
                          <w:bCs/>
                        </w:rPr>
                        <w:t>Letter of transmittal</w:t>
                      </w:r>
                    </w:p>
                    <w:p w14:paraId="10B5C32F" w14:textId="7452B57C" w:rsidR="00183AA0" w:rsidRPr="002939EE" w:rsidRDefault="00183AA0" w:rsidP="00AE6EC5">
                      <w:pPr>
                        <w:pStyle w:val="TableText-Normal"/>
                        <w:rPr>
                          <w:bCs/>
                        </w:rPr>
                      </w:pPr>
                      <w:r w:rsidRPr="002939EE">
                        <w:rPr>
                          <w:bCs/>
                        </w:rPr>
                        <w:t>User guide to the Portfolio Additional Estimates Statements</w:t>
                      </w:r>
                    </w:p>
                    <w:p w14:paraId="5E664097" w14:textId="535B9803" w:rsidR="00183AA0" w:rsidRPr="00780E64" w:rsidRDefault="00183AA0" w:rsidP="00C97200">
                      <w:pPr>
                        <w:pStyle w:val="Bullet2"/>
                      </w:pPr>
                      <w:r w:rsidRPr="00780E64">
                        <w:t>User guide</w:t>
                      </w:r>
                    </w:p>
                    <w:p w14:paraId="19888AE6" w14:textId="33520BE2" w:rsidR="00183AA0" w:rsidRPr="00780E64" w:rsidRDefault="00183AA0" w:rsidP="00C97200">
                      <w:pPr>
                        <w:pStyle w:val="Bullet2"/>
                      </w:pPr>
                      <w:r w:rsidRPr="00780E64">
                        <w:t>Structure of the portfolio additional estimates statements</w:t>
                      </w:r>
                    </w:p>
                    <w:p w14:paraId="268AF11E" w14:textId="77777777" w:rsidR="00890EE8" w:rsidRPr="002939EE" w:rsidRDefault="00890EE8" w:rsidP="00AE6EC5">
                      <w:pPr>
                        <w:pStyle w:val="TableText-Normal"/>
                        <w:rPr>
                          <w:bCs/>
                        </w:rPr>
                      </w:pPr>
                      <w:r w:rsidRPr="002939EE">
                        <w:rPr>
                          <w:bCs/>
                        </w:rPr>
                        <w:t>Portfolio overview</w:t>
                      </w:r>
                    </w:p>
                    <w:p w14:paraId="3B50CD9C" w14:textId="77777777" w:rsidR="00890EE8" w:rsidRPr="00780E64" w:rsidRDefault="00890EE8" w:rsidP="00C97200">
                      <w:pPr>
                        <w:pStyle w:val="Bullet2"/>
                      </w:pPr>
                      <w:r w:rsidRPr="00780E64">
                        <w:t>Ministers and portfolio responsibilities</w:t>
                      </w:r>
                    </w:p>
                    <w:p w14:paraId="25ECBEFA" w14:textId="77777777" w:rsidR="00890EE8" w:rsidRPr="00780E64" w:rsidRDefault="00890EE8" w:rsidP="00C97200">
                      <w:pPr>
                        <w:pStyle w:val="Bullet2"/>
                      </w:pPr>
                      <w:r w:rsidRPr="00780E64">
                        <w:t>Portfolio structure and outcomes</w:t>
                      </w:r>
                    </w:p>
                    <w:p w14:paraId="43077F00" w14:textId="3F21AA75" w:rsidR="00890EE8" w:rsidRPr="002939EE" w:rsidRDefault="00890EE8" w:rsidP="00AE6EC5">
                      <w:pPr>
                        <w:pStyle w:val="TableText-Normal"/>
                        <w:rPr>
                          <w:bCs/>
                        </w:rPr>
                      </w:pPr>
                      <w:r w:rsidRPr="002939EE">
                        <w:rPr>
                          <w:bCs/>
                        </w:rPr>
                        <w:t xml:space="preserve">Entity </w:t>
                      </w:r>
                      <w:r w:rsidR="006B424F" w:rsidRPr="002939EE">
                        <w:rPr>
                          <w:bCs/>
                        </w:rPr>
                        <w:t>a</w:t>
                      </w:r>
                      <w:r w:rsidRPr="002939EE">
                        <w:rPr>
                          <w:bCs/>
                        </w:rPr>
                        <w:t xml:space="preserve">dditional </w:t>
                      </w:r>
                      <w:r w:rsidR="006B424F" w:rsidRPr="002939EE">
                        <w:rPr>
                          <w:bCs/>
                        </w:rPr>
                        <w:t>e</w:t>
                      </w:r>
                      <w:r w:rsidRPr="002939EE">
                        <w:rPr>
                          <w:bCs/>
                        </w:rPr>
                        <w:t>stimates statement</w:t>
                      </w:r>
                    </w:p>
                    <w:p w14:paraId="11A0042F" w14:textId="77777777" w:rsidR="00890EE8" w:rsidRPr="00780E64" w:rsidRDefault="00890EE8" w:rsidP="00C97200">
                      <w:pPr>
                        <w:pStyle w:val="Bullet2"/>
                      </w:pPr>
                      <w:r w:rsidRPr="002939EE">
                        <w:t>Section One:</w:t>
                      </w:r>
                      <w:r w:rsidRPr="00780E64">
                        <w:t xml:space="preserve"> Entity overview and resources</w:t>
                      </w:r>
                    </w:p>
                    <w:p w14:paraId="42CD491B" w14:textId="77777777" w:rsidR="00890EE8" w:rsidRPr="00780E64" w:rsidRDefault="00890EE8" w:rsidP="00C97200">
                      <w:pPr>
                        <w:pStyle w:val="Bullet3"/>
                      </w:pPr>
                      <w:r w:rsidRPr="00780E64">
                        <w:t>Strategic direction statement</w:t>
                      </w:r>
                    </w:p>
                    <w:p w14:paraId="587A55F7" w14:textId="77777777" w:rsidR="00890EE8" w:rsidRPr="00780E64" w:rsidRDefault="00890EE8" w:rsidP="00C97200">
                      <w:pPr>
                        <w:pStyle w:val="Bullet3"/>
                      </w:pPr>
                      <w:r w:rsidRPr="00780E64">
                        <w:t>Entity resource statement</w:t>
                      </w:r>
                    </w:p>
                    <w:p w14:paraId="6840D7AB" w14:textId="39B11148" w:rsidR="00890EE8" w:rsidRPr="00780E64" w:rsidRDefault="00E93474" w:rsidP="00C97200">
                      <w:pPr>
                        <w:pStyle w:val="Bullet3"/>
                      </w:pPr>
                      <w:r w:rsidRPr="00780E64">
                        <w:t xml:space="preserve">Entity </w:t>
                      </w:r>
                      <w:r w:rsidR="00890EE8" w:rsidRPr="00780E64">
                        <w:t>measures</w:t>
                      </w:r>
                    </w:p>
                    <w:p w14:paraId="1A9EAD64" w14:textId="7FB9B8B0" w:rsidR="00890EE8" w:rsidRPr="00780E64" w:rsidRDefault="00890EE8" w:rsidP="00C97200">
                      <w:pPr>
                        <w:pStyle w:val="Bullet3"/>
                      </w:pPr>
                      <w:r w:rsidRPr="00780E64">
                        <w:t xml:space="preserve">Additional </w:t>
                      </w:r>
                      <w:r w:rsidR="00CD68C0" w:rsidRPr="00780E64">
                        <w:t>e</w:t>
                      </w:r>
                      <w:r w:rsidRPr="00780E64">
                        <w:t>stimates</w:t>
                      </w:r>
                      <w:r w:rsidR="00CD68C0" w:rsidRPr="00780E64">
                        <w:t>, resourcing</w:t>
                      </w:r>
                      <w:r w:rsidRPr="00780E64">
                        <w:t xml:space="preserve"> and variations to outcomes</w:t>
                      </w:r>
                    </w:p>
                    <w:p w14:paraId="546E88E1" w14:textId="67AB6C8A" w:rsidR="00890EE8" w:rsidRPr="00780E64" w:rsidRDefault="00890EE8" w:rsidP="00C97200">
                      <w:pPr>
                        <w:pStyle w:val="Bullet3"/>
                      </w:pPr>
                      <w:r w:rsidRPr="00780E64">
                        <w:t xml:space="preserve">Breakdown of </w:t>
                      </w:r>
                      <w:r w:rsidR="009E02C1" w:rsidRPr="00780E64">
                        <w:t>a</w:t>
                      </w:r>
                      <w:r w:rsidRPr="00780E64">
                        <w:t xml:space="preserve">dditional </w:t>
                      </w:r>
                      <w:r w:rsidR="009E02C1" w:rsidRPr="00780E64">
                        <w:t>e</w:t>
                      </w:r>
                      <w:r w:rsidRPr="00780E64">
                        <w:t xml:space="preserve">stimates by </w:t>
                      </w:r>
                      <w:r w:rsidR="009E02C1" w:rsidRPr="00780E64">
                        <w:t>a</w:t>
                      </w:r>
                      <w:r w:rsidRPr="00780E64">
                        <w:t xml:space="preserve">ppropriation </w:t>
                      </w:r>
                      <w:r w:rsidR="009E02C1" w:rsidRPr="00780E64">
                        <w:t>b</w:t>
                      </w:r>
                      <w:r w:rsidRPr="00780E64">
                        <w:t>ill</w:t>
                      </w:r>
                    </w:p>
                    <w:p w14:paraId="2F85F861" w14:textId="77777777" w:rsidR="00890EE8" w:rsidRPr="00780E64" w:rsidRDefault="00890EE8" w:rsidP="00C97200">
                      <w:pPr>
                        <w:pStyle w:val="Bullet2"/>
                      </w:pPr>
                      <w:r w:rsidRPr="002939EE">
                        <w:t>Section Two:</w:t>
                      </w:r>
                      <w:r w:rsidRPr="00780E64">
                        <w:t xml:space="preserve"> Revisions to outcomes and planned performance</w:t>
                      </w:r>
                    </w:p>
                    <w:p w14:paraId="41967682" w14:textId="49108DC7" w:rsidR="00890EE8" w:rsidRPr="00780E64" w:rsidRDefault="00890EE8" w:rsidP="00C97200">
                      <w:pPr>
                        <w:pStyle w:val="Bullet3"/>
                      </w:pPr>
                      <w:r w:rsidRPr="00780E64">
                        <w:t>Changes to entity outcome and program</w:t>
                      </w:r>
                      <w:r w:rsidR="006746CB" w:rsidRPr="00780E64">
                        <w:t xml:space="preserve"> structures</w:t>
                      </w:r>
                      <w:r w:rsidR="00B41441" w:rsidRPr="00780E64">
                        <w:t xml:space="preserve"> </w:t>
                      </w:r>
                      <w:r w:rsidRPr="00780E64">
                        <w:t>(where applicable)</w:t>
                      </w:r>
                    </w:p>
                    <w:p w14:paraId="444D27D4" w14:textId="48C59B92" w:rsidR="00890EE8" w:rsidRPr="00780E64" w:rsidRDefault="00890EE8" w:rsidP="00C97200">
                      <w:pPr>
                        <w:pStyle w:val="Bullet3"/>
                      </w:pPr>
                      <w:r w:rsidRPr="00780E64">
                        <w:t>Budgeted expenses and performance for outcome X</w:t>
                      </w:r>
                    </w:p>
                    <w:p w14:paraId="5EFDB83F" w14:textId="77777777" w:rsidR="00890EE8" w:rsidRPr="00780E64" w:rsidRDefault="00890EE8" w:rsidP="007A2DD1">
                      <w:pPr>
                        <w:pStyle w:val="Bullet4"/>
                        <w:numPr>
                          <w:ilvl w:val="1"/>
                          <w:numId w:val="85"/>
                        </w:numPr>
                        <w:ind w:left="1701"/>
                        <w:rPr>
                          <w:rFonts w:ascii="Calibri" w:hAnsi="Calibri" w:cs="Calibri"/>
                          <w:bCs/>
                        </w:rPr>
                      </w:pPr>
                      <w:r w:rsidRPr="00780E64">
                        <w:rPr>
                          <w:rFonts w:ascii="Calibri" w:hAnsi="Calibri" w:cs="Calibri"/>
                          <w:bCs/>
                        </w:rPr>
                        <w:t>Linked programs</w:t>
                      </w:r>
                    </w:p>
                    <w:p w14:paraId="4692269F" w14:textId="09A9DD5C" w:rsidR="00890EE8" w:rsidRPr="00780E64" w:rsidRDefault="00890EE8" w:rsidP="007A2DD1">
                      <w:pPr>
                        <w:pStyle w:val="Bullet4"/>
                        <w:numPr>
                          <w:ilvl w:val="1"/>
                          <w:numId w:val="85"/>
                        </w:numPr>
                        <w:ind w:left="1701"/>
                        <w:rPr>
                          <w:rFonts w:cs="Calibri"/>
                          <w:bCs/>
                        </w:rPr>
                      </w:pPr>
                      <w:r w:rsidRPr="00780E64">
                        <w:rPr>
                          <w:rFonts w:ascii="Calibri" w:hAnsi="Calibri" w:cs="Calibri"/>
                          <w:bCs/>
                        </w:rPr>
                        <w:t xml:space="preserve">Budgeted expenses for </w:t>
                      </w:r>
                      <w:r w:rsidR="004C449E" w:rsidRPr="00780E64">
                        <w:rPr>
                          <w:rFonts w:ascii="Calibri" w:hAnsi="Calibri" w:cs="Calibri"/>
                          <w:bCs/>
                        </w:rPr>
                        <w:t>O</w:t>
                      </w:r>
                      <w:r w:rsidRPr="00780E64">
                        <w:rPr>
                          <w:rFonts w:ascii="Calibri" w:hAnsi="Calibri" w:cs="Calibri"/>
                          <w:bCs/>
                        </w:rPr>
                        <w:t>utcome X</w:t>
                      </w:r>
                    </w:p>
                    <w:p w14:paraId="6FE08484" w14:textId="41AFD1E5" w:rsidR="00890EE8" w:rsidRPr="00780E64" w:rsidRDefault="00890EE8" w:rsidP="007A2DD1">
                      <w:pPr>
                        <w:pStyle w:val="Bullet4"/>
                        <w:numPr>
                          <w:ilvl w:val="1"/>
                          <w:numId w:val="85"/>
                        </w:numPr>
                        <w:ind w:left="1701"/>
                        <w:rPr>
                          <w:rFonts w:ascii="Calibri" w:hAnsi="Calibri" w:cs="Calibri"/>
                          <w:bCs/>
                        </w:rPr>
                      </w:pPr>
                      <w:r w:rsidRPr="00780E64">
                        <w:rPr>
                          <w:rFonts w:ascii="Calibri" w:hAnsi="Calibri" w:cs="Calibri"/>
                          <w:bCs/>
                        </w:rPr>
                        <w:t xml:space="preserve">Program components of </w:t>
                      </w:r>
                      <w:r w:rsidR="004C449E" w:rsidRPr="00780E64">
                        <w:rPr>
                          <w:rFonts w:ascii="Calibri" w:hAnsi="Calibri" w:cs="Calibri"/>
                          <w:bCs/>
                        </w:rPr>
                        <w:t>O</w:t>
                      </w:r>
                      <w:r w:rsidRPr="00780E64">
                        <w:rPr>
                          <w:rFonts w:ascii="Calibri" w:hAnsi="Calibri" w:cs="Calibri"/>
                          <w:bCs/>
                        </w:rPr>
                        <w:t>utcome X (where applicable)</w:t>
                      </w:r>
                    </w:p>
                    <w:p w14:paraId="1348A53B" w14:textId="0C434351" w:rsidR="00890EE8" w:rsidRPr="00780E64" w:rsidRDefault="00890EE8" w:rsidP="007A2DD1">
                      <w:pPr>
                        <w:pStyle w:val="Bullet4"/>
                        <w:numPr>
                          <w:ilvl w:val="1"/>
                          <w:numId w:val="85"/>
                        </w:numPr>
                        <w:ind w:left="1701"/>
                        <w:rPr>
                          <w:rFonts w:cs="Calibri"/>
                          <w:bCs/>
                        </w:rPr>
                      </w:pPr>
                      <w:r w:rsidRPr="00780E64">
                        <w:rPr>
                          <w:rFonts w:ascii="Calibri" w:hAnsi="Calibri" w:cs="Calibri"/>
                          <w:bCs/>
                        </w:rPr>
                        <w:t xml:space="preserve">Performance measure for </w:t>
                      </w:r>
                      <w:r w:rsidR="00C92DB7" w:rsidRPr="00780E64">
                        <w:rPr>
                          <w:rFonts w:ascii="Calibri" w:hAnsi="Calibri" w:cs="Calibri"/>
                          <w:bCs/>
                        </w:rPr>
                        <w:t>O</w:t>
                      </w:r>
                      <w:r w:rsidRPr="00780E64">
                        <w:rPr>
                          <w:rFonts w:ascii="Calibri" w:hAnsi="Calibri" w:cs="Calibri"/>
                          <w:bCs/>
                        </w:rPr>
                        <w:t>utcome X</w:t>
                      </w:r>
                    </w:p>
                    <w:p w14:paraId="64F783DA" w14:textId="77777777" w:rsidR="00890EE8" w:rsidRPr="00780E64" w:rsidRDefault="00890EE8" w:rsidP="005E01B3">
                      <w:pPr>
                        <w:pStyle w:val="TableText-Normal"/>
                        <w:numPr>
                          <w:ilvl w:val="0"/>
                          <w:numId w:val="75"/>
                        </w:numPr>
                        <w:rPr>
                          <w:rFonts w:cs="Calibri"/>
                          <w:bCs/>
                        </w:rPr>
                      </w:pPr>
                      <w:r w:rsidRPr="002939EE">
                        <w:rPr>
                          <w:rFonts w:cs="Calibri"/>
                          <w:bCs/>
                        </w:rPr>
                        <w:t>Section Three:</w:t>
                      </w:r>
                      <w:r w:rsidRPr="00780E64">
                        <w:rPr>
                          <w:rFonts w:cs="Calibri"/>
                          <w:bCs/>
                        </w:rPr>
                        <w:t xml:space="preserve"> Special account flows and budgeted financial statements</w:t>
                      </w:r>
                    </w:p>
                    <w:p w14:paraId="068A1D9D" w14:textId="1985A568" w:rsidR="00890EE8" w:rsidRPr="00780E64" w:rsidRDefault="00F47D30" w:rsidP="00C97200">
                      <w:pPr>
                        <w:pStyle w:val="Bullet3"/>
                      </w:pPr>
                      <w:r w:rsidRPr="00780E64">
                        <w:t>S</w:t>
                      </w:r>
                      <w:r w:rsidR="00890EE8" w:rsidRPr="00780E64">
                        <w:t>pecial account flows and balances</w:t>
                      </w:r>
                    </w:p>
                    <w:p w14:paraId="7D43B2AE" w14:textId="65FCBC08" w:rsidR="00C776AF" w:rsidRPr="00780E64" w:rsidRDefault="00890EE8" w:rsidP="00C97200">
                      <w:pPr>
                        <w:pStyle w:val="Bullet3"/>
                      </w:pPr>
                      <w:r w:rsidRPr="00780E64">
                        <w:t>Budgeted financial statements</w:t>
                      </w:r>
                    </w:p>
                    <w:p w14:paraId="1274E4A6" w14:textId="77777777" w:rsidR="00890EE8" w:rsidRPr="002939EE" w:rsidRDefault="00890EE8" w:rsidP="00AE6EC5">
                      <w:pPr>
                        <w:pStyle w:val="TableText-Normal"/>
                        <w:rPr>
                          <w:bCs/>
                        </w:rPr>
                      </w:pPr>
                      <w:r w:rsidRPr="002939EE">
                        <w:rPr>
                          <w:bCs/>
                        </w:rPr>
                        <w:t>Portfolio glossary (optional)</w:t>
                      </w:r>
                    </w:p>
                    <w:p w14:paraId="29746430" w14:textId="77777777" w:rsidR="00890EE8" w:rsidRPr="002939EE" w:rsidRDefault="00890EE8" w:rsidP="00AE6EC5">
                      <w:pPr>
                        <w:pStyle w:val="TableText-Normal"/>
                        <w:rPr>
                          <w:bCs/>
                        </w:rPr>
                      </w:pPr>
                      <w:r w:rsidRPr="002939EE">
                        <w:rPr>
                          <w:bCs/>
                        </w:rPr>
                        <w:t>Index</w:t>
                      </w:r>
                    </w:p>
                  </w:txbxContent>
                </v:textbox>
                <w10:wrap type="square"/>
              </v:shape>
            </w:pict>
          </mc:Fallback>
        </mc:AlternateContent>
      </w:r>
      <w:r w:rsidR="00AE6EC5" w:rsidRPr="00C04430">
        <w:t xml:space="preserve">The </w:t>
      </w:r>
      <w:r w:rsidR="00C3392C" w:rsidRPr="00C04430">
        <w:t>202</w:t>
      </w:r>
      <w:r w:rsidR="00C3392C">
        <w:t>5</w:t>
      </w:r>
      <w:r w:rsidR="00AE6EC5" w:rsidRPr="00C04430">
        <w:t>-</w:t>
      </w:r>
      <w:r w:rsidR="00C3392C" w:rsidRPr="00C04430">
        <w:t>2</w:t>
      </w:r>
      <w:r w:rsidR="00C3392C">
        <w:t>6</w:t>
      </w:r>
      <w:r w:rsidR="00C3392C" w:rsidRPr="00C04430">
        <w:t xml:space="preserve"> </w:t>
      </w:r>
      <w:r w:rsidR="00AE6EC5" w:rsidRPr="00C04430">
        <w:t>PAES will have the following structure:</w:t>
      </w:r>
    </w:p>
    <w:p w14:paraId="4BD2BF52" w14:textId="281256F8" w:rsidR="001B2F90" w:rsidRPr="00C04430" w:rsidRDefault="001B2F90">
      <w:pPr>
        <w:suppressAutoHyphens w:val="0"/>
        <w:spacing w:before="0" w:after="120" w:line="440" w:lineRule="atLeast"/>
        <w:rPr>
          <w:rFonts w:asciiTheme="majorHAnsi" w:eastAsiaTheme="majorEastAsia" w:hAnsiTheme="majorHAnsi" w:cstheme="majorBidi"/>
          <w:bCs/>
          <w:color w:val="1C1C1C" w:themeColor="text2"/>
          <w:sz w:val="34"/>
          <w:szCs w:val="26"/>
        </w:rPr>
      </w:pPr>
      <w:r w:rsidRPr="00C04430">
        <w:br w:type="page"/>
      </w:r>
    </w:p>
    <w:p w14:paraId="363527A4" w14:textId="3B086335" w:rsidR="000859BE" w:rsidRPr="00C04430" w:rsidRDefault="005E6542" w:rsidP="00ED1427">
      <w:pPr>
        <w:pStyle w:val="Heading2Numbered"/>
      </w:pPr>
      <w:bookmarkStart w:id="81" w:name="_Toc215843980"/>
      <w:r w:rsidRPr="00C04430">
        <w:lastRenderedPageBreak/>
        <w:t xml:space="preserve">Machinery of Government </w:t>
      </w:r>
      <w:r w:rsidR="00D9207B" w:rsidRPr="00C04430">
        <w:t>c</w:t>
      </w:r>
      <w:r w:rsidR="000859BE" w:rsidRPr="00C04430">
        <w:t>hanges</w:t>
      </w:r>
      <w:bookmarkEnd w:id="81"/>
    </w:p>
    <w:p w14:paraId="303E9100" w14:textId="76F0FCF0" w:rsidR="000859BE" w:rsidRPr="00C04430" w:rsidRDefault="000859BE" w:rsidP="0059606C">
      <w:r w:rsidRPr="00C04430">
        <w:t xml:space="preserve">Transfers of </w:t>
      </w:r>
      <w:r w:rsidR="000F1093" w:rsidRPr="00C04430">
        <w:t xml:space="preserve">annual </w:t>
      </w:r>
      <w:r w:rsidRPr="00C04430">
        <w:t xml:space="preserve">appropriations under section 75 of the </w:t>
      </w:r>
      <w:r w:rsidR="001502AA" w:rsidRPr="00C04430">
        <w:rPr>
          <w:i/>
          <w:iCs/>
        </w:rPr>
        <w:t>Public Governance, Performance, and Accountability Act 2013</w:t>
      </w:r>
      <w:r w:rsidR="001502AA" w:rsidRPr="00C04430">
        <w:t xml:space="preserve"> (</w:t>
      </w:r>
      <w:r w:rsidRPr="00C04430">
        <w:t>PGPA Act</w:t>
      </w:r>
      <w:r w:rsidR="001502AA" w:rsidRPr="00C04430">
        <w:t>)</w:t>
      </w:r>
      <w:r w:rsidRPr="00C04430">
        <w:t xml:space="preserve"> </w:t>
      </w:r>
      <w:proofErr w:type="gramStart"/>
      <w:r w:rsidRPr="00C04430">
        <w:t>as a result of</w:t>
      </w:r>
      <w:proofErr w:type="gramEnd"/>
      <w:r w:rsidRPr="00C04430">
        <w:t xml:space="preserve"> </w:t>
      </w:r>
      <w:proofErr w:type="spellStart"/>
      <w:r w:rsidR="005E6542" w:rsidRPr="00C04430">
        <w:t>MoG</w:t>
      </w:r>
      <w:proofErr w:type="spellEnd"/>
      <w:r w:rsidR="005E6542" w:rsidRPr="00C04430">
        <w:t xml:space="preserve"> </w:t>
      </w:r>
      <w:r w:rsidRPr="00C04430">
        <w:t xml:space="preserve">changes must be reported in </w:t>
      </w:r>
      <w:r w:rsidR="00420BDA" w:rsidRPr="00C04430">
        <w:t xml:space="preserve">the </w:t>
      </w:r>
      <w:r w:rsidR="00681902" w:rsidRPr="00C04430">
        <w:t>PB </w:t>
      </w:r>
      <w:r w:rsidRPr="00C04430">
        <w:t>Statements and</w:t>
      </w:r>
      <w:r w:rsidR="00460D64" w:rsidRPr="00C04430">
        <w:t>/</w:t>
      </w:r>
      <w:r w:rsidRPr="00C04430">
        <w:t>or PAES.</w:t>
      </w:r>
    </w:p>
    <w:p w14:paraId="0102146C" w14:textId="77777777" w:rsidR="00612661" w:rsidRDefault="00612661" w:rsidP="00612661">
      <w:r>
        <w:t xml:space="preserve">PGPA Act Section 75 appropriation transfers made due to </w:t>
      </w:r>
      <w:proofErr w:type="spellStart"/>
      <w:r>
        <w:t>MoG</w:t>
      </w:r>
      <w:proofErr w:type="spellEnd"/>
      <w:r>
        <w:t xml:space="preserve"> changes must be reported in the PAES statements.</w:t>
      </w:r>
    </w:p>
    <w:p w14:paraId="47D6309A" w14:textId="77777777" w:rsidR="00612661" w:rsidRDefault="00612661" w:rsidP="00612661">
      <w:r>
        <w:t xml:space="preserve">Affected entities should use explanatory footnotes to provide more detail and context wherever </w:t>
      </w:r>
      <w:proofErr w:type="spellStart"/>
      <w:r>
        <w:t>MoG</w:t>
      </w:r>
      <w:proofErr w:type="spellEnd"/>
      <w:r>
        <w:t xml:space="preserve"> changes apply.</w:t>
      </w:r>
    </w:p>
    <w:p w14:paraId="7F1354B7" w14:textId="77777777" w:rsidR="00612661" w:rsidRDefault="00612661" w:rsidP="00612661">
      <w:r>
        <w:t>Where entities are still awaiting the Finance delegate’s sign off on the section 75 transfers at the time the PAES statements are being finalised</w:t>
      </w:r>
      <w:r w:rsidRPr="00C04430">
        <w:t xml:space="preserve">, </w:t>
      </w:r>
      <w:r>
        <w:t xml:space="preserve">a note is to be included in their PAES Statements advising that further details of </w:t>
      </w:r>
      <w:proofErr w:type="spellStart"/>
      <w:r>
        <w:t>MoG</w:t>
      </w:r>
      <w:proofErr w:type="spellEnd"/>
      <w:r>
        <w:t xml:space="preserve"> changes will be reported in the next budget statement (i.e. PB Statement).</w:t>
      </w:r>
    </w:p>
    <w:p w14:paraId="237E78A8" w14:textId="77777777" w:rsidR="000B7DBC" w:rsidRDefault="000B7DBC" w:rsidP="000B7DBC">
      <w:r w:rsidRPr="00C04430">
        <w:t xml:space="preserve">Further information can be found </w:t>
      </w:r>
      <w:r>
        <w:t>i</w:t>
      </w:r>
      <w:r w:rsidRPr="00C04430">
        <w:t xml:space="preserve">n the </w:t>
      </w:r>
      <w:hyperlink r:id="rId17" w:history="1">
        <w:proofErr w:type="spellStart"/>
        <w:r>
          <w:rPr>
            <w:rStyle w:val="CrossReference"/>
          </w:rPr>
          <w:t>MoG</w:t>
        </w:r>
        <w:proofErr w:type="spellEnd"/>
        <w:r>
          <w:rPr>
            <w:rStyle w:val="CrossReference"/>
          </w:rPr>
          <w:t xml:space="preserve"> Changes Guide</w:t>
        </w:r>
      </w:hyperlink>
      <w:r>
        <w:t>, available on Finance’s website.</w:t>
      </w:r>
      <w:r w:rsidRPr="00C04430">
        <w:t xml:space="preserve"> </w:t>
      </w:r>
      <w:r>
        <w:t xml:space="preserve">The </w:t>
      </w:r>
      <w:proofErr w:type="spellStart"/>
      <w:r>
        <w:t>MoG</w:t>
      </w:r>
      <w:proofErr w:type="spellEnd"/>
      <w:r>
        <w:t xml:space="preserve"> Changes Guide is </w:t>
      </w:r>
      <w:r w:rsidRPr="003D0E69">
        <w:t xml:space="preserve">published jointly by the Australian Public Service Commission and the Department of Finance and provides practical guidance to entities to support the implementation of </w:t>
      </w:r>
      <w:proofErr w:type="spellStart"/>
      <w:r w:rsidRPr="003D0E69">
        <w:t>MoG</w:t>
      </w:r>
      <w:proofErr w:type="spellEnd"/>
      <w:r w:rsidRPr="003D0E69">
        <w:t xml:space="preserve"> changes.</w:t>
      </w:r>
      <w:r>
        <w:t xml:space="preserve"> </w:t>
      </w:r>
      <w:r w:rsidRPr="00C04430">
        <w:t xml:space="preserve">Finance’s </w:t>
      </w:r>
      <w:hyperlink r:id="rId18" w:history="1">
        <w:r>
          <w:rPr>
            <w:rStyle w:val="CrossReference"/>
            <w:i/>
            <w:iCs/>
          </w:rPr>
          <w:t>Accounting for machinery of government changes</w:t>
        </w:r>
      </w:hyperlink>
      <w:r w:rsidRPr="00C04430">
        <w:t xml:space="preserve"> (RMG 118) and </w:t>
      </w:r>
      <w:hyperlink r:id="rId19" w:history="1">
        <w:r>
          <w:rPr>
            <w:rStyle w:val="CrossReference"/>
            <w:i/>
            <w:iCs/>
          </w:rPr>
          <w:t>Reporting requirements following machinery of government changes</w:t>
        </w:r>
      </w:hyperlink>
      <w:r w:rsidRPr="00C04430">
        <w:t xml:space="preserve"> (RMG 119)</w:t>
      </w:r>
      <w:r>
        <w:t xml:space="preserve"> provides additional guidance on accounting and reporting requirements for </w:t>
      </w:r>
      <w:proofErr w:type="spellStart"/>
      <w:r>
        <w:t>MoG</w:t>
      </w:r>
      <w:proofErr w:type="spellEnd"/>
      <w:r>
        <w:t xml:space="preserve"> changes</w:t>
      </w:r>
      <w:r w:rsidRPr="00C04430">
        <w:t>.</w:t>
      </w:r>
    </w:p>
    <w:p w14:paraId="07CC3084" w14:textId="57282513" w:rsidR="007F291B" w:rsidRPr="00C04430" w:rsidRDefault="007F291B" w:rsidP="0059606C">
      <w:r>
        <w:t xml:space="preserve">When preparing their PAES chapter, </w:t>
      </w:r>
      <w:r w:rsidR="00762493">
        <w:t xml:space="preserve">entities </w:t>
      </w:r>
      <w:r w:rsidR="000D66A1">
        <w:t xml:space="preserve">may need </w:t>
      </w:r>
      <w:r w:rsidR="00762493">
        <w:t xml:space="preserve">to </w:t>
      </w:r>
      <w:r w:rsidR="000D66A1">
        <w:t xml:space="preserve">reflect </w:t>
      </w:r>
      <w:proofErr w:type="spellStart"/>
      <w:r w:rsidR="000D66A1">
        <w:t>MoG</w:t>
      </w:r>
      <w:proofErr w:type="spellEnd"/>
      <w:r w:rsidR="000D66A1">
        <w:t xml:space="preserve"> changes in </w:t>
      </w:r>
      <w:proofErr w:type="gramStart"/>
      <w:r w:rsidR="000D66A1">
        <w:t>a number of</w:t>
      </w:r>
      <w:proofErr w:type="gramEnd"/>
      <w:r w:rsidR="000D66A1">
        <w:t xml:space="preserve"> sections. Some of these are described in more detail </w:t>
      </w:r>
      <w:r w:rsidR="00762493">
        <w:t>here</w:t>
      </w:r>
      <w:r w:rsidR="000D66A1">
        <w:t>.</w:t>
      </w:r>
    </w:p>
    <w:p w14:paraId="19B68AD1" w14:textId="3F71DD50" w:rsidR="007F291B" w:rsidRDefault="007F291B" w:rsidP="00ED1427">
      <w:pPr>
        <w:pStyle w:val="Heading3Numbered"/>
      </w:pPr>
      <w:bookmarkStart w:id="82" w:name="_Toc215843981"/>
      <w:r>
        <w:t>Portfolio Overview</w:t>
      </w:r>
      <w:bookmarkEnd w:id="82"/>
    </w:p>
    <w:p w14:paraId="0395BFEF" w14:textId="6A87B773" w:rsidR="007F291B" w:rsidRPr="007F291B" w:rsidRDefault="007F291B" w:rsidP="007F291B">
      <w:r>
        <w:t xml:space="preserve">This section is the introduction to the portfolio and provides an overview to the reader. </w:t>
      </w:r>
      <w:proofErr w:type="gramStart"/>
      <w:r>
        <w:t>Therefore</w:t>
      </w:r>
      <w:proofErr w:type="gramEnd"/>
      <w:r>
        <w:t xml:space="preserve"> any changes due to administrative arrangement orders resulting in the portfolio receiving or losing any functions are to be highlighted in this section.</w:t>
      </w:r>
    </w:p>
    <w:p w14:paraId="0FFD28A2" w14:textId="6B250CB6" w:rsidR="007F291B" w:rsidRDefault="007F291B" w:rsidP="00ED1427">
      <w:pPr>
        <w:pStyle w:val="Heading3Numbered"/>
      </w:pPr>
      <w:bookmarkStart w:id="83" w:name="_Toc215843982"/>
      <w:r>
        <w:t>Strategic Direction Statement</w:t>
      </w:r>
      <w:bookmarkEnd w:id="83"/>
    </w:p>
    <w:p w14:paraId="158652C3" w14:textId="65ED6D5C" w:rsidR="007F291B" w:rsidRPr="007F291B" w:rsidRDefault="007F291B" w:rsidP="007F291B">
      <w:proofErr w:type="gramStart"/>
      <w:r>
        <w:t>Similar to</w:t>
      </w:r>
      <w:proofErr w:type="gramEnd"/>
      <w:r>
        <w:t xml:space="preserve"> the portfolio overview section, if </w:t>
      </w:r>
      <w:r w:rsidR="000D66A1">
        <w:t xml:space="preserve">a </w:t>
      </w:r>
      <w:proofErr w:type="spellStart"/>
      <w:r w:rsidR="000D66A1">
        <w:t>MoG</w:t>
      </w:r>
      <w:proofErr w:type="spellEnd"/>
      <w:r w:rsidR="000D66A1">
        <w:t xml:space="preserve"> change results in changes to the strategic direction of the portfolio, </w:t>
      </w:r>
      <w:proofErr w:type="gramStart"/>
      <w:r w:rsidR="000D66A1">
        <w:t>as a result of</w:t>
      </w:r>
      <w:proofErr w:type="gramEnd"/>
      <w:r w:rsidR="000D66A1">
        <w:t xml:space="preserve"> losing or gaining certain function(s), the key changes to the strategic direction of the entity will need to be highlighted here</w:t>
      </w:r>
      <w:r>
        <w:t>.</w:t>
      </w:r>
    </w:p>
    <w:p w14:paraId="50E2FBD1" w14:textId="0E9BF470" w:rsidR="000859BE" w:rsidRPr="00C04430" w:rsidRDefault="000859BE" w:rsidP="00ED1427">
      <w:pPr>
        <w:pStyle w:val="Heading3Numbered"/>
      </w:pPr>
      <w:bookmarkStart w:id="84" w:name="_Toc215843983"/>
      <w:r w:rsidRPr="00C04430">
        <w:t xml:space="preserve">Entity </w:t>
      </w:r>
      <w:r w:rsidR="00ED0DFA" w:rsidRPr="00C04430">
        <w:t>r</w:t>
      </w:r>
      <w:r w:rsidRPr="00C04430">
        <w:t xml:space="preserve">esource </w:t>
      </w:r>
      <w:r w:rsidR="00ED0DFA" w:rsidRPr="00C04430">
        <w:t>s</w:t>
      </w:r>
      <w:r w:rsidRPr="00C04430">
        <w:t>tatement</w:t>
      </w:r>
      <w:r w:rsidR="00044996" w:rsidRPr="00C04430">
        <w:t xml:space="preserve"> (Table 1.1)</w:t>
      </w:r>
      <w:bookmarkEnd w:id="84"/>
    </w:p>
    <w:p w14:paraId="2EE35B97" w14:textId="5AF71983" w:rsidR="000859BE" w:rsidRPr="00C04430" w:rsidRDefault="000859BE" w:rsidP="0059606C">
      <w:r w:rsidRPr="00C04430">
        <w:t xml:space="preserve">The </w:t>
      </w:r>
      <w:r w:rsidR="005E6542" w:rsidRPr="00C04430">
        <w:t>e</w:t>
      </w:r>
      <w:r w:rsidRPr="00C04430">
        <w:t xml:space="preserve">ntity resource statement should explain by way of </w:t>
      </w:r>
      <w:r w:rsidR="00681902" w:rsidRPr="00C04430">
        <w:t xml:space="preserve">a </w:t>
      </w:r>
      <w:r w:rsidRPr="00C04430">
        <w:t xml:space="preserve">footnote for each affected entity the resourcing impact of functions that are </w:t>
      </w:r>
      <w:r w:rsidR="00B03007" w:rsidRPr="00C04430">
        <w:t xml:space="preserve">received </w:t>
      </w:r>
      <w:r w:rsidRPr="00C04430">
        <w:t>and/or transferred, and from</w:t>
      </w:r>
      <w:r w:rsidR="00460D64" w:rsidRPr="00C04430">
        <w:t>/</w:t>
      </w:r>
      <w:r w:rsidRPr="00C04430">
        <w:t>to which entity it was transferred.</w:t>
      </w:r>
    </w:p>
    <w:p w14:paraId="633D8173" w14:textId="3630D7F9" w:rsidR="000859BE" w:rsidRPr="00C04430" w:rsidRDefault="000859BE" w:rsidP="0059606C">
      <w:r w:rsidRPr="00C04430">
        <w:t xml:space="preserve">The </w:t>
      </w:r>
      <w:proofErr w:type="gramStart"/>
      <w:r w:rsidR="002A2451" w:rsidRPr="00C04430">
        <w:t>t</w:t>
      </w:r>
      <w:r w:rsidRPr="00C04430">
        <w:t>hird party</w:t>
      </w:r>
      <w:proofErr w:type="gramEnd"/>
      <w:r w:rsidRPr="00C04430">
        <w:t xml:space="preserve"> payments section should also reflect functions transferred between portfolios. Entities should include a footnote describing the changes and the amounts transferred.</w:t>
      </w:r>
    </w:p>
    <w:p w14:paraId="499C1190" w14:textId="549AB01F" w:rsidR="000859BE" w:rsidRPr="00C04430" w:rsidRDefault="00EE5C3F" w:rsidP="005E01B3">
      <w:pPr>
        <w:pStyle w:val="Heading4"/>
      </w:pPr>
      <w:r w:rsidRPr="00C04430">
        <w:t xml:space="preserve">Receiving </w:t>
      </w:r>
      <w:r w:rsidR="000859BE" w:rsidRPr="00C04430">
        <w:t>entities</w:t>
      </w:r>
    </w:p>
    <w:p w14:paraId="44DF85C6" w14:textId="60670656" w:rsidR="000859BE" w:rsidRPr="00C04430" w:rsidRDefault="00EE5C3F" w:rsidP="0059606C">
      <w:r w:rsidRPr="00C04430">
        <w:t xml:space="preserve">Receiving </w:t>
      </w:r>
      <w:r w:rsidR="002A2451" w:rsidRPr="00C04430">
        <w:t xml:space="preserve">entities </w:t>
      </w:r>
      <w:r w:rsidR="000859BE" w:rsidRPr="00C04430">
        <w:t xml:space="preserve">are entities that </w:t>
      </w:r>
      <w:r w:rsidRPr="00C04430">
        <w:t xml:space="preserve">receive </w:t>
      </w:r>
      <w:r w:rsidR="000859BE" w:rsidRPr="00C04430">
        <w:t xml:space="preserve">functions under </w:t>
      </w:r>
      <w:r w:rsidR="005E6542" w:rsidRPr="00C04430">
        <w:t xml:space="preserve">a </w:t>
      </w:r>
      <w:proofErr w:type="spellStart"/>
      <w:r w:rsidR="005E6542" w:rsidRPr="00C04430">
        <w:t>MoG</w:t>
      </w:r>
      <w:proofErr w:type="spellEnd"/>
      <w:r w:rsidR="000326DD">
        <w:t xml:space="preserve"> change</w:t>
      </w:r>
      <w:r w:rsidR="000859BE" w:rsidRPr="00C04430">
        <w:t>.</w:t>
      </w:r>
    </w:p>
    <w:p w14:paraId="7F2AE8D8" w14:textId="3E350DF4" w:rsidR="00044996" w:rsidRPr="00C04430" w:rsidRDefault="000859BE" w:rsidP="00C97200">
      <w:pPr>
        <w:pStyle w:val="Bullet1"/>
      </w:pPr>
      <w:r w:rsidRPr="00C04430">
        <w:lastRenderedPageBreak/>
        <w:t xml:space="preserve">The </w:t>
      </w:r>
      <w:r w:rsidRPr="00C04430">
        <w:rPr>
          <w:b/>
          <w:bCs/>
        </w:rPr>
        <w:t xml:space="preserve">Total estimate at Additional Estimates </w:t>
      </w:r>
      <w:r w:rsidR="00C3392C" w:rsidRPr="00C04430">
        <w:rPr>
          <w:b/>
          <w:bCs/>
        </w:rPr>
        <w:t>202</w:t>
      </w:r>
      <w:r w:rsidR="00C3392C">
        <w:rPr>
          <w:b/>
          <w:bCs/>
        </w:rPr>
        <w:t>5</w:t>
      </w:r>
      <w:r w:rsidR="00D73813" w:rsidRPr="00C04430">
        <w:rPr>
          <w:b/>
          <w:bCs/>
        </w:rPr>
        <w:t>-</w:t>
      </w:r>
      <w:r w:rsidR="00C3392C" w:rsidRPr="00C04430">
        <w:rPr>
          <w:b/>
          <w:bCs/>
        </w:rPr>
        <w:t>2</w:t>
      </w:r>
      <w:r w:rsidR="00C3392C">
        <w:rPr>
          <w:b/>
          <w:bCs/>
        </w:rPr>
        <w:t>6</w:t>
      </w:r>
      <w:r w:rsidR="00C3392C" w:rsidRPr="00C04430">
        <w:t xml:space="preserve"> </w:t>
      </w:r>
      <w:r w:rsidRPr="00C04430">
        <w:t xml:space="preserve">column should reflect all the resources available to an entity, </w:t>
      </w:r>
      <w:r w:rsidRPr="00C04430">
        <w:rPr>
          <w:b/>
          <w:bCs/>
        </w:rPr>
        <w:t>including</w:t>
      </w:r>
      <w:r w:rsidRPr="00C04430">
        <w:t xml:space="preserve"> resourcing for those functions it has gained</w:t>
      </w:r>
      <w:r w:rsidR="002E5627" w:rsidRPr="00C04430">
        <w:t>:</w:t>
      </w:r>
    </w:p>
    <w:p w14:paraId="40991473" w14:textId="684F3B34" w:rsidR="00E4330F" w:rsidRPr="00C04430" w:rsidRDefault="002E5627" w:rsidP="00C97200">
      <w:pPr>
        <w:pStyle w:val="Bullet2"/>
      </w:pPr>
      <w:r w:rsidRPr="00C04430">
        <w:t>w</w:t>
      </w:r>
      <w:r w:rsidR="00E4330F" w:rsidRPr="00C04430">
        <w:t xml:space="preserve">here </w:t>
      </w:r>
      <w:proofErr w:type="spellStart"/>
      <w:r w:rsidR="005E6542" w:rsidRPr="00C04430">
        <w:t>MoG</w:t>
      </w:r>
      <w:proofErr w:type="spellEnd"/>
      <w:r w:rsidR="005E6542" w:rsidRPr="00C04430">
        <w:t xml:space="preserve"> </w:t>
      </w:r>
      <w:r w:rsidR="00E4330F" w:rsidRPr="00C04430">
        <w:t xml:space="preserve">changes have occurred partway through a financial year, the </w:t>
      </w:r>
      <w:r w:rsidR="00760B45" w:rsidRPr="00C04430">
        <w:t xml:space="preserve">receiving </w:t>
      </w:r>
      <w:r w:rsidR="00E4330F" w:rsidRPr="00C04430">
        <w:t xml:space="preserve">entity should only show those resources available from the </w:t>
      </w:r>
      <w:proofErr w:type="spellStart"/>
      <w:r w:rsidR="004D32B6">
        <w:t>MoG</w:t>
      </w:r>
      <w:proofErr w:type="spellEnd"/>
      <w:r w:rsidR="004D32B6">
        <w:t xml:space="preserve"> change </w:t>
      </w:r>
      <w:r w:rsidR="00E4330F" w:rsidRPr="00C04430">
        <w:t>date of effect onwards</w:t>
      </w:r>
      <w:r w:rsidR="00D376E0" w:rsidRPr="00C04430">
        <w:t xml:space="preserve"> and</w:t>
      </w:r>
    </w:p>
    <w:p w14:paraId="6655D01C" w14:textId="63A53039" w:rsidR="00E4330F" w:rsidRPr="00C04430" w:rsidRDefault="002E5627" w:rsidP="00C97200">
      <w:pPr>
        <w:pStyle w:val="Bullet2"/>
      </w:pPr>
      <w:r w:rsidRPr="00C04430">
        <w:t>e</w:t>
      </w:r>
      <w:r w:rsidR="00E4330F" w:rsidRPr="00C04430">
        <w:t xml:space="preserve">ntities should include a footnote to Table 1.1 detailing the effects of the </w:t>
      </w:r>
      <w:proofErr w:type="spellStart"/>
      <w:r w:rsidR="005E6542" w:rsidRPr="00C04430">
        <w:t>MoG</w:t>
      </w:r>
      <w:proofErr w:type="spellEnd"/>
      <w:r w:rsidR="005E6542" w:rsidRPr="00C04430">
        <w:t xml:space="preserve"> </w:t>
      </w:r>
      <w:r w:rsidR="00E4330F" w:rsidRPr="00C04430">
        <w:t>changes.</w:t>
      </w:r>
    </w:p>
    <w:p w14:paraId="15BE1978" w14:textId="2649EAF8" w:rsidR="000859BE" w:rsidRPr="00C04430" w:rsidRDefault="002A2451" w:rsidP="005E01B3">
      <w:pPr>
        <w:pStyle w:val="Heading4"/>
      </w:pPr>
      <w:r w:rsidRPr="00C04430">
        <w:t xml:space="preserve">Transferring </w:t>
      </w:r>
      <w:r w:rsidR="000859BE" w:rsidRPr="00C04430">
        <w:t>entities</w:t>
      </w:r>
    </w:p>
    <w:p w14:paraId="38E3CF9C" w14:textId="4522B33E" w:rsidR="000859BE" w:rsidRPr="00C04430" w:rsidRDefault="00D25EE5">
      <w:r w:rsidRPr="00C04430">
        <w:t>Transferring</w:t>
      </w:r>
      <w:r w:rsidR="002A2451" w:rsidRPr="00C04430">
        <w:t xml:space="preserve"> entities </w:t>
      </w:r>
      <w:r w:rsidR="000859BE" w:rsidRPr="00C04430">
        <w:t xml:space="preserve">are entities that </w:t>
      </w:r>
      <w:r w:rsidR="00EE5C3F" w:rsidRPr="00C04430">
        <w:t xml:space="preserve">transfer </w:t>
      </w:r>
      <w:r w:rsidR="000859BE" w:rsidRPr="00C04430">
        <w:t xml:space="preserve">functions </w:t>
      </w:r>
      <w:r w:rsidR="00EE5C3F" w:rsidRPr="00C04430">
        <w:t xml:space="preserve">to another </w:t>
      </w:r>
      <w:r w:rsidR="000859BE" w:rsidRPr="00C04430">
        <w:t xml:space="preserve">under </w:t>
      </w:r>
      <w:r w:rsidR="005E6542" w:rsidRPr="00C04430">
        <w:t xml:space="preserve">a </w:t>
      </w:r>
      <w:proofErr w:type="spellStart"/>
      <w:r w:rsidR="005E6542" w:rsidRPr="00C04430">
        <w:t>MoG</w:t>
      </w:r>
      <w:proofErr w:type="spellEnd"/>
      <w:r w:rsidR="000326DD">
        <w:t xml:space="preserve"> change</w:t>
      </w:r>
      <w:r w:rsidR="000859BE" w:rsidRPr="00C04430">
        <w:t>.</w:t>
      </w:r>
    </w:p>
    <w:p w14:paraId="16A0644C" w14:textId="45CCF2FC" w:rsidR="000859BE" w:rsidRPr="00C04430" w:rsidRDefault="000859BE" w:rsidP="00C97200">
      <w:pPr>
        <w:pStyle w:val="Bullet1"/>
      </w:pPr>
      <w:r w:rsidRPr="00C04430">
        <w:t xml:space="preserve">The </w:t>
      </w:r>
      <w:r w:rsidRPr="00C04430">
        <w:rPr>
          <w:b/>
          <w:bCs/>
        </w:rPr>
        <w:t>Total estim</w:t>
      </w:r>
      <w:r w:rsidR="006108C8" w:rsidRPr="00C04430">
        <w:rPr>
          <w:b/>
          <w:bCs/>
        </w:rPr>
        <w:t xml:space="preserve">ate at Additional Estimates </w:t>
      </w:r>
      <w:r w:rsidR="00C3392C" w:rsidRPr="00C04430">
        <w:rPr>
          <w:b/>
          <w:bCs/>
        </w:rPr>
        <w:t>202</w:t>
      </w:r>
      <w:r w:rsidR="00C3392C">
        <w:rPr>
          <w:b/>
          <w:bCs/>
        </w:rPr>
        <w:t>5</w:t>
      </w:r>
      <w:r w:rsidR="00F52F0C" w:rsidRPr="00C04430">
        <w:rPr>
          <w:b/>
          <w:bCs/>
        </w:rPr>
        <w:t>-</w:t>
      </w:r>
      <w:r w:rsidR="00C3392C" w:rsidRPr="00C04430">
        <w:rPr>
          <w:b/>
          <w:bCs/>
        </w:rPr>
        <w:t>2</w:t>
      </w:r>
      <w:r w:rsidR="00C3392C">
        <w:rPr>
          <w:b/>
          <w:bCs/>
        </w:rPr>
        <w:t>6</w:t>
      </w:r>
      <w:r w:rsidR="00C3392C" w:rsidRPr="00C04430">
        <w:t xml:space="preserve"> </w:t>
      </w:r>
      <w:r w:rsidRPr="00C04430">
        <w:t xml:space="preserve">column should reflect all the resources available to an entity, </w:t>
      </w:r>
      <w:r w:rsidRPr="00C04430">
        <w:rPr>
          <w:b/>
          <w:bCs/>
        </w:rPr>
        <w:t>excluding</w:t>
      </w:r>
      <w:r w:rsidRPr="00C04430">
        <w:t xml:space="preserve"> those functions it has </w:t>
      </w:r>
      <w:r w:rsidR="00B47109" w:rsidRPr="00C04430">
        <w:t>transferred</w:t>
      </w:r>
      <w:r w:rsidR="002E5627" w:rsidRPr="00C04430">
        <w:t>:</w:t>
      </w:r>
    </w:p>
    <w:p w14:paraId="246401A0" w14:textId="5D5FE0A6" w:rsidR="00E4330F" w:rsidRPr="00C04430" w:rsidRDefault="002E5627" w:rsidP="00C97200">
      <w:pPr>
        <w:pStyle w:val="Bullet2"/>
      </w:pPr>
      <w:r w:rsidRPr="00C04430">
        <w:t>w</w:t>
      </w:r>
      <w:r w:rsidR="00E4330F" w:rsidRPr="00C04430">
        <w:t xml:space="preserve">here </w:t>
      </w:r>
      <w:proofErr w:type="spellStart"/>
      <w:r w:rsidR="005E6542" w:rsidRPr="00C04430">
        <w:t>MoG</w:t>
      </w:r>
      <w:proofErr w:type="spellEnd"/>
      <w:r w:rsidR="005E6542" w:rsidRPr="00C04430">
        <w:t xml:space="preserve"> </w:t>
      </w:r>
      <w:r w:rsidR="00E4330F" w:rsidRPr="00C04430">
        <w:t xml:space="preserve">changes have occurred partway through a financial year, the </w:t>
      </w:r>
      <w:r w:rsidR="003C6C02" w:rsidRPr="00C04430">
        <w:t xml:space="preserve">transferring </w:t>
      </w:r>
      <w:r w:rsidR="00E4330F" w:rsidRPr="00C04430">
        <w:t xml:space="preserve">entity only shows those resources available up to the </w:t>
      </w:r>
      <w:proofErr w:type="spellStart"/>
      <w:r w:rsidR="00BE723B">
        <w:t>MoG</w:t>
      </w:r>
      <w:proofErr w:type="spellEnd"/>
      <w:r w:rsidR="00BE723B">
        <w:t xml:space="preserve"> change </w:t>
      </w:r>
      <w:r w:rsidR="00E4330F" w:rsidRPr="00C04430">
        <w:t>date of effect</w:t>
      </w:r>
      <w:r w:rsidR="00BE723B">
        <w:t>,</w:t>
      </w:r>
      <w:r w:rsidR="00E4330F" w:rsidRPr="00C04430">
        <w:t xml:space="preserve"> </w:t>
      </w:r>
      <w:r w:rsidR="008D157B" w:rsidRPr="00C04430">
        <w:t>and</w:t>
      </w:r>
    </w:p>
    <w:p w14:paraId="746D6584" w14:textId="554DDF27" w:rsidR="00E4330F" w:rsidRPr="00C04430" w:rsidRDefault="002E5627" w:rsidP="00C97200">
      <w:pPr>
        <w:pStyle w:val="Bullet2"/>
      </w:pPr>
      <w:r w:rsidRPr="00C04430">
        <w:t>e</w:t>
      </w:r>
      <w:r w:rsidR="00E4330F" w:rsidRPr="00C04430">
        <w:t xml:space="preserve">ntities should include a footnote to Table 1.1 detailing the effects of the </w:t>
      </w:r>
      <w:proofErr w:type="spellStart"/>
      <w:r w:rsidR="005E6542" w:rsidRPr="00C04430">
        <w:t>MoG</w:t>
      </w:r>
      <w:proofErr w:type="spellEnd"/>
      <w:r w:rsidR="005E6542" w:rsidRPr="00C04430">
        <w:t xml:space="preserve"> </w:t>
      </w:r>
      <w:r w:rsidR="00E4330F" w:rsidRPr="00C04430">
        <w:t>changes.</w:t>
      </w:r>
    </w:p>
    <w:p w14:paraId="2FF5F143" w14:textId="4D9F83EE" w:rsidR="000859BE" w:rsidRPr="00C04430" w:rsidRDefault="000859BE" w:rsidP="00ED1427">
      <w:pPr>
        <w:pStyle w:val="Heading3Numbered"/>
      </w:pPr>
      <w:bookmarkStart w:id="85" w:name="_Toc55999604"/>
      <w:bookmarkStart w:id="86" w:name="_Toc56004465"/>
      <w:bookmarkStart w:id="87" w:name="_Toc56071409"/>
      <w:bookmarkStart w:id="88" w:name="_Toc55999605"/>
      <w:bookmarkStart w:id="89" w:name="_Toc56004466"/>
      <w:bookmarkStart w:id="90" w:name="_Toc56071410"/>
      <w:bookmarkStart w:id="91" w:name="_Toc55999606"/>
      <w:bookmarkStart w:id="92" w:name="_Toc56004467"/>
      <w:bookmarkStart w:id="93" w:name="_Toc56071411"/>
      <w:bookmarkStart w:id="94" w:name="Outcome_Information"/>
      <w:bookmarkStart w:id="95" w:name="_bookmark8"/>
      <w:bookmarkStart w:id="96" w:name="_Toc215843984"/>
      <w:bookmarkEnd w:id="85"/>
      <w:bookmarkEnd w:id="86"/>
      <w:bookmarkEnd w:id="87"/>
      <w:bookmarkEnd w:id="88"/>
      <w:bookmarkEnd w:id="89"/>
      <w:bookmarkEnd w:id="90"/>
      <w:bookmarkEnd w:id="91"/>
      <w:bookmarkEnd w:id="92"/>
      <w:bookmarkEnd w:id="93"/>
      <w:bookmarkEnd w:id="94"/>
      <w:bookmarkEnd w:id="95"/>
      <w:r w:rsidRPr="00C04430">
        <w:t xml:space="preserve">Outcome </w:t>
      </w:r>
      <w:r w:rsidR="00D9207B" w:rsidRPr="00C04430">
        <w:t>i</w:t>
      </w:r>
      <w:r w:rsidRPr="00C04430">
        <w:t>nformation</w:t>
      </w:r>
      <w:bookmarkEnd w:id="96"/>
    </w:p>
    <w:p w14:paraId="093565CB" w14:textId="478B0E35" w:rsidR="000859BE" w:rsidRPr="00C04430" w:rsidRDefault="000859BE" w:rsidP="0059606C">
      <w:r w:rsidRPr="00C04430">
        <w:t>Entities should describe any changes to</w:t>
      </w:r>
      <w:r w:rsidR="00681902" w:rsidRPr="00C04430">
        <w:t xml:space="preserve"> their</w:t>
      </w:r>
      <w:r w:rsidRPr="00C04430">
        <w:t xml:space="preserve"> outcome and</w:t>
      </w:r>
      <w:r w:rsidR="00460D64" w:rsidRPr="00C04430">
        <w:t>/</w:t>
      </w:r>
      <w:r w:rsidR="00681902" w:rsidRPr="00C04430">
        <w:t>or</w:t>
      </w:r>
      <w:r w:rsidRPr="00C04430">
        <w:t xml:space="preserve"> program structures </w:t>
      </w:r>
      <w:proofErr w:type="gramStart"/>
      <w:r w:rsidRPr="00C04430">
        <w:t>as a result of</w:t>
      </w:r>
      <w:proofErr w:type="gramEnd"/>
      <w:r w:rsidRPr="00C04430">
        <w:t xml:space="preserve"> </w:t>
      </w:r>
      <w:proofErr w:type="spellStart"/>
      <w:r w:rsidR="005E6542" w:rsidRPr="00C04430">
        <w:t>MoG</w:t>
      </w:r>
      <w:proofErr w:type="spellEnd"/>
      <w:r w:rsidR="005E6542" w:rsidRPr="00C04430">
        <w:t xml:space="preserve"> </w:t>
      </w:r>
      <w:r w:rsidRPr="00C04430">
        <w:t>changes in Section 2 of their PAES, including information on functions</w:t>
      </w:r>
      <w:r w:rsidR="00460D64" w:rsidRPr="00C04430">
        <w:t>/</w:t>
      </w:r>
      <w:r w:rsidRPr="00C04430">
        <w:t>entities transferred and to</w:t>
      </w:r>
      <w:r w:rsidR="00460D64" w:rsidRPr="00C04430">
        <w:t>/</w:t>
      </w:r>
      <w:r w:rsidRPr="00C04430">
        <w:t>from whom.</w:t>
      </w:r>
    </w:p>
    <w:p w14:paraId="5E945E42" w14:textId="336CFD23" w:rsidR="000859BE" w:rsidRPr="00C04430" w:rsidRDefault="000859BE" w:rsidP="00C97200">
      <w:pPr>
        <w:pStyle w:val="Bullet1"/>
      </w:pPr>
      <w:r w:rsidRPr="00C04430">
        <w:t xml:space="preserve">Outcome statements presented must be those approved by the </w:t>
      </w:r>
      <w:proofErr w:type="gramStart"/>
      <w:r w:rsidR="002A2451" w:rsidRPr="00C04430">
        <w:t xml:space="preserve">Finance </w:t>
      </w:r>
      <w:r w:rsidRPr="00C04430">
        <w:t>Minister</w:t>
      </w:r>
      <w:proofErr w:type="gramEnd"/>
      <w:r w:rsidRPr="00C04430">
        <w:t xml:space="preserve"> (or </w:t>
      </w:r>
      <w:r w:rsidR="00366628" w:rsidRPr="00C04430">
        <w:t>their</w:t>
      </w:r>
      <w:r w:rsidR="00F96C6A" w:rsidRPr="00C04430">
        <w:t xml:space="preserve"> </w:t>
      </w:r>
      <w:r w:rsidRPr="00C04430">
        <w:t>delegate), and program names</w:t>
      </w:r>
      <w:r w:rsidR="00460D64" w:rsidRPr="00C04430">
        <w:t>/</w:t>
      </w:r>
      <w:r w:rsidRPr="00C04430">
        <w:t xml:space="preserve">structures presented must be those approved by the Department of Finance as reported in </w:t>
      </w:r>
      <w:r w:rsidR="00230EF3" w:rsidRPr="00C04430">
        <w:t>the Central Budget Management System (</w:t>
      </w:r>
      <w:r w:rsidRPr="00C04430">
        <w:t>CBMS</w:t>
      </w:r>
      <w:r w:rsidR="00230EF3" w:rsidRPr="00C04430">
        <w:t>)</w:t>
      </w:r>
      <w:r w:rsidRPr="00C04430">
        <w:t>.</w:t>
      </w:r>
    </w:p>
    <w:p w14:paraId="7BD72CC8" w14:textId="3747DCCC" w:rsidR="002D1166" w:rsidRPr="00C04430" w:rsidRDefault="002D1166" w:rsidP="00C97200">
      <w:pPr>
        <w:pStyle w:val="Bullet2"/>
      </w:pPr>
      <w:r w:rsidRPr="00C04430">
        <w:t xml:space="preserve">An optional template for showing outcome and program changes is included in the </w:t>
      </w:r>
      <w:r w:rsidRPr="00C04430">
        <w:rPr>
          <w:i/>
          <w:iCs/>
        </w:rPr>
        <w:t>Table 2 optional</w:t>
      </w:r>
      <w:r w:rsidRPr="00C04430">
        <w:t xml:space="preserve"> tab of the Excel Tables workbook (available from CBMS User Reference Material in CBMS). Entities may choose to show outcome and program changes in an alternative table or pictorial format – the presentation chosen will depend on the scope of the changes.</w:t>
      </w:r>
    </w:p>
    <w:p w14:paraId="43FB5116" w14:textId="3CACD70E" w:rsidR="000859BE" w:rsidRPr="00C04430" w:rsidRDefault="000859BE" w:rsidP="00C97200">
      <w:pPr>
        <w:pStyle w:val="Bullet1"/>
      </w:pPr>
      <w:r w:rsidRPr="00C04430">
        <w:t xml:space="preserve">Previous year actuals figures reported in Tables </w:t>
      </w:r>
      <w:r w:rsidR="003262F6" w:rsidRPr="00C04430">
        <w:t>2.X.1</w:t>
      </w:r>
      <w:r w:rsidRPr="00C04430">
        <w:t xml:space="preserve"> (expenses by outcome</w:t>
      </w:r>
      <w:r w:rsidR="000C3CD5" w:rsidRPr="00C04430">
        <w:t>s</w:t>
      </w:r>
      <w:r w:rsidRPr="00C04430">
        <w:t xml:space="preserve"> and program</w:t>
      </w:r>
      <w:r w:rsidR="000C3CD5" w:rsidRPr="00C04430">
        <w:t>s</w:t>
      </w:r>
      <w:r w:rsidRPr="00C04430">
        <w:t>) should match expense figures captured in CBMS.</w:t>
      </w:r>
    </w:p>
    <w:p w14:paraId="1B627FF4" w14:textId="285C489B" w:rsidR="000859BE" w:rsidRPr="00C04430" w:rsidRDefault="00B03007" w:rsidP="00C97200">
      <w:pPr>
        <w:pStyle w:val="Bullet2"/>
      </w:pPr>
      <w:r w:rsidRPr="00C04430">
        <w:t xml:space="preserve">Receiving </w:t>
      </w:r>
      <w:r w:rsidR="000859BE" w:rsidRPr="00C04430">
        <w:t>entities are not required to repo</w:t>
      </w:r>
      <w:r w:rsidR="006108C8" w:rsidRPr="00C04430">
        <w:t>rt prior year actuals (</w:t>
      </w:r>
      <w:r w:rsidR="007E0EE8" w:rsidRPr="00C04430">
        <w:t>i</w:t>
      </w:r>
      <w:r w:rsidR="004D4150" w:rsidRPr="00C04430">
        <w:t>.</w:t>
      </w:r>
      <w:r w:rsidR="007E0EE8" w:rsidRPr="00C04430">
        <w:t>e</w:t>
      </w:r>
      <w:r w:rsidR="004D4150" w:rsidRPr="00C04430">
        <w:t>.</w:t>
      </w:r>
      <w:r w:rsidR="006108C8" w:rsidRPr="00C04430">
        <w:t xml:space="preserve"> </w:t>
      </w:r>
      <w:r w:rsidR="00582443" w:rsidRPr="00C04430">
        <w:t>202</w:t>
      </w:r>
      <w:r w:rsidR="00582443">
        <w:t>4</w:t>
      </w:r>
      <w:r w:rsidR="004D3476" w:rsidRPr="00C04430">
        <w:t>-</w:t>
      </w:r>
      <w:r w:rsidR="00582443" w:rsidRPr="00C04430">
        <w:t>2</w:t>
      </w:r>
      <w:r w:rsidR="00582443">
        <w:t>5</w:t>
      </w:r>
      <w:r w:rsidR="000859BE" w:rsidRPr="00C04430">
        <w:t xml:space="preserve">) for functions </w:t>
      </w:r>
      <w:r w:rsidRPr="00C04430">
        <w:t xml:space="preserve">received </w:t>
      </w:r>
      <w:r w:rsidR="000859BE" w:rsidRPr="00C04430">
        <w:t>in the c</w:t>
      </w:r>
      <w:r w:rsidR="006108C8" w:rsidRPr="00C04430">
        <w:t>urrent financial year (</w:t>
      </w:r>
      <w:r w:rsidR="007E0EE8" w:rsidRPr="00C04430">
        <w:t>i</w:t>
      </w:r>
      <w:r w:rsidR="004D4150" w:rsidRPr="00C04430">
        <w:t>.</w:t>
      </w:r>
      <w:r w:rsidR="007E0EE8" w:rsidRPr="00C04430">
        <w:t>e</w:t>
      </w:r>
      <w:r w:rsidR="004D4150" w:rsidRPr="00C04430">
        <w:t>.</w:t>
      </w:r>
      <w:r w:rsidR="006108C8" w:rsidRPr="00C04430">
        <w:t xml:space="preserve"> </w:t>
      </w:r>
      <w:r w:rsidR="00582443" w:rsidRPr="00C04430">
        <w:t>202</w:t>
      </w:r>
      <w:r w:rsidR="00582443">
        <w:t>5</w:t>
      </w:r>
      <w:r w:rsidR="004D3476" w:rsidRPr="00C04430">
        <w:t>-</w:t>
      </w:r>
      <w:r w:rsidR="00582443" w:rsidRPr="00C04430">
        <w:t>2</w:t>
      </w:r>
      <w:r w:rsidR="00582443">
        <w:t>6</w:t>
      </w:r>
      <w:r w:rsidR="000859BE" w:rsidRPr="00C04430">
        <w:t xml:space="preserve">) – they should include a reference to the </w:t>
      </w:r>
      <w:r w:rsidR="005515AD" w:rsidRPr="00C04430">
        <w:t>transferring</w:t>
      </w:r>
      <w:r w:rsidR="000859BE" w:rsidRPr="00C04430">
        <w:t xml:space="preserve"> entity’s annual report and</w:t>
      </w:r>
      <w:r w:rsidR="00460D64" w:rsidRPr="00C04430">
        <w:t>/</w:t>
      </w:r>
      <w:r w:rsidR="000859BE" w:rsidRPr="00C04430">
        <w:t>or PB Statement.</w:t>
      </w:r>
    </w:p>
    <w:p w14:paraId="453BDAAA" w14:textId="150EDB05" w:rsidR="008869E6" w:rsidRPr="00C04430" w:rsidRDefault="00D25EE5" w:rsidP="00C97200">
      <w:pPr>
        <w:pStyle w:val="Bullet2"/>
      </w:pPr>
      <w:r w:rsidRPr="00C04430">
        <w:t>Transferring</w:t>
      </w:r>
      <w:r w:rsidR="002D1166" w:rsidRPr="00C04430">
        <w:t xml:space="preserve"> </w:t>
      </w:r>
      <w:r w:rsidR="000859BE" w:rsidRPr="00C04430">
        <w:t>entities should sh</w:t>
      </w:r>
      <w:r w:rsidR="007232A0" w:rsidRPr="00C04430">
        <w:t>ow prior year actuals (</w:t>
      </w:r>
      <w:r w:rsidR="007E0EE8" w:rsidRPr="00C04430">
        <w:t>i</w:t>
      </w:r>
      <w:r w:rsidR="004D4150" w:rsidRPr="00C04430">
        <w:t>.</w:t>
      </w:r>
      <w:r w:rsidR="007E0EE8" w:rsidRPr="00C04430">
        <w:t>e</w:t>
      </w:r>
      <w:r w:rsidR="004D4150" w:rsidRPr="00C04430">
        <w:t>.</w:t>
      </w:r>
      <w:r w:rsidR="004D3476" w:rsidRPr="00C04430">
        <w:t xml:space="preserve"> </w:t>
      </w:r>
      <w:r w:rsidR="00582443" w:rsidRPr="00C04430">
        <w:t>202</w:t>
      </w:r>
      <w:r w:rsidR="00582443">
        <w:t>4</w:t>
      </w:r>
      <w:r w:rsidR="004D3476" w:rsidRPr="00C04430">
        <w:t>-</w:t>
      </w:r>
      <w:r w:rsidR="00582443" w:rsidRPr="00C04430">
        <w:t>2</w:t>
      </w:r>
      <w:r w:rsidR="00582443">
        <w:t>5</w:t>
      </w:r>
      <w:r w:rsidR="000859BE" w:rsidRPr="00C04430">
        <w:t xml:space="preserve">) for functions </w:t>
      </w:r>
      <w:r w:rsidR="00B03007" w:rsidRPr="00C04430">
        <w:t>transferred</w:t>
      </w:r>
      <w:r w:rsidR="000859BE" w:rsidRPr="00C04430">
        <w:t xml:space="preserve"> in the c</w:t>
      </w:r>
      <w:r w:rsidR="001765C6" w:rsidRPr="00C04430">
        <w:t>urrent financial year (</w:t>
      </w:r>
      <w:r w:rsidR="007E0EE8" w:rsidRPr="00C04430">
        <w:t>i</w:t>
      </w:r>
      <w:r w:rsidR="004D4150" w:rsidRPr="00C04430">
        <w:t>.</w:t>
      </w:r>
      <w:r w:rsidR="007E0EE8" w:rsidRPr="00C04430">
        <w:t>e</w:t>
      </w:r>
      <w:r w:rsidR="004D4150" w:rsidRPr="00C04430">
        <w:t>.</w:t>
      </w:r>
      <w:r w:rsidR="001765C6" w:rsidRPr="00C04430">
        <w:t xml:space="preserve"> </w:t>
      </w:r>
      <w:r w:rsidR="00582443" w:rsidRPr="00C04430">
        <w:t>202</w:t>
      </w:r>
      <w:r w:rsidR="00582443">
        <w:t>5</w:t>
      </w:r>
      <w:r w:rsidR="004D3476" w:rsidRPr="00C04430">
        <w:t>-</w:t>
      </w:r>
      <w:r w:rsidR="00582443" w:rsidRPr="00C04430">
        <w:t>2</w:t>
      </w:r>
      <w:r w:rsidR="00582443">
        <w:t>6</w:t>
      </w:r>
      <w:r w:rsidR="005C61AC" w:rsidRPr="00C04430">
        <w:t>)</w:t>
      </w:r>
      <w:r w:rsidR="000859BE" w:rsidRPr="00C04430">
        <w:t xml:space="preserve"> or describe where such information can be found, for example, in the entity’s annual report.</w:t>
      </w:r>
      <w:r w:rsidR="000F1F33" w:rsidRPr="00C04430">
        <w:t xml:space="preserve"> </w:t>
      </w:r>
      <w:r w:rsidR="000859BE" w:rsidRPr="00C04430">
        <w:t xml:space="preserve">Further </w:t>
      </w:r>
      <w:r w:rsidR="00303269" w:rsidRPr="00C04430">
        <w:t>guidance for</w:t>
      </w:r>
      <w:r w:rsidR="000859BE" w:rsidRPr="00C04430">
        <w:t xml:space="preserve"> reporting </w:t>
      </w:r>
      <w:proofErr w:type="spellStart"/>
      <w:r w:rsidR="005E6542" w:rsidRPr="00C04430">
        <w:t>MoG</w:t>
      </w:r>
      <w:proofErr w:type="spellEnd"/>
      <w:r w:rsidR="005E6542" w:rsidRPr="00C04430">
        <w:t xml:space="preserve"> </w:t>
      </w:r>
      <w:r w:rsidR="000859BE" w:rsidRPr="00C04430">
        <w:t>changes in financial statements can be</w:t>
      </w:r>
      <w:r w:rsidR="00303269" w:rsidRPr="00C04430">
        <w:t xml:space="preserve"> found by referring to Finance’s Resource Management Guides (RMGs)</w:t>
      </w:r>
      <w:r w:rsidR="00E55092" w:rsidRPr="00C04430">
        <w:t xml:space="preserve"> </w:t>
      </w:r>
      <w:hyperlink r:id="rId20" w:history="1">
        <w:r w:rsidR="00FD020F" w:rsidRPr="00A604B2">
          <w:rPr>
            <w:rStyle w:val="Hyperlink"/>
            <w:i/>
            <w:iCs/>
          </w:rPr>
          <w:t>Accounting for machinery of government changes</w:t>
        </w:r>
      </w:hyperlink>
      <w:r w:rsidR="006C5F1C" w:rsidRPr="00A604B2">
        <w:rPr>
          <w:i/>
          <w:iCs/>
        </w:rPr>
        <w:t xml:space="preserve"> </w:t>
      </w:r>
      <w:r w:rsidR="00303269" w:rsidRPr="00C04430">
        <w:t>(RMG 118)</w:t>
      </w:r>
      <w:r w:rsidR="00E55092" w:rsidRPr="00C04430">
        <w:t xml:space="preserve"> and </w:t>
      </w:r>
      <w:hyperlink r:id="rId21" w:history="1">
        <w:r w:rsidR="00A604B2" w:rsidRPr="00A604B2">
          <w:rPr>
            <w:rStyle w:val="Hyperlink"/>
            <w:i/>
            <w:iCs/>
          </w:rPr>
          <w:t>Reporting requirements following machinery of government changes</w:t>
        </w:r>
      </w:hyperlink>
      <w:r w:rsidR="006C5F1C" w:rsidRPr="00C04430">
        <w:t xml:space="preserve"> </w:t>
      </w:r>
      <w:r w:rsidR="00303269" w:rsidRPr="00C04430">
        <w:t>(RMG 119)</w:t>
      </w:r>
      <w:r w:rsidR="00E55092" w:rsidRPr="00C04430">
        <w:t>.</w:t>
      </w:r>
    </w:p>
    <w:p w14:paraId="5BADE09B" w14:textId="0FC2BC4C" w:rsidR="008869E6" w:rsidRPr="00C04430" w:rsidRDefault="008869E6" w:rsidP="00ED1427">
      <w:pPr>
        <w:pStyle w:val="Heading3Numbered"/>
      </w:pPr>
      <w:bookmarkStart w:id="97" w:name="_bookmark9"/>
      <w:bookmarkStart w:id="98" w:name="_Toc215843985"/>
      <w:bookmarkEnd w:id="97"/>
      <w:r w:rsidRPr="00C04430">
        <w:lastRenderedPageBreak/>
        <w:t xml:space="preserve">Budgeted </w:t>
      </w:r>
      <w:r w:rsidR="00D9207B" w:rsidRPr="00C04430">
        <w:t>f</w:t>
      </w:r>
      <w:r w:rsidRPr="00C04430">
        <w:t xml:space="preserve">inancial </w:t>
      </w:r>
      <w:r w:rsidR="00D9207B" w:rsidRPr="00C04430">
        <w:t>s</w:t>
      </w:r>
      <w:r w:rsidRPr="00C04430">
        <w:t>tatements</w:t>
      </w:r>
      <w:bookmarkEnd w:id="98"/>
    </w:p>
    <w:p w14:paraId="388E73C6" w14:textId="59BCF212" w:rsidR="008869E6" w:rsidRPr="00C04430" w:rsidRDefault="008869E6" w:rsidP="002939EE">
      <w:pPr>
        <w:keepNext/>
      </w:pPr>
      <w:r w:rsidRPr="00C04430">
        <w:t>Entities’ financial statements should reflect the financial impact</w:t>
      </w:r>
      <w:r w:rsidR="00453901" w:rsidRPr="00C04430">
        <w:t xml:space="preserve"> </w:t>
      </w:r>
      <w:r w:rsidRPr="00C04430">
        <w:t>of</w:t>
      </w:r>
      <w:r w:rsidR="00933F23" w:rsidRPr="00C04430">
        <w:t xml:space="preserve"> </w:t>
      </w:r>
      <w:r w:rsidR="00533968" w:rsidRPr="00C04430">
        <w:t>functions</w:t>
      </w:r>
      <w:r w:rsidR="00F96C6A" w:rsidRPr="00C04430">
        <w:t xml:space="preserve"> </w:t>
      </w:r>
      <w:r w:rsidR="00533968" w:rsidRPr="00C04430">
        <w:t>/</w:t>
      </w:r>
      <w:r w:rsidR="00F96C6A" w:rsidRPr="00C04430">
        <w:t xml:space="preserve"> </w:t>
      </w:r>
      <w:r w:rsidR="00533968" w:rsidRPr="00C04430">
        <w:t>activities</w:t>
      </w:r>
      <w:r w:rsidR="00F96C6A" w:rsidRPr="00C04430">
        <w:t xml:space="preserve"> </w:t>
      </w:r>
      <w:r w:rsidR="00533968" w:rsidRPr="00C04430">
        <w:t>/</w:t>
      </w:r>
      <w:r w:rsidR="00F96C6A" w:rsidRPr="00C04430">
        <w:t xml:space="preserve"> </w:t>
      </w:r>
      <w:r w:rsidR="00533968" w:rsidRPr="00C04430">
        <w:t>programs transferred</w:t>
      </w:r>
      <w:r w:rsidR="002E5627" w:rsidRPr="00C04430">
        <w:t>:</w:t>
      </w:r>
    </w:p>
    <w:p w14:paraId="4BFC481F" w14:textId="2C3FB43E" w:rsidR="008869E6" w:rsidRPr="00C04430" w:rsidRDefault="003740C6" w:rsidP="00C97200">
      <w:pPr>
        <w:pStyle w:val="Bullet1"/>
        <w:numPr>
          <w:ilvl w:val="0"/>
          <w:numId w:val="49"/>
        </w:numPr>
      </w:pPr>
      <w:r w:rsidRPr="00C04430">
        <w:t xml:space="preserve">receiving </w:t>
      </w:r>
      <w:r w:rsidR="008869E6" w:rsidRPr="00C04430">
        <w:t xml:space="preserve">entities should report </w:t>
      </w:r>
      <w:r w:rsidR="003E45A1">
        <w:t xml:space="preserve">the </w:t>
      </w:r>
      <w:r w:rsidR="008869E6" w:rsidRPr="00C04430">
        <w:t xml:space="preserve">financial impact of the </w:t>
      </w:r>
      <w:proofErr w:type="spellStart"/>
      <w:r w:rsidR="00CF6753" w:rsidRPr="00C04430">
        <w:t>MoG</w:t>
      </w:r>
      <w:proofErr w:type="spellEnd"/>
      <w:r w:rsidR="008869E6" w:rsidRPr="00C04430">
        <w:t xml:space="preserve"> changes from the agreed date of transfer onwards</w:t>
      </w:r>
    </w:p>
    <w:p w14:paraId="2867BB42" w14:textId="594E8866" w:rsidR="008869E6" w:rsidRPr="00C04430" w:rsidRDefault="002E5627" w:rsidP="00C97200">
      <w:pPr>
        <w:pStyle w:val="Bullet1"/>
        <w:numPr>
          <w:ilvl w:val="0"/>
          <w:numId w:val="49"/>
        </w:numPr>
      </w:pPr>
      <w:r w:rsidRPr="00C04430">
        <w:t>t</w:t>
      </w:r>
      <w:r w:rsidR="00D25EE5" w:rsidRPr="00C04430">
        <w:t>ransferr</w:t>
      </w:r>
      <w:r w:rsidR="003E4D53" w:rsidRPr="00C04430">
        <w:t xml:space="preserve">ing </w:t>
      </w:r>
      <w:r w:rsidR="008869E6" w:rsidRPr="00C04430">
        <w:t xml:space="preserve">entities should report the financial impact of the </w:t>
      </w:r>
      <w:proofErr w:type="spellStart"/>
      <w:r w:rsidR="00CF6753" w:rsidRPr="00C04430">
        <w:t>MoG</w:t>
      </w:r>
      <w:proofErr w:type="spellEnd"/>
      <w:r w:rsidR="008869E6" w:rsidRPr="00C04430">
        <w:t xml:space="preserve"> changes up to the agreed date of transfer.</w:t>
      </w:r>
    </w:p>
    <w:p w14:paraId="23F836E1" w14:textId="2D6D3C5E" w:rsidR="00CC3DE6" w:rsidRPr="00C04430" w:rsidRDefault="00CC3DE6" w:rsidP="00ED1427">
      <w:pPr>
        <w:pStyle w:val="Heading3Numbered"/>
      </w:pPr>
      <w:bookmarkStart w:id="99" w:name="Subsequent_AAO_changes_following_the_PAE"/>
      <w:bookmarkStart w:id="100" w:name="_bookmark10"/>
      <w:bookmarkStart w:id="101" w:name="_Toc215843986"/>
      <w:bookmarkEnd w:id="99"/>
      <w:bookmarkEnd w:id="100"/>
      <w:r w:rsidRPr="00C04430">
        <w:t xml:space="preserve">Subsequent </w:t>
      </w:r>
      <w:proofErr w:type="spellStart"/>
      <w:r w:rsidR="00043015" w:rsidRPr="00C04430">
        <w:t>MoG</w:t>
      </w:r>
      <w:proofErr w:type="spellEnd"/>
      <w:r w:rsidR="00043015" w:rsidRPr="00C04430">
        <w:t xml:space="preserve"> </w:t>
      </w:r>
      <w:r w:rsidRPr="00C04430">
        <w:t>changes following the PAES</w:t>
      </w:r>
      <w:bookmarkEnd w:id="101"/>
    </w:p>
    <w:p w14:paraId="045E15A8" w14:textId="0C6E829C" w:rsidR="00CC3DE6" w:rsidRPr="00C04430" w:rsidRDefault="00043015" w:rsidP="00E66361">
      <w:proofErr w:type="spellStart"/>
      <w:r w:rsidRPr="00C04430">
        <w:t>MoG</w:t>
      </w:r>
      <w:proofErr w:type="spellEnd"/>
      <w:r w:rsidRPr="00C04430">
        <w:t xml:space="preserve"> </w:t>
      </w:r>
      <w:r w:rsidR="00CC3DE6" w:rsidRPr="00C04430">
        <w:t xml:space="preserve">changes can be announced at any time. </w:t>
      </w:r>
      <w:r w:rsidR="04BDCA6E" w:rsidRPr="00C04430">
        <w:t>O</w:t>
      </w:r>
      <w:r w:rsidR="00CC3DE6" w:rsidRPr="00C04430">
        <w:t>ccasionally</w:t>
      </w:r>
      <w:r w:rsidR="17F9262E" w:rsidRPr="00C04430">
        <w:t>,</w:t>
      </w:r>
      <w:r w:rsidR="00CC3DE6" w:rsidRPr="00C04430">
        <w:t xml:space="preserve"> </w:t>
      </w:r>
      <w:r w:rsidR="04BDCA6E" w:rsidRPr="00C04430">
        <w:t xml:space="preserve">this may occur </w:t>
      </w:r>
      <w:r w:rsidR="00CC3DE6" w:rsidRPr="00C04430">
        <w:t>after the preparation of the Appropriation Bills has commenced or the PAES have been completed but not yet tabled in Parliament.</w:t>
      </w:r>
    </w:p>
    <w:p w14:paraId="28717F30" w14:textId="4C540F78" w:rsidR="00BB1273" w:rsidRPr="00C04430" w:rsidRDefault="00CC3DE6" w:rsidP="00E66361">
      <w:r w:rsidRPr="00C04430">
        <w:t xml:space="preserve">If </w:t>
      </w:r>
      <w:r w:rsidR="00EC6525">
        <w:t>there is insufficient time to incorporate the changes</w:t>
      </w:r>
      <w:r w:rsidRPr="00C04430">
        <w:t>, the</w:t>
      </w:r>
      <w:r w:rsidR="00EC6525">
        <w:t>y</w:t>
      </w:r>
      <w:r w:rsidRPr="00C04430">
        <w:t xml:space="preserve"> should be explained in the next budget statement and in the entity’s annual report.</w:t>
      </w:r>
    </w:p>
    <w:p w14:paraId="0047DCDE" w14:textId="25C3AE02" w:rsidR="003E4D53" w:rsidRPr="00C04430" w:rsidRDefault="003E4D53" w:rsidP="00ED1427">
      <w:pPr>
        <w:pStyle w:val="Heading2Numbered"/>
      </w:pPr>
      <w:bookmarkStart w:id="102" w:name="_Toc534382583"/>
      <w:bookmarkStart w:id="103" w:name="_Toc215843987"/>
      <w:r w:rsidRPr="00C04430">
        <w:t>Program and outcome changes</w:t>
      </w:r>
      <w:bookmarkEnd w:id="102"/>
      <w:bookmarkEnd w:id="103"/>
    </w:p>
    <w:p w14:paraId="6F643487" w14:textId="7C326935" w:rsidR="003E4D53" w:rsidRPr="00C04430" w:rsidRDefault="003E4D53" w:rsidP="003E4D53">
      <w:r w:rsidRPr="00C04430">
        <w:t>Changes to outcomes and progr</w:t>
      </w:r>
      <w:r w:rsidR="00AC2442" w:rsidRPr="00C04430">
        <w:t>ams cannot be reflected in</w:t>
      </w:r>
      <w:r w:rsidR="00230EF3" w:rsidRPr="00C04430">
        <w:t xml:space="preserve"> the</w:t>
      </w:r>
      <w:r w:rsidR="00AC2442" w:rsidRPr="00C04430">
        <w:t xml:space="preserve"> PAES</w:t>
      </w:r>
      <w:r w:rsidRPr="00C04430">
        <w:t xml:space="preserve"> until the requisite approval from Finance and</w:t>
      </w:r>
      <w:r w:rsidR="00460D64" w:rsidRPr="00C04430">
        <w:t>/</w:t>
      </w:r>
      <w:r w:rsidRPr="00C04430">
        <w:t xml:space="preserve">or the </w:t>
      </w:r>
      <w:proofErr w:type="gramStart"/>
      <w:r w:rsidR="005E6542" w:rsidRPr="00C04430">
        <w:t xml:space="preserve">Finance </w:t>
      </w:r>
      <w:r w:rsidRPr="00C04430">
        <w:t>Minister</w:t>
      </w:r>
      <w:proofErr w:type="gramEnd"/>
      <w:r w:rsidRPr="00C04430">
        <w:t xml:space="preserve"> has been received.</w:t>
      </w:r>
    </w:p>
    <w:p w14:paraId="72401461" w14:textId="3F5AC3FE" w:rsidR="003E4D53" w:rsidRPr="00C04430" w:rsidRDefault="003E4D53" w:rsidP="003E4D53">
      <w:r w:rsidRPr="00C04430">
        <w:t>For information on changing programs and</w:t>
      </w:r>
      <w:r w:rsidR="00460D64" w:rsidRPr="00C04430">
        <w:t>/</w:t>
      </w:r>
      <w:r w:rsidRPr="00C04430">
        <w:t>or outcom</w:t>
      </w:r>
      <w:r w:rsidR="00D13B92" w:rsidRPr="00C04430">
        <w:t xml:space="preserve">es, please refer to the </w:t>
      </w:r>
      <w:r w:rsidR="00933BD7">
        <w:t>lates</w:t>
      </w:r>
      <w:r w:rsidR="00347B39">
        <w:t>t</w:t>
      </w:r>
      <w:r w:rsidR="00933BD7">
        <w:t xml:space="preserve"> EM on</w:t>
      </w:r>
      <w:r w:rsidR="00933BD7" w:rsidRPr="00C04430">
        <w:t xml:space="preserve"> </w:t>
      </w:r>
      <w:r w:rsidR="00933BD7">
        <w:t>c</w:t>
      </w:r>
      <w:r w:rsidR="0021751B" w:rsidRPr="00210198">
        <w:t xml:space="preserve">hanges to </w:t>
      </w:r>
      <w:r w:rsidR="00933BD7">
        <w:t>o</w:t>
      </w:r>
      <w:r w:rsidR="0021751B" w:rsidRPr="00210198">
        <w:t xml:space="preserve">utcome </w:t>
      </w:r>
      <w:r w:rsidR="00933BD7">
        <w:t>s</w:t>
      </w:r>
      <w:r w:rsidR="0021751B" w:rsidRPr="00210198">
        <w:t xml:space="preserve">tatements and the CBMS </w:t>
      </w:r>
      <w:r w:rsidR="00933BD7">
        <w:t>r</w:t>
      </w:r>
      <w:r w:rsidR="00933BD7" w:rsidRPr="00C177A9">
        <w:t xml:space="preserve">eference </w:t>
      </w:r>
      <w:r w:rsidR="00933BD7">
        <w:t>d</w:t>
      </w:r>
      <w:r w:rsidR="00933BD7" w:rsidRPr="00C177A9">
        <w:t>ata</w:t>
      </w:r>
      <w:r w:rsidR="00933BD7">
        <w:t xml:space="preserve"> set</w:t>
      </w:r>
      <w:r w:rsidR="00A927A8" w:rsidRPr="00933BD7">
        <w:t>.</w:t>
      </w:r>
    </w:p>
    <w:p w14:paraId="23E04365" w14:textId="1CE4BDAE" w:rsidR="00CC3DE6" w:rsidRPr="00C04430" w:rsidRDefault="00CC3DE6" w:rsidP="00ED1427">
      <w:pPr>
        <w:pStyle w:val="Heading2Numbered"/>
      </w:pPr>
      <w:bookmarkStart w:id="104" w:name="_Toc54337278"/>
      <w:bookmarkStart w:id="105" w:name="_Toc55999612"/>
      <w:bookmarkStart w:id="106" w:name="_Toc56004473"/>
      <w:bookmarkStart w:id="107" w:name="_Toc56071417"/>
      <w:bookmarkStart w:id="108" w:name="Planned_information_flow_between_Stateme"/>
      <w:bookmarkStart w:id="109" w:name="_bookmark11"/>
      <w:bookmarkStart w:id="110" w:name="_Toc215843988"/>
      <w:bookmarkEnd w:id="104"/>
      <w:bookmarkEnd w:id="105"/>
      <w:bookmarkEnd w:id="106"/>
      <w:bookmarkEnd w:id="107"/>
      <w:bookmarkEnd w:id="108"/>
      <w:bookmarkEnd w:id="109"/>
      <w:r w:rsidRPr="00C04430">
        <w:t>Planned information flow between Statements</w:t>
      </w:r>
      <w:bookmarkEnd w:id="110"/>
    </w:p>
    <w:p w14:paraId="6D863841" w14:textId="62A3E78E" w:rsidR="00CC3DE6" w:rsidRPr="00C04430" w:rsidRDefault="00CC3DE6" w:rsidP="005C2636">
      <w:r w:rsidRPr="00C04430">
        <w:t xml:space="preserve">The diagram below illustrates the flow of resources through the budget year as shown in publications supporting the various </w:t>
      </w:r>
      <w:r w:rsidR="002E5ADD" w:rsidRPr="00C04430">
        <w:t>A</w:t>
      </w:r>
      <w:r w:rsidRPr="00C04430">
        <w:t>ppropriation Bills:</w:t>
      </w:r>
    </w:p>
    <w:p w14:paraId="11E012A2" w14:textId="44BC9DBE" w:rsidR="00EA5AB4" w:rsidRPr="00C04430" w:rsidRDefault="008433E5" w:rsidP="00CC3DE6">
      <w:r w:rsidRPr="00C04430">
        <w:rPr>
          <w:noProof/>
          <w:lang w:eastAsia="en-AU"/>
        </w:rPr>
        <w:lastRenderedPageBreak/>
        <mc:AlternateContent>
          <mc:Choice Requires="wpc">
            <w:drawing>
              <wp:inline distT="0" distB="0" distL="0" distR="0" wp14:anchorId="25F50A21" wp14:editId="6848AF15">
                <wp:extent cx="5827395" cy="3764693"/>
                <wp:effectExtent l="0" t="0" r="20955" b="26670"/>
                <wp:docPr id="643" name="Canvas 643"/>
                <wp:cNvGraphicFramePr>
                  <a:graphicFrameLocks xmlns:a="http://schemas.openxmlformats.org/drawingml/2006/main" noChangeAspect="1"/>
                </wp:cNvGraphicFramePr>
                <a:graphic xmlns:a="http://schemas.openxmlformats.org/drawingml/2006/main">
                  <a:graphicData uri="http://schemas.microsoft.com/office/word/2010/wordprocessingCanvas">
                    <wpc:wpc>
                      <wpc:bg>
                        <a:noFill/>
                      </wpc:bg>
                      <wpc:whole>
                        <a:ln w="9525" cap="flat" cmpd="sng" algn="ctr">
                          <a:solidFill>
                            <a:schemeClr val="tx1">
                              <a:lumMod val="100000"/>
                              <a:lumOff val="0"/>
                            </a:schemeClr>
                          </a:solidFill>
                          <a:prstDash val="solid"/>
                          <a:miter lim="800000"/>
                          <a:headEnd type="none" w="med" len="med"/>
                          <a:tailEnd type="none" w="med" len="med"/>
                        </a:ln>
                      </wpc:whole>
                      <wps:wsp>
                        <wps:cNvPr id="10" name="Rectangle 216"/>
                        <wps:cNvSpPr>
                          <a:spLocks noChangeArrowheads="1"/>
                        </wps:cNvSpPr>
                        <wps:spPr bwMode="auto">
                          <a:xfrm>
                            <a:off x="4198712" y="2833675"/>
                            <a:ext cx="92383" cy="4819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02F20A9" w14:textId="77777777" w:rsidR="00890EE8" w:rsidRDefault="00890EE8" w:rsidP="008433E5">
                              <w:r>
                                <w:rPr>
                                  <w:rFonts w:ascii="Arial" w:hAnsi="Arial" w:cs="Arial"/>
                                  <w:color w:val="000000"/>
                                  <w:sz w:val="20"/>
                                  <w:szCs w:val="20"/>
                                  <w:lang w:val="en-US"/>
                                </w:rPr>
                                <w:t>v</w:t>
                              </w:r>
                            </w:p>
                          </w:txbxContent>
                        </wps:txbx>
                        <wps:bodyPr rot="0" vert="horz" wrap="square" lIns="0" tIns="0" rIns="0" bIns="0" anchor="t" anchorCtr="0">
                          <a:noAutofit/>
                        </wps:bodyPr>
                      </wps:wsp>
                      <wps:wsp>
                        <wps:cNvPr id="13" name="Rectangle 219"/>
                        <wps:cNvSpPr>
                          <a:spLocks noChangeArrowheads="1"/>
                        </wps:cNvSpPr>
                        <wps:spPr bwMode="auto">
                          <a:xfrm>
                            <a:off x="4078602" y="2289652"/>
                            <a:ext cx="405649" cy="261063"/>
                          </a:xfrm>
                          <a:prstGeom prst="rect">
                            <a:avLst/>
                          </a:prstGeom>
                          <a:noFill/>
                          <a:ln w="8255"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14" name="Rectangle 220"/>
                        <wps:cNvSpPr>
                          <a:spLocks noChangeArrowheads="1"/>
                        </wps:cNvSpPr>
                        <wps:spPr bwMode="auto">
                          <a:xfrm>
                            <a:off x="4198074" y="1957800"/>
                            <a:ext cx="92383" cy="4819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5B04EA87" w14:textId="77777777" w:rsidR="00890EE8" w:rsidRDefault="00890EE8" w:rsidP="008433E5">
                              <w:r>
                                <w:rPr>
                                  <w:rFonts w:ascii="Arial" w:hAnsi="Arial" w:cs="Arial"/>
                                  <w:color w:val="000000"/>
                                  <w:sz w:val="20"/>
                                  <w:szCs w:val="20"/>
                                  <w:lang w:val="en-US"/>
                                </w:rPr>
                                <w:t>v</w:t>
                              </w:r>
                            </w:p>
                          </w:txbxContent>
                        </wps:txbx>
                        <wps:bodyPr rot="0" vert="horz" wrap="square" lIns="0" tIns="0" rIns="0" bIns="0" anchor="t" anchorCtr="0">
                          <a:noAutofit/>
                        </wps:bodyPr>
                      </wps:wsp>
                      <wps:wsp>
                        <wps:cNvPr id="17" name="Rectangle 223"/>
                        <wps:cNvSpPr>
                          <a:spLocks noChangeArrowheads="1"/>
                        </wps:cNvSpPr>
                        <wps:spPr bwMode="auto">
                          <a:xfrm>
                            <a:off x="4073739" y="1412620"/>
                            <a:ext cx="406344" cy="261063"/>
                          </a:xfrm>
                          <a:prstGeom prst="rect">
                            <a:avLst/>
                          </a:prstGeom>
                          <a:noFill/>
                          <a:ln w="8255"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18" name="Rectangle 224"/>
                        <wps:cNvSpPr>
                          <a:spLocks noChangeArrowheads="1"/>
                        </wps:cNvSpPr>
                        <wps:spPr bwMode="auto">
                          <a:xfrm>
                            <a:off x="4177237" y="1249780"/>
                            <a:ext cx="92383" cy="4819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6A6360D" w14:textId="77777777" w:rsidR="00890EE8" w:rsidRDefault="00890EE8" w:rsidP="008433E5">
                              <w:r>
                                <w:rPr>
                                  <w:rFonts w:ascii="Arial" w:hAnsi="Arial" w:cs="Arial"/>
                                  <w:color w:val="000000"/>
                                  <w:sz w:val="20"/>
                                  <w:szCs w:val="20"/>
                                  <w:lang w:val="en-US"/>
                                </w:rPr>
                                <w:t>v</w:t>
                              </w:r>
                            </w:p>
                          </w:txbxContent>
                        </wps:txbx>
                        <wps:bodyPr rot="0" vert="horz" wrap="square" lIns="0" tIns="0" rIns="0" bIns="0" anchor="t" anchorCtr="0">
                          <a:noAutofit/>
                        </wps:bodyPr>
                      </wps:wsp>
                      <wps:wsp>
                        <wps:cNvPr id="21" name="Rectangle 227"/>
                        <wps:cNvSpPr>
                          <a:spLocks noChangeArrowheads="1"/>
                        </wps:cNvSpPr>
                        <wps:spPr bwMode="auto">
                          <a:xfrm>
                            <a:off x="4066795" y="857293"/>
                            <a:ext cx="405649" cy="261063"/>
                          </a:xfrm>
                          <a:prstGeom prst="rect">
                            <a:avLst/>
                          </a:prstGeom>
                          <a:noFill/>
                          <a:ln w="8255"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22" name="Rectangle 228"/>
                        <wps:cNvSpPr>
                          <a:spLocks noChangeArrowheads="1"/>
                        </wps:cNvSpPr>
                        <wps:spPr bwMode="auto">
                          <a:xfrm>
                            <a:off x="4189780" y="564806"/>
                            <a:ext cx="92383" cy="4819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17477FA" w14:textId="77777777" w:rsidR="00890EE8" w:rsidRDefault="00890EE8" w:rsidP="008433E5">
                              <w:r>
                                <w:rPr>
                                  <w:rFonts w:ascii="Arial" w:hAnsi="Arial" w:cs="Arial"/>
                                  <w:color w:val="000000"/>
                                  <w:sz w:val="20"/>
                                  <w:szCs w:val="20"/>
                                  <w:lang w:val="en-US"/>
                                </w:rPr>
                                <w:t>v</w:t>
                              </w:r>
                            </w:p>
                          </w:txbxContent>
                        </wps:txbx>
                        <wps:bodyPr rot="0" vert="horz" wrap="square" lIns="0" tIns="0" rIns="0" bIns="0" anchor="t" anchorCtr="0">
                          <a:noAutofit/>
                        </wps:bodyPr>
                      </wps:wsp>
                      <wps:wsp>
                        <wps:cNvPr id="26" name="Rectangle 232"/>
                        <wps:cNvSpPr>
                          <a:spLocks noChangeArrowheads="1"/>
                        </wps:cNvSpPr>
                        <wps:spPr bwMode="auto">
                          <a:xfrm>
                            <a:off x="3102805" y="2853063"/>
                            <a:ext cx="106969" cy="4819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C2B70D6" w14:textId="77777777" w:rsidR="00890EE8" w:rsidRDefault="00890EE8" w:rsidP="008433E5">
                              <w:r>
                                <w:rPr>
                                  <w:rFonts w:ascii="Arial" w:hAnsi="Arial" w:cs="Arial"/>
                                  <w:color w:val="000000"/>
                                  <w:sz w:val="20"/>
                                  <w:szCs w:val="20"/>
                                  <w:lang w:val="en-US"/>
                                </w:rPr>
                                <w:t>=</w:t>
                              </w:r>
                            </w:p>
                          </w:txbxContent>
                        </wps:txbx>
                        <wps:bodyPr rot="0" vert="horz" wrap="square" lIns="0" tIns="0" rIns="0" bIns="0" anchor="t" anchorCtr="0">
                          <a:noAutofit/>
                        </wps:bodyPr>
                      </wps:wsp>
                      <wps:wsp>
                        <wps:cNvPr id="28" name="Rectangle 234"/>
                        <wps:cNvSpPr>
                          <a:spLocks noChangeArrowheads="1"/>
                        </wps:cNvSpPr>
                        <wps:spPr bwMode="auto">
                          <a:xfrm>
                            <a:off x="2983904" y="2311524"/>
                            <a:ext cx="405649" cy="261063"/>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bodyPr rot="0" vert="horz" wrap="square" lIns="91440" tIns="45720" rIns="91440" bIns="45720" anchor="t" anchorCtr="0" upright="1">
                          <a:noAutofit/>
                        </wps:bodyPr>
                      </wps:wsp>
                      <wps:wsp>
                        <wps:cNvPr id="29" name="Rectangle 235"/>
                        <wps:cNvSpPr>
                          <a:spLocks noChangeArrowheads="1"/>
                        </wps:cNvSpPr>
                        <wps:spPr bwMode="auto">
                          <a:xfrm>
                            <a:off x="2983904" y="2311524"/>
                            <a:ext cx="405649" cy="261063"/>
                          </a:xfrm>
                          <a:prstGeom prst="rect">
                            <a:avLst/>
                          </a:prstGeom>
                          <a:noFill/>
                          <a:ln w="8255"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30" name="Rectangle 236"/>
                        <wps:cNvSpPr>
                          <a:spLocks noChangeArrowheads="1"/>
                        </wps:cNvSpPr>
                        <wps:spPr bwMode="auto">
                          <a:xfrm>
                            <a:off x="3104071" y="1974896"/>
                            <a:ext cx="106969" cy="4819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994925D" w14:textId="77777777" w:rsidR="00890EE8" w:rsidRDefault="00890EE8" w:rsidP="008433E5">
                              <w:r>
                                <w:rPr>
                                  <w:rFonts w:ascii="Arial" w:hAnsi="Arial" w:cs="Arial"/>
                                  <w:color w:val="000000"/>
                                  <w:sz w:val="20"/>
                                  <w:szCs w:val="20"/>
                                  <w:lang w:val="en-US"/>
                                </w:rPr>
                                <w:t>=</w:t>
                              </w:r>
                            </w:p>
                          </w:txbxContent>
                        </wps:txbx>
                        <wps:bodyPr rot="0" vert="horz" wrap="square" lIns="0" tIns="0" rIns="0" bIns="0" anchor="t" anchorCtr="0">
                          <a:noAutofit/>
                        </wps:bodyPr>
                      </wps:wsp>
                      <wps:wsp>
                        <wps:cNvPr id="32" name="Rectangle 238"/>
                        <wps:cNvSpPr>
                          <a:spLocks noChangeArrowheads="1"/>
                        </wps:cNvSpPr>
                        <wps:spPr bwMode="auto">
                          <a:xfrm>
                            <a:off x="2983904" y="1412620"/>
                            <a:ext cx="405649" cy="261063"/>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bodyPr rot="0" vert="horz" wrap="square" lIns="91440" tIns="45720" rIns="91440" bIns="45720" anchor="t" anchorCtr="0" upright="1">
                          <a:noAutofit/>
                        </wps:bodyPr>
                      </wps:wsp>
                      <wps:wsp>
                        <wps:cNvPr id="33" name="Rectangle 239"/>
                        <wps:cNvSpPr>
                          <a:spLocks noChangeArrowheads="1"/>
                        </wps:cNvSpPr>
                        <wps:spPr bwMode="auto">
                          <a:xfrm>
                            <a:off x="2983904" y="1412620"/>
                            <a:ext cx="405649" cy="261063"/>
                          </a:xfrm>
                          <a:prstGeom prst="rect">
                            <a:avLst/>
                          </a:prstGeom>
                          <a:noFill/>
                          <a:ln w="8255"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38" name="Rectangle 240"/>
                        <wps:cNvSpPr>
                          <a:spLocks noChangeArrowheads="1"/>
                        </wps:cNvSpPr>
                        <wps:spPr bwMode="auto">
                          <a:xfrm>
                            <a:off x="3090314" y="1249772"/>
                            <a:ext cx="106969" cy="4819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3BFE4B6" w14:textId="77777777" w:rsidR="00890EE8" w:rsidRDefault="00890EE8" w:rsidP="008433E5">
                              <w:r>
                                <w:rPr>
                                  <w:rFonts w:ascii="Arial" w:hAnsi="Arial" w:cs="Arial"/>
                                  <w:color w:val="000000"/>
                                  <w:sz w:val="20"/>
                                  <w:szCs w:val="20"/>
                                  <w:lang w:val="en-US"/>
                                </w:rPr>
                                <w:t>=</w:t>
                              </w:r>
                            </w:p>
                          </w:txbxContent>
                        </wps:txbx>
                        <wps:bodyPr rot="0" vert="horz" wrap="square" lIns="0" tIns="0" rIns="0" bIns="0" anchor="t" anchorCtr="0">
                          <a:noAutofit/>
                        </wps:bodyPr>
                      </wps:wsp>
                      <wps:wsp>
                        <wps:cNvPr id="40" name="Rectangle 242"/>
                        <wps:cNvSpPr>
                          <a:spLocks noChangeArrowheads="1"/>
                        </wps:cNvSpPr>
                        <wps:spPr bwMode="auto">
                          <a:xfrm>
                            <a:off x="2967235" y="863643"/>
                            <a:ext cx="405649" cy="261063"/>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bodyPr rot="0" vert="horz" wrap="square" lIns="91440" tIns="45720" rIns="91440" bIns="45720" anchor="t" anchorCtr="0" upright="1">
                          <a:noAutofit/>
                        </wps:bodyPr>
                      </wps:wsp>
                      <wps:wsp>
                        <wps:cNvPr id="41" name="Rectangle 243"/>
                        <wps:cNvSpPr>
                          <a:spLocks noChangeArrowheads="1"/>
                        </wps:cNvSpPr>
                        <wps:spPr bwMode="auto">
                          <a:xfrm>
                            <a:off x="2967235" y="863643"/>
                            <a:ext cx="405649" cy="261063"/>
                          </a:xfrm>
                          <a:prstGeom prst="rect">
                            <a:avLst/>
                          </a:prstGeom>
                          <a:noFill/>
                          <a:ln w="8255"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42" name="Rectangle 244"/>
                        <wps:cNvSpPr>
                          <a:spLocks noChangeArrowheads="1"/>
                        </wps:cNvSpPr>
                        <wps:spPr bwMode="auto">
                          <a:xfrm>
                            <a:off x="3087402" y="577846"/>
                            <a:ext cx="106969" cy="4819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3B5D54F" w14:textId="77777777" w:rsidR="00890EE8" w:rsidRDefault="00890EE8" w:rsidP="008433E5">
                              <w:r>
                                <w:rPr>
                                  <w:rFonts w:ascii="Arial" w:hAnsi="Arial" w:cs="Arial"/>
                                  <w:color w:val="000000"/>
                                  <w:sz w:val="20"/>
                                  <w:szCs w:val="20"/>
                                  <w:lang w:val="en-US"/>
                                </w:rPr>
                                <w:t>=</w:t>
                              </w:r>
                            </w:p>
                          </w:txbxContent>
                        </wps:txbx>
                        <wps:bodyPr rot="0" vert="horz" wrap="square" lIns="0" tIns="0" rIns="0" bIns="0" anchor="t" anchorCtr="0">
                          <a:noAutofit/>
                        </wps:bodyPr>
                      </wps:wsp>
                      <wps:wsp>
                        <wps:cNvPr id="46" name="Rectangle 248"/>
                        <wps:cNvSpPr>
                          <a:spLocks noChangeArrowheads="1"/>
                        </wps:cNvSpPr>
                        <wps:spPr bwMode="auto">
                          <a:xfrm>
                            <a:off x="2026740" y="2874822"/>
                            <a:ext cx="106969" cy="4819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21C52492" w14:textId="77777777" w:rsidR="00890EE8" w:rsidRDefault="00890EE8" w:rsidP="008433E5">
                              <w:r>
                                <w:rPr>
                                  <w:rFonts w:ascii="Arial" w:hAnsi="Arial" w:cs="Arial"/>
                                  <w:color w:val="000000"/>
                                  <w:sz w:val="20"/>
                                  <w:szCs w:val="20"/>
                                  <w:lang w:val="en-US"/>
                                </w:rPr>
                                <w:t>+</w:t>
                              </w:r>
                            </w:p>
                          </w:txbxContent>
                        </wps:txbx>
                        <wps:bodyPr rot="0" vert="horz" wrap="square" lIns="0" tIns="0" rIns="0" bIns="0" anchor="t" anchorCtr="0">
                          <a:noAutofit/>
                        </wps:bodyPr>
                      </wps:wsp>
                      <wps:wsp>
                        <wps:cNvPr id="48" name="Rectangle 250"/>
                        <wps:cNvSpPr>
                          <a:spLocks noChangeArrowheads="1"/>
                        </wps:cNvSpPr>
                        <wps:spPr bwMode="auto">
                          <a:xfrm>
                            <a:off x="1921158" y="2311524"/>
                            <a:ext cx="406344" cy="261063"/>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bodyPr rot="0" vert="horz" wrap="square" lIns="91440" tIns="45720" rIns="91440" bIns="45720" anchor="t" anchorCtr="0" upright="1">
                          <a:noAutofit/>
                        </wps:bodyPr>
                      </wps:wsp>
                      <wps:wsp>
                        <wps:cNvPr id="49" name="Rectangle 251"/>
                        <wps:cNvSpPr>
                          <a:spLocks noChangeArrowheads="1"/>
                        </wps:cNvSpPr>
                        <wps:spPr bwMode="auto">
                          <a:xfrm>
                            <a:off x="1921158" y="2311524"/>
                            <a:ext cx="406344" cy="261063"/>
                          </a:xfrm>
                          <a:prstGeom prst="rect">
                            <a:avLst/>
                          </a:prstGeom>
                          <a:noFill/>
                          <a:ln w="8255"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50" name="Rectangle 252"/>
                        <wps:cNvSpPr>
                          <a:spLocks noChangeArrowheads="1"/>
                        </wps:cNvSpPr>
                        <wps:spPr bwMode="auto">
                          <a:xfrm>
                            <a:off x="2046187" y="1946294"/>
                            <a:ext cx="106969" cy="4819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2318CC08" w14:textId="77777777" w:rsidR="00890EE8" w:rsidRDefault="00890EE8" w:rsidP="008433E5">
                              <w:r>
                                <w:rPr>
                                  <w:rFonts w:ascii="Arial" w:hAnsi="Arial" w:cs="Arial"/>
                                  <w:color w:val="000000"/>
                                  <w:sz w:val="20"/>
                                  <w:szCs w:val="20"/>
                                  <w:lang w:val="en-US"/>
                                </w:rPr>
                                <w:t>+</w:t>
                              </w:r>
                            </w:p>
                          </w:txbxContent>
                        </wps:txbx>
                        <wps:bodyPr rot="0" vert="horz" wrap="square" lIns="0" tIns="0" rIns="0" bIns="0" anchor="t" anchorCtr="0">
                          <a:noAutofit/>
                        </wps:bodyPr>
                      </wps:wsp>
                      <wps:wsp>
                        <wps:cNvPr id="52" name="Rectangle 254"/>
                        <wps:cNvSpPr>
                          <a:spLocks noChangeArrowheads="1"/>
                        </wps:cNvSpPr>
                        <wps:spPr bwMode="auto">
                          <a:xfrm>
                            <a:off x="1921158" y="1423909"/>
                            <a:ext cx="406344" cy="26035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bodyPr rot="0" vert="horz" wrap="square" lIns="91440" tIns="45720" rIns="91440" bIns="45720" anchor="t" anchorCtr="0" upright="1">
                          <a:noAutofit/>
                        </wps:bodyPr>
                      </wps:wsp>
                      <wps:wsp>
                        <wps:cNvPr id="53" name="Rectangle 255"/>
                        <wps:cNvSpPr>
                          <a:spLocks noChangeArrowheads="1"/>
                        </wps:cNvSpPr>
                        <wps:spPr bwMode="auto">
                          <a:xfrm>
                            <a:off x="1921158" y="1423909"/>
                            <a:ext cx="406344" cy="260358"/>
                          </a:xfrm>
                          <a:prstGeom prst="rect">
                            <a:avLst/>
                          </a:prstGeom>
                          <a:noFill/>
                          <a:ln w="8255"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54" name="Rectangle 256"/>
                        <wps:cNvSpPr>
                          <a:spLocks noChangeArrowheads="1"/>
                        </wps:cNvSpPr>
                        <wps:spPr bwMode="auto">
                          <a:xfrm>
                            <a:off x="2024531" y="1264317"/>
                            <a:ext cx="106969" cy="4819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9582454" w14:textId="77777777" w:rsidR="00890EE8" w:rsidRDefault="00890EE8" w:rsidP="008433E5">
                              <w:r>
                                <w:rPr>
                                  <w:rFonts w:ascii="Arial" w:hAnsi="Arial" w:cs="Arial"/>
                                  <w:color w:val="000000"/>
                                  <w:sz w:val="20"/>
                                  <w:szCs w:val="20"/>
                                  <w:lang w:val="en-US"/>
                                </w:rPr>
                                <w:t>+</w:t>
                              </w:r>
                            </w:p>
                          </w:txbxContent>
                        </wps:txbx>
                        <wps:bodyPr rot="0" vert="horz" wrap="square" lIns="0" tIns="0" rIns="0" bIns="0" anchor="t" anchorCtr="0">
                          <a:noAutofit/>
                        </wps:bodyPr>
                      </wps:wsp>
                      <wps:wsp>
                        <wps:cNvPr id="56" name="Rectangle 258"/>
                        <wps:cNvSpPr>
                          <a:spLocks noChangeArrowheads="1"/>
                        </wps:cNvSpPr>
                        <wps:spPr bwMode="auto">
                          <a:xfrm>
                            <a:off x="1906573" y="868582"/>
                            <a:ext cx="404260" cy="261063"/>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bodyPr rot="0" vert="horz" wrap="square" lIns="91440" tIns="45720" rIns="91440" bIns="45720" anchor="t" anchorCtr="0" upright="1">
                          <a:noAutofit/>
                        </wps:bodyPr>
                      </wps:wsp>
                      <wps:wsp>
                        <wps:cNvPr id="57" name="Rectangle 259"/>
                        <wps:cNvSpPr>
                          <a:spLocks noChangeArrowheads="1"/>
                        </wps:cNvSpPr>
                        <wps:spPr bwMode="auto">
                          <a:xfrm>
                            <a:off x="1906573" y="868582"/>
                            <a:ext cx="404260" cy="261063"/>
                          </a:xfrm>
                          <a:prstGeom prst="rect">
                            <a:avLst/>
                          </a:prstGeom>
                          <a:noFill/>
                          <a:ln w="8255"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58" name="Rectangle 260"/>
                        <wps:cNvSpPr>
                          <a:spLocks noChangeArrowheads="1"/>
                        </wps:cNvSpPr>
                        <wps:spPr bwMode="auto">
                          <a:xfrm>
                            <a:off x="2026740" y="583630"/>
                            <a:ext cx="106969" cy="4819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57660B1" w14:textId="77777777" w:rsidR="00890EE8" w:rsidRDefault="00890EE8" w:rsidP="008433E5">
                              <w:r>
                                <w:rPr>
                                  <w:rFonts w:ascii="Arial" w:hAnsi="Arial" w:cs="Arial"/>
                                  <w:color w:val="000000"/>
                                  <w:sz w:val="20"/>
                                  <w:szCs w:val="20"/>
                                  <w:lang w:val="en-US"/>
                                </w:rPr>
                                <w:t>+</w:t>
                              </w:r>
                            </w:p>
                          </w:txbxContent>
                        </wps:txbx>
                        <wps:bodyPr rot="0" vert="horz" wrap="square" lIns="0" tIns="0" rIns="0" bIns="0" anchor="t" anchorCtr="0">
                          <a:noAutofit/>
                        </wps:bodyPr>
                      </wps:wsp>
                      <wps:wsp>
                        <wps:cNvPr id="60" name="Rectangle 262"/>
                        <wps:cNvSpPr>
                          <a:spLocks noChangeArrowheads="1"/>
                        </wps:cNvSpPr>
                        <wps:spPr bwMode="auto">
                          <a:xfrm>
                            <a:off x="1085450" y="525635"/>
                            <a:ext cx="921741" cy="540000"/>
                          </a:xfrm>
                          <a:prstGeom prst="rect">
                            <a:avLst/>
                          </a:prstGeom>
                          <a:solidFill>
                            <a:srgbClr val="FFFFFF"/>
                          </a:solidFill>
                          <a:ln w="9525">
                            <a:solidFill>
                              <a:schemeClr val="tx1"/>
                            </a:solidFill>
                            <a:miter lim="800000"/>
                            <a:headEnd/>
                            <a:tailEnd/>
                          </a:ln>
                        </wps:spPr>
                        <wps:txbx>
                          <w:txbxContent>
                            <w:p w14:paraId="79682649" w14:textId="77777777" w:rsidR="00890EE8" w:rsidRPr="008E516A" w:rsidRDefault="00890EE8" w:rsidP="008433E5">
                              <w:pPr>
                                <w:pStyle w:val="TableText-Plannedinfoflowdiagram"/>
                              </w:pPr>
                              <w:r w:rsidRPr="00DD5584">
                                <w:t>E</w:t>
                              </w:r>
                              <w:r w:rsidRPr="008E516A">
                                <w:t>stimates of Prior Year Amounts</w:t>
                              </w:r>
                            </w:p>
                          </w:txbxContent>
                        </wps:txbx>
                        <wps:bodyPr rot="0" vert="horz" wrap="square" lIns="91440" tIns="45720" rIns="91440" bIns="45720" anchor="ctr" anchorCtr="0" upright="1">
                          <a:noAutofit/>
                        </wps:bodyPr>
                      </wps:wsp>
                      <wps:wsp>
                        <wps:cNvPr id="324" name="Rectangle 270"/>
                        <wps:cNvSpPr>
                          <a:spLocks noChangeArrowheads="1"/>
                        </wps:cNvSpPr>
                        <wps:spPr bwMode="auto">
                          <a:xfrm>
                            <a:off x="2141155" y="525635"/>
                            <a:ext cx="920352" cy="540000"/>
                          </a:xfrm>
                          <a:prstGeom prst="rect">
                            <a:avLst/>
                          </a:prstGeom>
                          <a:solidFill>
                            <a:srgbClr val="FFFFFF"/>
                          </a:solidFill>
                          <a:ln w="9525">
                            <a:solidFill>
                              <a:srgbClr val="000000"/>
                            </a:solidFill>
                            <a:miter lim="800000"/>
                            <a:headEnd/>
                            <a:tailEnd/>
                          </a:ln>
                        </wps:spPr>
                        <wps:txbx>
                          <w:txbxContent>
                            <w:p w14:paraId="2B91C35E" w14:textId="77777777" w:rsidR="00890EE8" w:rsidRDefault="00890EE8" w:rsidP="008433E5">
                              <w:pPr>
                                <w:pStyle w:val="TableText-Plannedinfoflowdiagram"/>
                              </w:pPr>
                              <w:r>
                                <w:t>Proposed at Budget</w:t>
                              </w:r>
                            </w:p>
                          </w:txbxContent>
                        </wps:txbx>
                        <wps:bodyPr rot="0" vert="horz" wrap="square" lIns="91440" tIns="45720" rIns="91440" bIns="45720" anchor="ctr" anchorCtr="0" upright="1">
                          <a:noAutofit/>
                        </wps:bodyPr>
                      </wps:wsp>
                      <wps:wsp>
                        <wps:cNvPr id="329" name="Rectangle 275"/>
                        <wps:cNvSpPr>
                          <a:spLocks noChangeArrowheads="1"/>
                        </wps:cNvSpPr>
                        <wps:spPr bwMode="auto">
                          <a:xfrm>
                            <a:off x="3197149" y="525672"/>
                            <a:ext cx="926603" cy="540000"/>
                          </a:xfrm>
                          <a:prstGeom prst="rect">
                            <a:avLst/>
                          </a:prstGeom>
                          <a:solidFill>
                            <a:srgbClr val="FFFFFF"/>
                          </a:solidFill>
                          <a:ln w="9525">
                            <a:solidFill>
                              <a:srgbClr val="000000"/>
                            </a:solidFill>
                            <a:miter lim="800000"/>
                            <a:headEnd/>
                            <a:tailEnd/>
                          </a:ln>
                        </wps:spPr>
                        <wps:txbx>
                          <w:txbxContent>
                            <w:p w14:paraId="1200C8F0" w14:textId="23755C77" w:rsidR="00890EE8" w:rsidRDefault="00890EE8" w:rsidP="008433E5">
                              <w:pPr>
                                <w:pStyle w:val="TableText-Plannedinfoflowdiagram"/>
                              </w:pPr>
                              <w:r>
                                <w:t>Estimate</w:t>
                              </w:r>
                              <w:r w:rsidR="000C3CD5">
                                <w:t xml:space="preserve"> Total</w:t>
                              </w:r>
                            </w:p>
                          </w:txbxContent>
                        </wps:txbx>
                        <wps:bodyPr rot="0" vert="horz" wrap="square" lIns="91440" tIns="45720" rIns="91440" bIns="45720" anchor="ctr" anchorCtr="0" upright="1">
                          <a:noAutofit/>
                        </wps:bodyPr>
                      </wps:wsp>
                      <wps:wsp>
                        <wps:cNvPr id="334" name="Rectangle 280"/>
                        <wps:cNvSpPr>
                          <a:spLocks noChangeArrowheads="1"/>
                        </wps:cNvSpPr>
                        <wps:spPr bwMode="auto">
                          <a:xfrm>
                            <a:off x="4341798" y="530134"/>
                            <a:ext cx="1180829" cy="540000"/>
                          </a:xfrm>
                          <a:prstGeom prst="rect">
                            <a:avLst/>
                          </a:prstGeom>
                          <a:solidFill>
                            <a:schemeClr val="bg1">
                              <a:lumMod val="85000"/>
                            </a:schemeClr>
                          </a:solidFill>
                          <a:ln w="9525">
                            <a:solidFill>
                              <a:srgbClr val="000000"/>
                            </a:solidFill>
                            <a:miter lim="800000"/>
                            <a:headEnd/>
                            <a:tailEnd/>
                          </a:ln>
                        </wps:spPr>
                        <wps:txbx>
                          <w:txbxContent>
                            <w:p w14:paraId="43296638" w14:textId="77777777" w:rsidR="00890EE8" w:rsidRDefault="00890EE8" w:rsidP="008433E5">
                              <w:pPr>
                                <w:pStyle w:val="TableText-Plannedinfoflowdiagram"/>
                              </w:pPr>
                              <w:r>
                                <w:t>Estimated Available Appropriation</w:t>
                              </w:r>
                            </w:p>
                          </w:txbxContent>
                        </wps:txbx>
                        <wps:bodyPr rot="0" vert="horz" wrap="square" lIns="91440" tIns="45720" rIns="91440" bIns="45720" anchor="ctr" anchorCtr="0" upright="1">
                          <a:noAutofit/>
                        </wps:bodyPr>
                      </wps:wsp>
                      <wps:wsp>
                        <wps:cNvPr id="548" name="Rectangle 289"/>
                        <wps:cNvSpPr>
                          <a:spLocks noChangeArrowheads="1"/>
                        </wps:cNvSpPr>
                        <wps:spPr bwMode="auto">
                          <a:xfrm>
                            <a:off x="1077213" y="1210270"/>
                            <a:ext cx="926603" cy="540000"/>
                          </a:xfrm>
                          <a:prstGeom prst="rect">
                            <a:avLst/>
                          </a:prstGeom>
                          <a:solidFill>
                            <a:srgbClr val="FFFFFF"/>
                          </a:solidFill>
                          <a:ln w="9525">
                            <a:solidFill>
                              <a:srgbClr val="000000"/>
                            </a:solidFill>
                            <a:miter lim="800000"/>
                            <a:headEnd/>
                            <a:tailEnd/>
                          </a:ln>
                        </wps:spPr>
                        <wps:txbx>
                          <w:txbxContent>
                            <w:p w14:paraId="264353AD" w14:textId="77777777" w:rsidR="00890EE8" w:rsidRDefault="00890EE8" w:rsidP="008433E5">
                              <w:pPr>
                                <w:pStyle w:val="TableText-Plannedinfoflowdiagram"/>
                              </w:pPr>
                              <w:r>
                                <w:t>Estimates as at Budget</w:t>
                              </w:r>
                            </w:p>
                          </w:txbxContent>
                        </wps:txbx>
                        <wps:bodyPr rot="0" vert="horz" wrap="square" lIns="91440" tIns="45720" rIns="91440" bIns="45720" anchor="ctr" anchorCtr="0" upright="1">
                          <a:noAutofit/>
                        </wps:bodyPr>
                      </wps:wsp>
                      <wps:wsp>
                        <wps:cNvPr id="554" name="Rectangle 295"/>
                        <wps:cNvSpPr>
                          <a:spLocks noChangeArrowheads="1"/>
                        </wps:cNvSpPr>
                        <wps:spPr bwMode="auto">
                          <a:xfrm>
                            <a:off x="2146904" y="1208607"/>
                            <a:ext cx="926603" cy="539955"/>
                          </a:xfrm>
                          <a:prstGeom prst="rect">
                            <a:avLst/>
                          </a:prstGeom>
                          <a:solidFill>
                            <a:srgbClr val="FFFFFF"/>
                          </a:solidFill>
                          <a:ln w="9525">
                            <a:solidFill>
                              <a:srgbClr val="000000"/>
                            </a:solidFill>
                            <a:miter lim="800000"/>
                            <a:headEnd/>
                            <a:tailEnd/>
                          </a:ln>
                        </wps:spPr>
                        <wps:txbx>
                          <w:txbxContent>
                            <w:p w14:paraId="7FEDEBCF" w14:textId="77777777" w:rsidR="00890EE8" w:rsidRDefault="00890EE8" w:rsidP="008433E5">
                              <w:pPr>
                                <w:pStyle w:val="TableText-Plannedinfoflowdiagram"/>
                              </w:pPr>
                              <w:r>
                                <w:t>Proposed at AEs</w:t>
                              </w:r>
                            </w:p>
                          </w:txbxContent>
                        </wps:txbx>
                        <wps:bodyPr rot="0" vert="horz" wrap="square" lIns="91440" tIns="45720" rIns="91440" bIns="45720" anchor="ctr" anchorCtr="0" upright="1">
                          <a:noAutofit/>
                        </wps:bodyPr>
                      </wps:wsp>
                      <wps:wsp>
                        <wps:cNvPr id="560" name="Rectangle 301"/>
                        <wps:cNvSpPr>
                          <a:spLocks noChangeArrowheads="1"/>
                        </wps:cNvSpPr>
                        <wps:spPr bwMode="auto">
                          <a:xfrm>
                            <a:off x="3187423" y="1208506"/>
                            <a:ext cx="926603" cy="539910"/>
                          </a:xfrm>
                          <a:prstGeom prst="rect">
                            <a:avLst/>
                          </a:prstGeom>
                          <a:solidFill>
                            <a:srgbClr val="FFFFFF"/>
                          </a:solidFill>
                          <a:ln w="9525">
                            <a:solidFill>
                              <a:srgbClr val="000000"/>
                            </a:solidFill>
                            <a:miter lim="800000"/>
                            <a:headEnd/>
                            <a:tailEnd/>
                          </a:ln>
                        </wps:spPr>
                        <wps:txbx>
                          <w:txbxContent>
                            <w:p w14:paraId="657C6DD7" w14:textId="77777777" w:rsidR="00890EE8" w:rsidRDefault="00890EE8" w:rsidP="008433E5">
                              <w:pPr>
                                <w:pStyle w:val="TableText-Plannedinfoflowdiagram"/>
                              </w:pPr>
                              <w:r>
                                <w:t>Revised Estimates</w:t>
                              </w:r>
                            </w:p>
                          </w:txbxContent>
                        </wps:txbx>
                        <wps:bodyPr rot="0" vert="horz" wrap="square" lIns="91440" tIns="45720" rIns="91440" bIns="45720" anchor="ctr" anchorCtr="0" upright="1">
                          <a:noAutofit/>
                        </wps:bodyPr>
                      </wps:wsp>
                      <wps:wsp>
                        <wps:cNvPr id="565" name="Rectangle 306"/>
                        <wps:cNvSpPr>
                          <a:spLocks noChangeArrowheads="1"/>
                        </wps:cNvSpPr>
                        <wps:spPr bwMode="auto">
                          <a:xfrm>
                            <a:off x="4337689" y="1202258"/>
                            <a:ext cx="1193332" cy="546304"/>
                          </a:xfrm>
                          <a:prstGeom prst="rect">
                            <a:avLst/>
                          </a:prstGeom>
                          <a:solidFill>
                            <a:schemeClr val="bg1">
                              <a:lumMod val="85000"/>
                            </a:schemeClr>
                          </a:solidFill>
                          <a:ln w="9525">
                            <a:solidFill>
                              <a:srgbClr val="000000"/>
                            </a:solidFill>
                            <a:miter lim="800000"/>
                            <a:headEnd/>
                            <a:tailEnd/>
                          </a:ln>
                        </wps:spPr>
                        <wps:txbx>
                          <w:txbxContent>
                            <w:p w14:paraId="718EC4DE" w14:textId="77777777" w:rsidR="00890EE8" w:rsidRDefault="00890EE8" w:rsidP="008433E5">
                              <w:pPr>
                                <w:pStyle w:val="TableText-Plannedinfoflowdiagram"/>
                              </w:pPr>
                              <w:r>
                                <w:t>Actual Available Appropriation</w:t>
                              </w:r>
                            </w:p>
                          </w:txbxContent>
                        </wps:txbx>
                        <wps:bodyPr rot="0" vert="horz" wrap="square" lIns="91440" tIns="45720" rIns="91440" bIns="45720" anchor="ctr" anchorCtr="0" upright="1">
                          <a:noAutofit/>
                        </wps:bodyPr>
                      </wps:wsp>
                      <wps:wsp>
                        <wps:cNvPr id="574" name="Rectangle 315"/>
                        <wps:cNvSpPr>
                          <a:spLocks noChangeArrowheads="1"/>
                        </wps:cNvSpPr>
                        <wps:spPr bwMode="auto">
                          <a:xfrm>
                            <a:off x="1070266" y="1913959"/>
                            <a:ext cx="926603" cy="540000"/>
                          </a:xfrm>
                          <a:prstGeom prst="rect">
                            <a:avLst/>
                          </a:prstGeom>
                          <a:solidFill>
                            <a:srgbClr val="FFFFFF"/>
                          </a:solidFill>
                          <a:ln w="9525">
                            <a:solidFill>
                              <a:srgbClr val="000000"/>
                            </a:solidFill>
                            <a:miter lim="800000"/>
                            <a:headEnd/>
                            <a:tailEnd/>
                          </a:ln>
                        </wps:spPr>
                        <wps:txbx>
                          <w:txbxContent>
                            <w:p w14:paraId="0D236AD8" w14:textId="77777777" w:rsidR="00890EE8" w:rsidRDefault="00890EE8" w:rsidP="008433E5">
                              <w:pPr>
                                <w:pStyle w:val="TableText-Plannedinfoflowdiagram"/>
                              </w:pPr>
                              <w:r>
                                <w:t>Estimate as at AEs</w:t>
                              </w:r>
                            </w:p>
                          </w:txbxContent>
                        </wps:txbx>
                        <wps:bodyPr rot="0" vert="horz" wrap="square" lIns="91440" tIns="45720" rIns="91440" bIns="45720" anchor="ctr" anchorCtr="0" upright="1">
                          <a:noAutofit/>
                        </wps:bodyPr>
                      </wps:wsp>
                      <wps:wsp>
                        <wps:cNvPr id="196" name="Rectangle 321"/>
                        <wps:cNvSpPr>
                          <a:spLocks noChangeArrowheads="1"/>
                        </wps:cNvSpPr>
                        <wps:spPr bwMode="auto">
                          <a:xfrm>
                            <a:off x="2153156" y="1913943"/>
                            <a:ext cx="926603" cy="539016"/>
                          </a:xfrm>
                          <a:prstGeom prst="rect">
                            <a:avLst/>
                          </a:prstGeom>
                          <a:solidFill>
                            <a:srgbClr val="FFFFFF"/>
                          </a:solidFill>
                          <a:ln w="9525">
                            <a:solidFill>
                              <a:srgbClr val="000000"/>
                            </a:solidFill>
                            <a:miter lim="800000"/>
                            <a:headEnd/>
                            <a:tailEnd/>
                          </a:ln>
                        </wps:spPr>
                        <wps:txbx>
                          <w:txbxContent>
                            <w:p w14:paraId="22C68D0E" w14:textId="68690078" w:rsidR="00890EE8" w:rsidRDefault="00890EE8" w:rsidP="008433E5">
                              <w:pPr>
                                <w:pStyle w:val="TableText-Plannedinfoflowdiagram"/>
                              </w:pPr>
                              <w:r>
                                <w:t xml:space="preserve">Proposed </w:t>
                              </w:r>
                              <w:r w:rsidR="000C3CD5">
                                <w:t>a</w:t>
                              </w:r>
                              <w:r>
                                <w:t>t S</w:t>
                              </w:r>
                              <w:r w:rsidR="009B375F">
                                <w:t xml:space="preserve">upplementary </w:t>
                              </w:r>
                              <w:r>
                                <w:t>AEs</w:t>
                              </w:r>
                            </w:p>
                          </w:txbxContent>
                        </wps:txbx>
                        <wps:bodyPr rot="0" vert="horz" wrap="square" lIns="91440" tIns="45720" rIns="91440" bIns="45720" anchor="ctr" anchorCtr="0" upright="1">
                          <a:noAutofit/>
                        </wps:bodyPr>
                      </wps:wsp>
                      <wps:wsp>
                        <wps:cNvPr id="201" name="Rectangle 326"/>
                        <wps:cNvSpPr>
                          <a:spLocks noChangeArrowheads="1"/>
                        </wps:cNvSpPr>
                        <wps:spPr bwMode="auto">
                          <a:xfrm>
                            <a:off x="3197283" y="1913959"/>
                            <a:ext cx="927298" cy="540000"/>
                          </a:xfrm>
                          <a:prstGeom prst="rect">
                            <a:avLst/>
                          </a:prstGeom>
                          <a:solidFill>
                            <a:srgbClr val="FFFFFF"/>
                          </a:solidFill>
                          <a:ln w="9525">
                            <a:solidFill>
                              <a:srgbClr val="000000"/>
                            </a:solidFill>
                            <a:miter lim="800000"/>
                            <a:headEnd/>
                            <a:tailEnd/>
                          </a:ln>
                        </wps:spPr>
                        <wps:txbx>
                          <w:txbxContent>
                            <w:p w14:paraId="361E087C" w14:textId="77777777" w:rsidR="00890EE8" w:rsidRDefault="00890EE8" w:rsidP="008433E5">
                              <w:pPr>
                                <w:pStyle w:val="TableText-Plannedinfoflowdiagram"/>
                              </w:pPr>
                              <w:r>
                                <w:t>Revised Estimate</w:t>
                              </w:r>
                            </w:p>
                          </w:txbxContent>
                        </wps:txbx>
                        <wps:bodyPr rot="0" vert="horz" wrap="square" lIns="91440" tIns="45720" rIns="91440" bIns="45720" anchor="ctr" anchorCtr="0" upright="1">
                          <a:noAutofit/>
                        </wps:bodyPr>
                      </wps:wsp>
                      <wps:wsp>
                        <wps:cNvPr id="206" name="Rectangle 331"/>
                        <wps:cNvSpPr>
                          <a:spLocks noChangeArrowheads="1"/>
                        </wps:cNvSpPr>
                        <wps:spPr bwMode="auto">
                          <a:xfrm>
                            <a:off x="4337132" y="1913974"/>
                            <a:ext cx="1192637" cy="540000"/>
                          </a:xfrm>
                          <a:prstGeom prst="rect">
                            <a:avLst/>
                          </a:prstGeom>
                          <a:solidFill>
                            <a:schemeClr val="bg1">
                              <a:lumMod val="85000"/>
                            </a:schemeClr>
                          </a:solidFill>
                          <a:ln w="9525">
                            <a:solidFill>
                              <a:srgbClr val="000000"/>
                            </a:solidFill>
                            <a:miter lim="800000"/>
                            <a:headEnd/>
                            <a:tailEnd/>
                          </a:ln>
                        </wps:spPr>
                        <wps:txbx>
                          <w:txbxContent>
                            <w:p w14:paraId="393851F1" w14:textId="77777777" w:rsidR="00890EE8" w:rsidRDefault="00890EE8" w:rsidP="008433E5">
                              <w:pPr>
                                <w:pStyle w:val="TableText-Plannedinfoflowdiagram"/>
                              </w:pPr>
                              <w:r>
                                <w:t>Actual Available Appropriation</w:t>
                              </w:r>
                            </w:p>
                          </w:txbxContent>
                        </wps:txbx>
                        <wps:bodyPr rot="0" vert="horz" wrap="square" lIns="91440" tIns="45720" rIns="91440" bIns="45720" anchor="ctr" anchorCtr="0" upright="1">
                          <a:noAutofit/>
                        </wps:bodyPr>
                      </wps:wsp>
                      <wps:wsp>
                        <wps:cNvPr id="215" name="Rectangle 340"/>
                        <wps:cNvSpPr>
                          <a:spLocks noChangeArrowheads="1"/>
                        </wps:cNvSpPr>
                        <wps:spPr bwMode="auto">
                          <a:xfrm>
                            <a:off x="1069571" y="2634701"/>
                            <a:ext cx="927298" cy="900000"/>
                          </a:xfrm>
                          <a:prstGeom prst="rect">
                            <a:avLst/>
                          </a:prstGeom>
                          <a:solidFill>
                            <a:srgbClr val="FFFFFF"/>
                          </a:solidFill>
                          <a:ln w="9525">
                            <a:solidFill>
                              <a:srgbClr val="000000"/>
                            </a:solidFill>
                            <a:miter lim="800000"/>
                            <a:headEnd/>
                            <a:tailEnd/>
                          </a:ln>
                        </wps:spPr>
                        <wps:txbx>
                          <w:txbxContent>
                            <w:p w14:paraId="40AC5CAC" w14:textId="77777777" w:rsidR="00890EE8" w:rsidRDefault="00890EE8" w:rsidP="008433E5">
                              <w:pPr>
                                <w:pStyle w:val="TableText-Plannedinfoflowdiagram"/>
                              </w:pPr>
                              <w:r>
                                <w:t>Estimate as at Previous Estimate (can be any of the above)</w:t>
                              </w:r>
                            </w:p>
                          </w:txbxContent>
                        </wps:txbx>
                        <wps:bodyPr rot="0" vert="horz" wrap="square" lIns="91440" tIns="45720" rIns="91440" bIns="45720" anchor="ctr" anchorCtr="0" upright="1">
                          <a:noAutofit/>
                        </wps:bodyPr>
                      </wps:wsp>
                      <wps:wsp>
                        <wps:cNvPr id="579" name="Rectangle 351"/>
                        <wps:cNvSpPr>
                          <a:spLocks noChangeArrowheads="1"/>
                        </wps:cNvSpPr>
                        <wps:spPr bwMode="auto">
                          <a:xfrm>
                            <a:off x="2146904" y="2634732"/>
                            <a:ext cx="927298" cy="900000"/>
                          </a:xfrm>
                          <a:prstGeom prst="rect">
                            <a:avLst/>
                          </a:prstGeom>
                          <a:solidFill>
                            <a:srgbClr val="FFFFFF"/>
                          </a:solidFill>
                          <a:ln w="9525">
                            <a:solidFill>
                              <a:srgbClr val="000000"/>
                            </a:solidFill>
                            <a:miter lim="800000"/>
                            <a:headEnd/>
                            <a:tailEnd/>
                          </a:ln>
                        </wps:spPr>
                        <wps:txbx>
                          <w:txbxContent>
                            <w:p w14:paraId="2F6C0F52" w14:textId="77777777" w:rsidR="00890EE8" w:rsidRDefault="00890EE8" w:rsidP="008433E5">
                              <w:pPr>
                                <w:pStyle w:val="TableText-Plannedinfoflowdiagram"/>
                              </w:pPr>
                              <w:r>
                                <w:t>Proposed by Bill</w:t>
                              </w:r>
                            </w:p>
                          </w:txbxContent>
                        </wps:txbx>
                        <wps:bodyPr rot="0" vert="horz" wrap="square" lIns="91440" tIns="45720" rIns="91440" bIns="45720" anchor="ctr" anchorCtr="0" upright="1">
                          <a:noAutofit/>
                        </wps:bodyPr>
                      </wps:wsp>
                      <wps:wsp>
                        <wps:cNvPr id="584" name="Rectangle 356"/>
                        <wps:cNvSpPr>
                          <a:spLocks noChangeArrowheads="1"/>
                        </wps:cNvSpPr>
                        <wps:spPr bwMode="auto">
                          <a:xfrm>
                            <a:off x="3211039" y="2635745"/>
                            <a:ext cx="926603" cy="900000"/>
                          </a:xfrm>
                          <a:prstGeom prst="rect">
                            <a:avLst/>
                          </a:prstGeom>
                          <a:solidFill>
                            <a:srgbClr val="FFFFFF"/>
                          </a:solidFill>
                          <a:ln w="9525">
                            <a:solidFill>
                              <a:srgbClr val="000000"/>
                            </a:solidFill>
                            <a:miter lim="800000"/>
                            <a:headEnd/>
                            <a:tailEnd/>
                          </a:ln>
                        </wps:spPr>
                        <wps:txbx>
                          <w:txbxContent>
                            <w:p w14:paraId="5F9498A6" w14:textId="77777777" w:rsidR="00890EE8" w:rsidRDefault="00890EE8" w:rsidP="008433E5">
                              <w:pPr>
                                <w:pStyle w:val="TableText-Plannedinfoflowdiagram"/>
                              </w:pPr>
                              <w:r>
                                <w:t>Revised Estimate</w:t>
                              </w:r>
                            </w:p>
                          </w:txbxContent>
                        </wps:txbx>
                        <wps:bodyPr rot="0" vert="horz" wrap="square" lIns="91440" tIns="45720" rIns="91440" bIns="45720" anchor="ctr" anchorCtr="0" upright="1">
                          <a:noAutofit/>
                        </wps:bodyPr>
                      </wps:wsp>
                      <wps:wsp>
                        <wps:cNvPr id="589" name="Rectangle 361"/>
                        <wps:cNvSpPr>
                          <a:spLocks noChangeArrowheads="1"/>
                        </wps:cNvSpPr>
                        <wps:spPr bwMode="auto">
                          <a:xfrm>
                            <a:off x="4337689" y="2634710"/>
                            <a:ext cx="1192637" cy="900000"/>
                          </a:xfrm>
                          <a:prstGeom prst="rect">
                            <a:avLst/>
                          </a:prstGeom>
                          <a:solidFill>
                            <a:schemeClr val="bg1">
                              <a:lumMod val="85000"/>
                            </a:schemeClr>
                          </a:solidFill>
                          <a:ln w="9525">
                            <a:solidFill>
                              <a:srgbClr val="000000"/>
                            </a:solidFill>
                            <a:miter lim="800000"/>
                            <a:headEnd/>
                            <a:tailEnd/>
                          </a:ln>
                        </wps:spPr>
                        <wps:txbx>
                          <w:txbxContent>
                            <w:p w14:paraId="62B10CAB" w14:textId="77777777" w:rsidR="00890EE8" w:rsidRDefault="00890EE8" w:rsidP="008433E5">
                              <w:pPr>
                                <w:pStyle w:val="TableText-Plannedinfoflowdiagram"/>
                              </w:pPr>
                              <w:r>
                                <w:t>Actual Available Appropriation</w:t>
                              </w:r>
                            </w:p>
                          </w:txbxContent>
                        </wps:txbx>
                        <wps:bodyPr rot="0" vert="horz" wrap="square" lIns="91440" tIns="45720" rIns="91440" bIns="45720" anchor="ctr" anchorCtr="0" upright="1">
                          <a:noAutofit/>
                        </wps:bodyPr>
                      </wps:wsp>
                      <wps:wsp>
                        <wps:cNvPr id="598" name="Freeform 370"/>
                        <wps:cNvSpPr>
                          <a:spLocks noEditPoints="1"/>
                        </wps:cNvSpPr>
                        <wps:spPr bwMode="auto">
                          <a:xfrm>
                            <a:off x="2002427" y="1046623"/>
                            <a:ext cx="1191248" cy="263194"/>
                          </a:xfrm>
                          <a:custGeom>
                            <a:avLst/>
                            <a:gdLst>
                              <a:gd name="T0" fmla="*/ 1696 w 1700"/>
                              <a:gd name="T1" fmla="*/ 0 h 484"/>
                              <a:gd name="T2" fmla="*/ 88 w 1700"/>
                              <a:gd name="T3" fmla="*/ 426 h 484"/>
                              <a:gd name="T4" fmla="*/ 93 w 1700"/>
                              <a:gd name="T5" fmla="*/ 444 h 484"/>
                              <a:gd name="T6" fmla="*/ 1700 w 1700"/>
                              <a:gd name="T7" fmla="*/ 18 h 484"/>
                              <a:gd name="T8" fmla="*/ 1696 w 1700"/>
                              <a:gd name="T9" fmla="*/ 0 h 484"/>
                              <a:gd name="T10" fmla="*/ 94 w 1700"/>
                              <a:gd name="T11" fmla="*/ 376 h 484"/>
                              <a:gd name="T12" fmla="*/ 0 w 1700"/>
                              <a:gd name="T13" fmla="*/ 459 h 484"/>
                              <a:gd name="T14" fmla="*/ 122 w 1700"/>
                              <a:gd name="T15" fmla="*/ 484 h 484"/>
                              <a:gd name="T16" fmla="*/ 94 w 1700"/>
                              <a:gd name="T17" fmla="*/ 376 h 4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700" h="484">
                                <a:moveTo>
                                  <a:pt x="1696" y="0"/>
                                </a:moveTo>
                                <a:lnTo>
                                  <a:pt x="88" y="426"/>
                                </a:lnTo>
                                <a:lnTo>
                                  <a:pt x="93" y="444"/>
                                </a:lnTo>
                                <a:lnTo>
                                  <a:pt x="1700" y="18"/>
                                </a:lnTo>
                                <a:lnTo>
                                  <a:pt x="1696" y="0"/>
                                </a:lnTo>
                                <a:close/>
                                <a:moveTo>
                                  <a:pt x="94" y="376"/>
                                </a:moveTo>
                                <a:lnTo>
                                  <a:pt x="0" y="459"/>
                                </a:lnTo>
                                <a:lnTo>
                                  <a:pt x="122" y="484"/>
                                </a:lnTo>
                                <a:lnTo>
                                  <a:pt x="94" y="376"/>
                                </a:lnTo>
                                <a:close/>
                              </a:path>
                            </a:pathLst>
                          </a:custGeom>
                          <a:solidFill>
                            <a:srgbClr val="000000"/>
                          </a:solidFill>
                          <a:ln w="0" cap="flat">
                            <a:solidFill>
                              <a:srgbClr val="000000"/>
                            </a:solidFill>
                            <a:prstDash val="solid"/>
                            <a:round/>
                            <a:headEnd/>
                            <a:tailEnd/>
                          </a:ln>
                        </wps:spPr>
                        <wps:bodyPr rot="0" vert="horz" wrap="square" lIns="91440" tIns="45720" rIns="91440" bIns="45720" anchor="t" anchorCtr="0" upright="1">
                          <a:noAutofit/>
                        </wps:bodyPr>
                      </wps:wsp>
                      <wps:wsp>
                        <wps:cNvPr id="599" name="Freeform 371"/>
                        <wps:cNvSpPr>
                          <a:spLocks noEditPoints="1"/>
                        </wps:cNvSpPr>
                        <wps:spPr bwMode="auto">
                          <a:xfrm>
                            <a:off x="2007190" y="1731561"/>
                            <a:ext cx="1203849" cy="278472"/>
                          </a:xfrm>
                          <a:custGeom>
                            <a:avLst/>
                            <a:gdLst>
                              <a:gd name="T0" fmla="*/ 1734 w 1738"/>
                              <a:gd name="T1" fmla="*/ 0 h 480"/>
                              <a:gd name="T2" fmla="*/ 88 w 1738"/>
                              <a:gd name="T3" fmla="*/ 421 h 480"/>
                              <a:gd name="T4" fmla="*/ 93 w 1738"/>
                              <a:gd name="T5" fmla="*/ 439 h 480"/>
                              <a:gd name="T6" fmla="*/ 1738 w 1738"/>
                              <a:gd name="T7" fmla="*/ 18 h 480"/>
                              <a:gd name="T8" fmla="*/ 1734 w 1738"/>
                              <a:gd name="T9" fmla="*/ 0 h 480"/>
                              <a:gd name="T10" fmla="*/ 94 w 1738"/>
                              <a:gd name="T11" fmla="*/ 371 h 480"/>
                              <a:gd name="T12" fmla="*/ 0 w 1738"/>
                              <a:gd name="T13" fmla="*/ 453 h 480"/>
                              <a:gd name="T14" fmla="*/ 122 w 1738"/>
                              <a:gd name="T15" fmla="*/ 480 h 480"/>
                              <a:gd name="T16" fmla="*/ 94 w 1738"/>
                              <a:gd name="T17" fmla="*/ 371 h 4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738" h="480">
                                <a:moveTo>
                                  <a:pt x="1734" y="0"/>
                                </a:moveTo>
                                <a:lnTo>
                                  <a:pt x="88" y="421"/>
                                </a:lnTo>
                                <a:lnTo>
                                  <a:pt x="93" y="439"/>
                                </a:lnTo>
                                <a:lnTo>
                                  <a:pt x="1738" y="18"/>
                                </a:lnTo>
                                <a:lnTo>
                                  <a:pt x="1734" y="0"/>
                                </a:lnTo>
                                <a:close/>
                                <a:moveTo>
                                  <a:pt x="94" y="371"/>
                                </a:moveTo>
                                <a:lnTo>
                                  <a:pt x="0" y="453"/>
                                </a:lnTo>
                                <a:lnTo>
                                  <a:pt x="122" y="480"/>
                                </a:lnTo>
                                <a:lnTo>
                                  <a:pt x="94" y="371"/>
                                </a:lnTo>
                                <a:close/>
                              </a:path>
                            </a:pathLst>
                          </a:custGeom>
                          <a:solidFill>
                            <a:srgbClr val="000000"/>
                          </a:solidFill>
                          <a:ln w="0" cap="flat">
                            <a:solidFill>
                              <a:srgbClr val="000000"/>
                            </a:solidFill>
                            <a:prstDash val="solid"/>
                            <a:round/>
                            <a:headEnd/>
                            <a:tailEnd/>
                          </a:ln>
                        </wps:spPr>
                        <wps:bodyPr rot="0" vert="horz" wrap="square" lIns="91440" tIns="45720" rIns="91440" bIns="45720" anchor="t" anchorCtr="0" upright="1">
                          <a:noAutofit/>
                        </wps:bodyPr>
                      </wps:wsp>
                      <wps:wsp>
                        <wps:cNvPr id="601" name="Rectangle 373"/>
                        <wps:cNvSpPr>
                          <a:spLocks noChangeArrowheads="1"/>
                        </wps:cNvSpPr>
                        <wps:spPr bwMode="auto">
                          <a:xfrm>
                            <a:off x="104765" y="1358996"/>
                            <a:ext cx="925909" cy="548233"/>
                          </a:xfrm>
                          <a:prstGeom prst="rect">
                            <a:avLst/>
                          </a:prstGeom>
                          <a:noFill/>
                          <a:ln w="8255"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602" name="Rectangle 374"/>
                        <wps:cNvSpPr>
                          <a:spLocks noChangeArrowheads="1"/>
                        </wps:cNvSpPr>
                        <wps:spPr bwMode="auto">
                          <a:xfrm>
                            <a:off x="35999" y="1304354"/>
                            <a:ext cx="636953" cy="1749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D3FD955" w14:textId="77777777" w:rsidR="00890EE8" w:rsidRPr="00E94FFE" w:rsidRDefault="00890EE8" w:rsidP="008433E5">
                              <w:pPr>
                                <w:pStyle w:val="TableText-Plannedinfoflowdiagramheaders"/>
                                <w:jc w:val="left"/>
                                <w:rPr>
                                  <w:u w:val="single"/>
                                </w:rPr>
                              </w:pPr>
                              <w:r w:rsidRPr="00E94FFE">
                                <w:rPr>
                                  <w:u w:val="single"/>
                                </w:rPr>
                                <w:t>PAES</w:t>
                              </w:r>
                            </w:p>
                          </w:txbxContent>
                        </wps:txbx>
                        <wps:bodyPr rot="0" vert="horz" wrap="square" lIns="0" tIns="0" rIns="0" bIns="0" anchor="t" anchorCtr="0">
                          <a:noAutofit/>
                        </wps:bodyPr>
                      </wps:wsp>
                      <wps:wsp>
                        <wps:cNvPr id="606" name="Rectangle 378"/>
                        <wps:cNvSpPr>
                          <a:spLocks noChangeArrowheads="1"/>
                        </wps:cNvSpPr>
                        <wps:spPr bwMode="auto">
                          <a:xfrm>
                            <a:off x="100597" y="2166176"/>
                            <a:ext cx="926603" cy="615263"/>
                          </a:xfrm>
                          <a:prstGeom prst="rect">
                            <a:avLst/>
                          </a:prstGeom>
                          <a:noFill/>
                          <a:ln w="8255"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607" name="Rectangle 379"/>
                        <wps:cNvSpPr>
                          <a:spLocks noChangeArrowheads="1"/>
                        </wps:cNvSpPr>
                        <wps:spPr bwMode="auto">
                          <a:xfrm>
                            <a:off x="35999" y="1946315"/>
                            <a:ext cx="916184" cy="3803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55816A38" w14:textId="77777777" w:rsidR="00890EE8" w:rsidRPr="00A03757" w:rsidRDefault="00890EE8" w:rsidP="008433E5">
                              <w:pPr>
                                <w:pStyle w:val="TableText-Plannedinfoflowdiagramheaders"/>
                                <w:jc w:val="left"/>
                                <w:rPr>
                                  <w:b w:val="0"/>
                                </w:rPr>
                              </w:pPr>
                              <w:r w:rsidRPr="00E94FFE">
                                <w:rPr>
                                  <w:u w:val="single"/>
                                </w:rPr>
                                <w:t>PSAES</w:t>
                              </w:r>
                              <w:r>
                                <w:rPr>
                                  <w:b w:val="0"/>
                                </w:rPr>
                                <w:br/>
                                <w:t>(if required)</w:t>
                              </w:r>
                            </w:p>
                          </w:txbxContent>
                        </wps:txbx>
                        <wps:bodyPr rot="0" vert="horz" wrap="square" lIns="0" tIns="0" rIns="0" bIns="0" anchor="t" anchorCtr="0">
                          <a:noAutofit/>
                        </wps:bodyPr>
                      </wps:wsp>
                      <wps:wsp>
                        <wps:cNvPr id="614" name="Rectangle 386"/>
                        <wps:cNvSpPr>
                          <a:spLocks noChangeArrowheads="1"/>
                        </wps:cNvSpPr>
                        <wps:spPr bwMode="auto">
                          <a:xfrm>
                            <a:off x="42946" y="2668459"/>
                            <a:ext cx="1034267" cy="8699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0D4C61A" w14:textId="77777777" w:rsidR="00890EE8" w:rsidRPr="00A03757" w:rsidRDefault="00890EE8" w:rsidP="008433E5">
                              <w:pPr>
                                <w:spacing w:before="40" w:after="40" w:line="40" w:lineRule="atLeast"/>
                                <w:rPr>
                                  <w:sz w:val="20"/>
                                  <w:szCs w:val="20"/>
                                </w:rPr>
                              </w:pPr>
                              <w:r w:rsidRPr="007A2DD1">
                                <w:rPr>
                                  <w:rFonts w:cs="Calibri"/>
                                  <w:b/>
                                  <w:color w:val="000000"/>
                                  <w:sz w:val="20"/>
                                  <w:szCs w:val="20"/>
                                  <w:u w:val="single"/>
                                  <w:lang w:val="en-US"/>
                                </w:rPr>
                                <w:t>Ad Hoc</w:t>
                              </w:r>
                              <w:r w:rsidRPr="007A2DD1">
                                <w:rPr>
                                  <w:rFonts w:cs="Calibri"/>
                                  <w:b/>
                                  <w:color w:val="000000"/>
                                  <w:sz w:val="20"/>
                                  <w:szCs w:val="20"/>
                                  <w:u w:val="single"/>
                                  <w:lang w:val="en-US"/>
                                </w:rPr>
                                <w:br/>
                                <w:t>Bills</w:t>
                              </w:r>
                              <w:r w:rsidRPr="007A2DD1">
                                <w:rPr>
                                  <w:rFonts w:cs="Calibri"/>
                                  <w:b/>
                                  <w:color w:val="000000"/>
                                  <w:sz w:val="20"/>
                                  <w:szCs w:val="20"/>
                                  <w:u w:val="single"/>
                                  <w:lang w:val="en-US"/>
                                </w:rPr>
                                <w:br/>
                              </w:r>
                              <w:r w:rsidRPr="00A03757">
                                <w:rPr>
                                  <w:sz w:val="20"/>
                                  <w:szCs w:val="20"/>
                                </w:rPr>
                                <w:t>(if required</w:t>
                              </w:r>
                              <w:r>
                                <w:rPr>
                                  <w:sz w:val="20"/>
                                  <w:szCs w:val="20"/>
                                </w:rPr>
                                <w:br/>
                              </w:r>
                              <w:r w:rsidRPr="00A03757">
                                <w:rPr>
                                  <w:sz w:val="20"/>
                                  <w:szCs w:val="20"/>
                                </w:rPr>
                                <w:t>e</w:t>
                              </w:r>
                              <w:r>
                                <w:rPr>
                                  <w:sz w:val="20"/>
                                  <w:szCs w:val="20"/>
                                </w:rPr>
                                <w:t>.</w:t>
                              </w:r>
                              <w:r w:rsidRPr="00A03757">
                                <w:rPr>
                                  <w:sz w:val="20"/>
                                  <w:szCs w:val="20"/>
                                </w:rPr>
                                <w:t>g</w:t>
                              </w:r>
                              <w:r>
                                <w:rPr>
                                  <w:sz w:val="20"/>
                                  <w:szCs w:val="20"/>
                                </w:rPr>
                                <w:t>.</w:t>
                              </w:r>
                              <w:r w:rsidRPr="00A03757">
                                <w:rPr>
                                  <w:sz w:val="20"/>
                                  <w:szCs w:val="20"/>
                                </w:rPr>
                                <w:t xml:space="preserve"> Emergency Bills</w:t>
                              </w:r>
                            </w:p>
                          </w:txbxContent>
                        </wps:txbx>
                        <wps:bodyPr rot="0" vert="horz" wrap="square" lIns="0" tIns="0" rIns="0" bIns="0" anchor="t" anchorCtr="0">
                          <a:noAutofit/>
                        </wps:bodyPr>
                      </wps:wsp>
                      <wps:wsp>
                        <wps:cNvPr id="626" name="Rectangle 398"/>
                        <wps:cNvSpPr>
                          <a:spLocks noChangeArrowheads="1"/>
                        </wps:cNvSpPr>
                        <wps:spPr bwMode="auto">
                          <a:xfrm>
                            <a:off x="3088791" y="196873"/>
                            <a:ext cx="1088446" cy="286464"/>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bodyPr rot="0" vert="horz" wrap="square" lIns="91440" tIns="45720" rIns="91440" bIns="45720" anchor="t" anchorCtr="0" upright="1">
                          <a:noAutofit/>
                        </wps:bodyPr>
                      </wps:wsp>
                      <wps:wsp>
                        <wps:cNvPr id="627" name="Rectangle 399"/>
                        <wps:cNvSpPr>
                          <a:spLocks noChangeArrowheads="1"/>
                        </wps:cNvSpPr>
                        <wps:spPr bwMode="auto">
                          <a:xfrm>
                            <a:off x="3088791" y="196873"/>
                            <a:ext cx="1088446" cy="286464"/>
                          </a:xfrm>
                          <a:prstGeom prst="rect">
                            <a:avLst/>
                          </a:prstGeom>
                          <a:noFill/>
                          <a:ln w="8255"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628" name="Rectangle 400"/>
                        <wps:cNvSpPr>
                          <a:spLocks noChangeArrowheads="1"/>
                        </wps:cNvSpPr>
                        <wps:spPr bwMode="auto">
                          <a:xfrm>
                            <a:off x="3079759" y="124028"/>
                            <a:ext cx="1071776" cy="2363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5DC0B287" w14:textId="77777777" w:rsidR="00890EE8" w:rsidRPr="00E94FFE" w:rsidRDefault="00890EE8" w:rsidP="008433E5">
                              <w:pPr>
                                <w:pStyle w:val="TableText-Plannedinfoflowdiagramheaders"/>
                                <w:rPr>
                                  <w:u w:val="single"/>
                                </w:rPr>
                              </w:pPr>
                              <w:r w:rsidRPr="00E94FFE">
                                <w:rPr>
                                  <w:u w:val="single"/>
                                </w:rPr>
                                <w:t>BUDGE</w:t>
                              </w:r>
                              <w:r>
                                <w:rPr>
                                  <w:u w:val="single"/>
                                </w:rPr>
                                <w:t>T</w:t>
                              </w:r>
                              <w:r w:rsidRPr="00E94FFE">
                                <w:rPr>
                                  <w:u w:val="single"/>
                                </w:rPr>
                                <w:t xml:space="preserve"> YEAR</w:t>
                              </w:r>
                            </w:p>
                          </w:txbxContent>
                        </wps:txbx>
                        <wps:bodyPr rot="0" vert="horz" wrap="square" lIns="0" tIns="0" rIns="0" bIns="0" anchor="b" anchorCtr="0">
                          <a:noAutofit/>
                        </wps:bodyPr>
                      </wps:wsp>
                      <wps:wsp>
                        <wps:cNvPr id="631" name="Rectangle 403"/>
                        <wps:cNvSpPr>
                          <a:spLocks noChangeArrowheads="1"/>
                        </wps:cNvSpPr>
                        <wps:spPr bwMode="auto">
                          <a:xfrm>
                            <a:off x="4307129" y="36002"/>
                            <a:ext cx="1191248" cy="29987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bodyPr rot="0" vert="horz" wrap="square" lIns="91440" tIns="45720" rIns="91440" bIns="45720" anchor="t" anchorCtr="0" upright="1">
                          <a:noAutofit/>
                        </wps:bodyPr>
                      </wps:wsp>
                      <wps:wsp>
                        <wps:cNvPr id="632" name="Rectangle 404"/>
                        <wps:cNvSpPr>
                          <a:spLocks noChangeArrowheads="1"/>
                        </wps:cNvSpPr>
                        <wps:spPr bwMode="auto">
                          <a:xfrm>
                            <a:off x="4307823" y="36002"/>
                            <a:ext cx="1191248" cy="455097"/>
                          </a:xfrm>
                          <a:prstGeom prst="rect">
                            <a:avLst/>
                          </a:prstGeom>
                          <a:noFill/>
                          <a:ln w="8255"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wps:wsp>
                        <wps:cNvPr id="635" name="Rectangle 407"/>
                        <wps:cNvSpPr>
                          <a:spLocks noChangeArrowheads="1"/>
                        </wps:cNvSpPr>
                        <wps:spPr bwMode="auto">
                          <a:xfrm>
                            <a:off x="4390481" y="36002"/>
                            <a:ext cx="997453" cy="3280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448DD223" w14:textId="77777777" w:rsidR="00890EE8" w:rsidRPr="00DD5584" w:rsidRDefault="00890EE8" w:rsidP="008433E5">
                              <w:pPr>
                                <w:pStyle w:val="TableText-Plannedinfoflowdiagramheaders"/>
                              </w:pPr>
                              <w:r>
                                <w:t>PRIOR YEAR</w:t>
                              </w:r>
                              <w:r>
                                <w:br/>
                              </w:r>
                              <w:r w:rsidRPr="00E94FFE">
                                <w:rPr>
                                  <w:u w:val="single"/>
                                </w:rPr>
                                <w:t>COMPARISON</w:t>
                              </w:r>
                            </w:p>
                          </w:txbxContent>
                        </wps:txbx>
                        <wps:bodyPr rot="0" vert="horz" wrap="square" lIns="0" tIns="0" rIns="0" bIns="0" anchor="t" anchorCtr="0">
                          <a:noAutofit/>
                        </wps:bodyPr>
                      </wps:wsp>
                      <wps:wsp>
                        <wps:cNvPr id="640" name="Rectangle 413"/>
                        <wps:cNvSpPr>
                          <a:spLocks noChangeArrowheads="1"/>
                        </wps:cNvSpPr>
                        <wps:spPr bwMode="auto">
                          <a:xfrm>
                            <a:off x="42946" y="567352"/>
                            <a:ext cx="541655" cy="1803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FC3748A" w14:textId="77777777" w:rsidR="00890EE8" w:rsidRPr="00E94FFE" w:rsidRDefault="00890EE8" w:rsidP="008433E5">
                              <w:pPr>
                                <w:pStyle w:val="TableText-Plannedinfoflowdiagramheaders"/>
                                <w:jc w:val="left"/>
                                <w:rPr>
                                  <w:u w:val="single"/>
                                </w:rPr>
                              </w:pPr>
                              <w:r w:rsidRPr="00E94FFE">
                                <w:rPr>
                                  <w:u w:val="single"/>
                                </w:rPr>
                                <w:t>PBS</w:t>
                              </w:r>
                            </w:p>
                          </w:txbxContent>
                        </wps:txbx>
                        <wps:bodyPr rot="0" vert="horz" wrap="square" lIns="0" tIns="0" rIns="0" bIns="0" anchor="t" anchorCtr="0">
                          <a:spAutoFit/>
                        </wps:bodyPr>
                      </wps:wsp>
                    </wpc:wpc>
                  </a:graphicData>
                </a:graphic>
              </wp:inline>
            </w:drawing>
          </mc:Choice>
          <mc:Fallback>
            <w:pict>
              <v:group w14:anchorId="25F50A21" id="Canvas 643" o:spid="_x0000_s1027" editas="canvas" style="width:458.85pt;height:296.45pt;mso-position-horizontal-relative:char;mso-position-vertical-relative:line" coordsize="58273,3764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rgsiCA8AAICfAAAOAAAAZHJzL2Uyb0RvYy54bWzsXe1u4zYW/b/AvoPgnwtsI1LUl1FPUcx0&#10;igLd3cE2+wCKLcfG2pIrKR/Tp++5pERJlpTEqcOxYxXoWLFpmiKP7j08JO/9/ofH7ca6j7N8nSaz&#10;CfvOnlhxMk8X6+R2Nvnf9ed/BhMrL6JkEW3SJJ5Nvsb55IcPf//b9w+7aczTVbpZxJmFSpJ8+rCb&#10;TVZFsZteXeXzVbyN8u/SXZzgw2WabaMCf2a3V4ssekDt280Vt23v6iHNFrssncd5jnc/qQ8nH2T9&#10;y2U8L/6zXOZxYW1mE7StkP9m8t8b+vfqw/fR9DaLdqv1vGxG9IpWbKN1gh/VVX2Kisi6y9adqrbr&#10;eZbm6bL4bp5ur9Llcj2P5T3gbpi9dzcfo+Q+yuXNzNE7VQNxdcR6b26p3Un6eb3ZoDeuUPuU3qPX&#10;B4xPTB9vEuthNgld7k6seYRxWm6iApfb3WI2yZPbiRVtbgGAeZHJbsjTzXpBNdKX5WDGHzeZdR9h&#10;GIpHJsts7rb/ShfqPWbTf2o08D7GTL0v37pqVIEG4q9m7bssLz5F+Up9QX6k6tmuC0Brs97OJkGj&#10;+lUcLX5KFlbxdQc8JkDlhO5tGy8m1ibGPdCVhEURrTcvKYkWbZKy58oee9gBzvlOAzv/awP22yra&#10;xRIH+XT+7/svmbVGvzMAOom2uIv/AudRcruJLc48ajz9Pgr+tvuSyRHY/ZrO/59bSfpxhXLxj1mW&#10;PlBHoF2MymPUG1+gP3J81bp5wAih/uiuSOWYPS6zLVUI4FqPs4lgYeAzPrG+ziY8cBzPd1XXxY+F&#10;NUeBkDuBA5zgcxGw0A7lj0XTqh4avJ/jdGvRxWyS4T7k70T3v+YFtSuaVkXoZzVKVY833qjHQDVd&#10;dUHxePOouqrqlJt08RU3lqXKEsBy4WKVZn8ABLACAPPvd1EGSGx+SdA5ZDKqi6y6uKkuomSOrwLR&#10;gL+8/FhI06Ka+iM6bbmWd0Edqn657GpgQ7Xw7UGC7u+CRI5Da8zxVL0VSGw/8OwSJDwIPZe3QSJs&#10;1xOhQgn3mO05R0QJPdsBd1t2Sz4STRuSZ7c32j59lv+VTTiGqWkaE4Xp0lw0oXogMEMmhAancH2O&#10;PxRAy08USMtPhoBq3e2y9e0Kj4AyyUl6IqAVPaDFLaL3TIEWls320QxYLha6PjxIG7SnYtnks1Tb&#10;l0uybH4fSKTtMAUS23d8B5aLQCIY9xREo2nl/gRsmQCIyP+Nlu1lLvedWzbMhzrumAujls33uYNn&#10;h0DLRQjTdpqWTT/JB7pG7Ra1S8TFWXE2zvpA4psEie15fgjSBJAEYBehHIymYRspW8noX+xx37dh&#10;4yD4XcMWmMQsC6QxI8wCnYEtZ8I1Zk+FsWljf3l2zevBiKMZrAHBwmE2D2xl13jgOuVcswYJZp+h&#10;V85Fv6liIYWUi+T1vI8iOfqpMYASHgZOaKvJH3cYcxVBq1FybMWipTK8UIwgDeFZAexAE/POXRSe&#10;646LcvSD9h6B1RJMRykME4Fzk8IctLkLWpMiP3ymsH1MSWjCGPoCCm57wngyPlP3yoFmD1185io/&#10;SFQPSkyy76bPHNDCjjtlHH0mFpXefPnI6Vs+guRpTok3DqzRZ2q97EyXj5y+GQSWy8yB1rFD22Hl&#10;8hGJrP7emufJ+EytKl6cz6T10w6zEibVCB56kOJLldVzPPHGKuvoMk24TNGn3quhNbQuaRpXo8c8&#10;d48Js9djC01qbo4d+KLcJeT6fiBOdZKpJ1WX5zD75Huh+8OEfmZzDyiRUgQHXgKsOoHU1cLsydAq&#10;PUO6PJT0kW/XJPlmIYdmj2ZAsBqQ74+7LWfkVUZ4VZ9878rty4Z4lXFgjcTq3IkVDF+XWKkN0IZA&#10;y23hsaDc7xUKj4eS1p2gz8R5hlKhuTinCUT0wMQk/27aNiY41r8lhalh0t7LajtwsBgtnLt45VmO&#10;0WmacJpun36P0xDmpFDjwBqd5tk7TQjnHWXW1au7ZiaawnXKNW8OYZZJnby2hicz0WSaAF+e0+zT&#10;I5RbMsStcKLRc32YWNom7QVusCdHCFtwD0/jsc5/jD7TiM/sO1jkakXHgPkxjavRZZ69y+xT3WB6&#10;zPE83tBm3cDxsHENP36KHlMv8V6cxyRf1CFWnu4PE5bNDlxBoggd0uCup7bf1iiBdOvTAip5TFdU&#10;QSFMzzJ1sIvuSXEKTNKOZaFmwS3X/HToCflYlMEl1Jd7zoPXoQteew7udZu5KYJHO5rBqR4Sd7Ar&#10;v4tm36jNw05HRrEFBtEMnQTSzsmiuRn3QMZIkb2Hx+3t4KxFrQOt7/uHc9/6hgqoYmg642B7N6NI&#10;HCWc9zethdzzbMx2RjjX1llLaSOcMTcDgyiDEzk4sdW1zuqsuSE4C0cwP1TrwDjqx9QZspprMBbY&#10;AQfc3wbPbaZwc9uNehW4ZdArMrhVcampt8xvI/hWl498AwuuhbgR8i3Iu9gL0wN5o8KBjZ3GTAlS&#10;jOOwq6JDNeZHE04R0cgA1Sb8tVug3zsjcd0+E46oEJi0GDLhnAmvOonLuI04Yns6fAvPThiqpa0T&#10;mi9+A/usd+SN9rltn/vkD/ACg3h2sBMDi+uSYROe3W6QigbFBp7VnojLxrN2oCOe9/AM5WFfzkNI&#10;C4N4Fo7je4GaMQLPnKvlt5pvMBY6Dp1OVRwbqrCc/x8L0BVpVsFf3w/HrmMdjphvY55iMnYwz0xy&#10;Emb7WOrA2jNUEhYyJ1RLgzXmW5zkFDVs85wEEc1K0jjiuYVnhmAKXTzX3WVgSYYz7HTB7hqN5/1j&#10;iC08Y2OgCjF9LBPeBONw6N0T00DUuROaBI14buEZUez78GySk5CKjWDkNZ679hkBDSHVvI3sd554&#10;HhcZ+2Psc9Dprn3GzkBzGghxbEYUuuIboED49ZpvgGNzjyK6vg2g3y3HHlciBzAPOt3FvNH4GbS9&#10;1i1jTgHbwlcqTY35kNc2PNTZPS6bk+hJ0MhJWpzE9XtW1h2jJwebOrbEs4p6OuJZ5c1pJsLQ6zJc&#10;k8YRz208B30aiNHzEQ5OWNtl5gPg2fWFND5NPNc69mifZQ4iPq4z9vMNlwTkjqbnmebYlY4t7bNa&#10;d6nx3OLYxwf0u+XY41rkAOZJgFCY/5zFMSU4tJxn9q7+tFgXX9J1UvzFrG3Im8gFrJGcUOJ0uIcF&#10;yf0JJTKDlAoJHgemjow32PX8TuVto2lolasNyQ8XyNpGb90uynu7xk7v5XaDlIr/uLIYQqtbDxbz&#10;q1xKdTGIRrqYba0sARcnm1QXwQRYFwmCgXqg+uhCOHrVXxO8py4UOgM1YQqkCwkh+muCNqAL0W0N&#10;1IWurosF/VWht+sywx0FS6mLDXQUpQXUZUIx0CacG6xLYRGvv1WU20/XNXR7tN9IFxJuOFBVs9sZ&#10;50PtanV8MNDxkKDrnxy+x2bHt+4RUNZgjVYq12A0nT8mJYBxhU3wSGFqy3SEuzSndIeEZogw19Iz&#10;oQqUIrQPFFaKzbV8tp4tjM6hmiWLeraw0uqvJZ94tjCARTXLRfRnCxN25B2+7BbL1I/XQACe1udr&#10;L+9SLdc9X7y8T3X2tiquXstxooSR+6ldM2T7mU1ulP3YRQUNLw0TXdLBDml/rBVlpBRydLfpfXyd&#10;yiIFDTPZKdkN1Wb4usAmaRYMVN/C0JS3X31cve5kfUieQ50KK/JkMdUuFGRVZIWqmupVVddpXvXx&#10;fJPmsbSadYPLFqiOxyNQtqAuUH1ZFVTDj2f46ZZSshe6I2WlMSJVLdXrwM9WH1ctxTdpVCR09EjR&#10;ADfcS2srbCs3wvCBBbVahJupc9XS8L6mqsH0sll6lyxkb5cZZeX1c8d6jExlizM5weOGmvg3SNDT&#10;vP+IJMjHMVuJY+bTAqj83Qbj57YT6LSkCEioTkMAnVXAkyZKX06CfEe5ZAQploipGU7TIyvfXh6h&#10;rIs03XFJgrr1tNwxZ9Idd2qCRdA+uyRB3ZpavthRjr1TU9MVoycVNevW1fTFTJGgTlUtEjTcUV0S&#10;1KmpjwR127RHgga6qocE9VTV6nXX6e91Cgmtu70iQT2VtTo+GABDHwnqqavZ8VhJqhsGKI8kqIfl&#10;XQYJAlIUCVIUt2YEJcvA43cYCaooY+Xkq9eSC5QkSOUOAPSqj6tX/bOKVD1HgvabV1VTUYtoun9H&#10;mMQSacEj8EISVJHaqurqtWypJkHS+AzeUednq2qqluKbIwl6Kgn7685ZFGdCgrzeHTMIKgN2YOiU&#10;BRL8+B5cDs09ENct3E/wE3KXwsGV+wsCjqQgaBxwWzEhIsk/x+nWoovZhGZlcmZVsSKCeFmEePgY&#10;bgS886wTtHsUqbsj2auNKYZA62D2AExKzNrCwVklSaer1NtIpxBS8DvaE4OQEsjod0TMtkAsLT8e&#10;B7rvfNc5XoYDpuWTfODcDxg586xUXu/mKV+vCRjY3Mps2w3BgIECzjyPKQWknuU197Z6SPToHRMm&#10;Y8I9YPjcEu7REcMe06afYgOgbZg2BOyFNtE2bSFDQF+QWTJtTmCXJ36O5I4PMW0qxNMrdkG/A9NG&#10;M/mOAwz0lhUDKBGI5Kx0apxGCUrNtrZs2J8BYRpYJpgEXhhq8fcYrO0gmGhF7/I8IJYGujDB2q85&#10;co/EKoEfQlskIhR6gZpZNHESBIKARDjhgSe8apnilTgZVtmfOt7xAkAdiJ53Pm2kBfyOAQIjfsfI&#10;GueNZz9v7EvujiOSRlHrhz4WOKU95Eg5Va7DVBNHHO9kPnylsoeIY4ndw3imvgW90oEZD7R8L6NX&#10;NxU3/1hk1UaHJP3xrkiX64LuuCZ25R/INqs0qTdPOwvS27VuArHHzFk34QAIFB2KWLaHLVP02w23&#10;iaO/9R6pMAzU5q3Xw2R0m9BPDACrR7hCmG7DwIKG+iJgCde1IV8cz/6MksQ5ShKUI3af6wkVCsmQ&#10;2ipw7lsEahbRYw0xu0S+hFKS4IGNLU/Hw+wLpgb60Ihamqg9l5WlWJDAmN/HGS5WafbHxHrIot1s&#10;kv9+F2XxxNr8kmBD7ct85v6ikmraifhMSozYQYnammcKJVqScD2fIt+2XKYrmEfBcqUkD91KnSh8&#10;vcdsTQcOAok2929CrPpAku8IJJ+fIlbgW/Mp/pdc8xYQXa3nn6Iiav4tidg05ukq3Szi7MOfAAAA&#10;//8DAFBLAwQUAAYACAAAACEAl4ZqeN4AAAAFAQAADwAAAGRycy9kb3ducmV2LnhtbEyPwU7DMBBE&#10;70j8g7VI3KjdSqVNyKYqCA4geqDlUG5OvCRR7XUUu234ewwXuKw0mtHM22I1OitONITOM8J0okAQ&#10;19503CC8755uliBC1Gy09UwIXxRgVV5eFDo3/sxvdNrGRqQSDrlGaGPscylD3ZLTYeJ74uR9+sHp&#10;mOTQSDPocyp3Vs6UupVOd5wWWt3TQ0v1YXt0CAe2O6X24/5lfv/4vPyoarNZvyJeX43rOxCRxvgX&#10;hh/8hA5lYqr8kU0QFiE9En9v8rLpYgGiQphnswxkWcj/9OU3AAAA//8DAFBLAQItABQABgAIAAAA&#10;IQC2gziS/gAAAOEBAAATAAAAAAAAAAAAAAAAAAAAAABbQ29udGVudF9UeXBlc10ueG1sUEsBAi0A&#10;FAAGAAgAAAAhADj9If/WAAAAlAEAAAsAAAAAAAAAAAAAAAAALwEAAF9yZWxzLy5yZWxzUEsBAi0A&#10;FAAGAAgAAAAhACauCyIIDwAAgJ8AAA4AAAAAAAAAAAAAAAAALgIAAGRycy9lMm9Eb2MueG1sUEsB&#10;Ai0AFAAGAAgAAAAhAJeGanjeAAAABQEAAA8AAAAAAAAAAAAAAAAAYhEAAGRycy9kb3ducmV2Lnht&#10;bFBLBQYAAAAABAAEAPMAAABtEgA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28" type="#_x0000_t75" style="position:absolute;width:58273;height:37642;visibility:visible;mso-wrap-style:square" stroked="t" strokecolor="black [3213]">
                  <v:fill o:detectmouseclick="t"/>
                  <v:path o:connecttype="none"/>
                </v:shape>
                <v:rect id="Rectangle 216" o:spid="_x0000_s1029" style="position:absolute;left:41987;top:28336;width:923;height:481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PIAxAAAANsAAAAPAAAAZHJzL2Rvd25yZXYueG1sRI/NbsJA&#10;DITvlXiHlZG4lU05VJCyIFRAcORPgt6srJtEzXqj7JYEnh4fkLjZmvHM5+m8c5W6UhNKzwY+hgko&#10;4szbknMDp+P6fQwqRGSLlWcycKMA81nvbYqp9S3v6XqIuZIQDikaKGKsU61DVpDDMPQ1sWi/vnEY&#10;ZW1ybRtsJdxVepQkn9phydJQYE3fBWV/h39nYDOuF5etv7d5tfrZnHfnyfI4icYM+t3iC1SkLr7M&#10;z+utFXyhl19kAD17AAAA//8DAFBLAQItABQABgAIAAAAIQDb4fbL7gAAAIUBAAATAAAAAAAAAAAA&#10;AAAAAAAAAABbQ29udGVudF9UeXBlc10ueG1sUEsBAi0AFAAGAAgAAAAhAFr0LFu/AAAAFQEAAAsA&#10;AAAAAAAAAAAAAAAAHwEAAF9yZWxzLy5yZWxzUEsBAi0AFAAGAAgAAAAhADL88gDEAAAA2wAAAA8A&#10;AAAAAAAAAAAAAAAABwIAAGRycy9kb3ducmV2LnhtbFBLBQYAAAAAAwADALcAAAD4AgAAAAA=&#10;" filled="f" stroked="f">
                  <v:textbox inset="0,0,0,0">
                    <w:txbxContent>
                      <w:p w14:paraId="702F20A9" w14:textId="77777777" w:rsidR="00890EE8" w:rsidRDefault="00890EE8" w:rsidP="008433E5">
                        <w:r>
                          <w:rPr>
                            <w:rFonts w:ascii="Arial" w:hAnsi="Arial" w:cs="Arial"/>
                            <w:color w:val="000000"/>
                            <w:sz w:val="20"/>
                            <w:szCs w:val="20"/>
                            <w:lang w:val="en-US"/>
                          </w:rPr>
                          <w:t>v</w:t>
                        </w:r>
                      </w:p>
                    </w:txbxContent>
                  </v:textbox>
                </v:rect>
                <v:rect id="Rectangle 219" o:spid="_x0000_s1030" style="position:absolute;left:40786;top:22896;width:4056;height:261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MbKnwvwAAANsAAAAPAAAAZHJzL2Rvd25yZXYueG1sRE/bisIw&#10;EH1f8B/CCPu2pioU6RpFBdH1Raz7AUMz9mIzKUnU7t9vBMG3OZzrzJe9acWdnK8tKxiPEhDEhdU1&#10;lwp+z9uvGQgfkDW2lknBH3lYLgYfc8y0ffCJ7nkoRQxhn6GCKoQuk9IXFRn0I9sRR+5incEQoSul&#10;dviI4aaVkyRJpcGaY0OFHW0qKq75zSg4Nrwe+/zsysNtVzRpGg7Nj1bqc9ivvkEE6sNb/HLvdZw/&#10;hecv8QC5+AcAAP//AwBQSwECLQAUAAYACAAAACEA2+H2y+4AAACFAQAAEwAAAAAAAAAAAAAAAAAA&#10;AAAAW0NvbnRlbnRfVHlwZXNdLnhtbFBLAQItABQABgAIAAAAIQBa9CxbvwAAABUBAAALAAAAAAAA&#10;AAAAAAAAAB8BAABfcmVscy8ucmVsc1BLAQItABQABgAIAAAAIQDMbKnwvwAAANsAAAAPAAAAAAAA&#10;AAAAAAAAAAcCAABkcnMvZG93bnJldi54bWxQSwUGAAAAAAMAAwC3AAAA8wIAAAAA&#10;" filled="f" strokecolor="white" strokeweight=".65pt"/>
                <v:rect id="Rectangle 220" o:spid="_x0000_s1031" style="position:absolute;left:41980;top:19578;width:924;height:481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x/QDwQAAANsAAAAPAAAAZHJzL2Rvd25yZXYueG1sRE9Li8Iw&#10;EL4L/ocwwt40VWTRahTxgR59gXobmrEtNpPSRNvdX2+Ehb3Nx/ec6bwxhXhR5XLLCvq9CARxYnXO&#10;qYLzadMdgXAeWWNhmRT8kIP5rN2aYqxtzQd6HX0qQgi7GBVk3pexlC7JyKDr2ZI4cHdbGfQBVqnU&#10;FdYh3BRyEEXf0mDOoSHDkpYZJY/j0yjYjsrFdWd/67RY37aX/WW8Oo29Ul+dZjEB4anx/+I/906H&#10;+UP4/BIOkLM3AAAA//8DAFBLAQItABQABgAIAAAAIQDb4fbL7gAAAIUBAAATAAAAAAAAAAAAAAAA&#10;AAAAAABbQ29udGVudF9UeXBlc10ueG1sUEsBAi0AFAAGAAgAAAAhAFr0LFu/AAAAFQEAAAsAAAAA&#10;AAAAAAAAAAAAHwEAAF9yZWxzLy5yZWxzUEsBAi0AFAAGAAgAAAAhAE3H9APBAAAA2wAAAA8AAAAA&#10;AAAAAAAAAAAABwIAAGRycy9kb3ducmV2LnhtbFBLBQYAAAAAAwADALcAAAD1AgAAAAA=&#10;" filled="f" stroked="f">
                  <v:textbox inset="0,0,0,0">
                    <w:txbxContent>
                      <w:p w14:paraId="5B04EA87" w14:textId="77777777" w:rsidR="00890EE8" w:rsidRDefault="00890EE8" w:rsidP="008433E5">
                        <w:r>
                          <w:rPr>
                            <w:rFonts w:ascii="Arial" w:hAnsi="Arial" w:cs="Arial"/>
                            <w:color w:val="000000"/>
                            <w:sz w:val="20"/>
                            <w:szCs w:val="20"/>
                            <w:lang w:val="en-US"/>
                          </w:rPr>
                          <w:t>v</w:t>
                        </w:r>
                      </w:p>
                    </w:txbxContent>
                  </v:textbox>
                </v:rect>
                <v:rect id="Rectangle 223" o:spid="_x0000_s1032" style="position:absolute;left:40737;top:14126;width:4063;height:261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zV6/zvwAAANsAAAAPAAAAZHJzL2Rvd25yZXYueG1sRE/NisIw&#10;EL4v+A5hBG9rqofuUo2iguh6ka0+wNCM/bGZlCRq9+03guBtPr7fmS9704o7OV9bVjAZJyCIC6tr&#10;LhWcT9vPbxA+IGtsLZOCP/KwXAw+5php++BfuuehFDGEfYYKqhC6TEpfVGTQj21HHLmLdQZDhK6U&#10;2uEjhptWTpMklQZrjg0VdrSpqLjmN6Pg2PB64vOTKw+3XdGkaTg0P1qp0bBfzUAE6sNb/HLvdZz/&#10;Bc9f4gFy8Q8AAP//AwBQSwECLQAUAAYACAAAACEA2+H2y+4AAACFAQAAEwAAAAAAAAAAAAAAAAAA&#10;AAAAW0NvbnRlbnRfVHlwZXNdLnhtbFBLAQItABQABgAIAAAAIQBa9CxbvwAAABUBAAALAAAAAAAA&#10;AAAAAAAAAB8BAABfcmVscy8ucmVsc1BLAQItABQABgAIAAAAIQCzV6/zvwAAANsAAAAPAAAAAAAA&#10;AAAAAAAAAAcCAABkcnMvZG93bnJldi54bWxQSwUGAAAAAAMAAwC3AAAA8wIAAAAA&#10;" filled="f" strokecolor="white" strokeweight=".65pt"/>
                <v:rect id="Rectangle 224" o:spid="_x0000_s1033" style="position:absolute;left:41772;top:12497;width:924;height:481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Miv4GxAAAANsAAAAPAAAAZHJzL2Rvd25yZXYueG1sRI/NbsJA&#10;DITvlXiHlZG4lU05VJCyIFRAcORPgt6srJtEzXqj7JYEnh4fkLjZmvHM5+m8c5W6UhNKzwY+hgko&#10;4szbknMDp+P6fQwqRGSLlWcycKMA81nvbYqp9S3v6XqIuZIQDikaKGKsU61DVpDDMPQ1sWi/vnEY&#10;ZW1ybRtsJdxVepQkn9phydJQYE3fBWV/h39nYDOuF5etv7d5tfrZnHfnyfI4icYM+t3iC1SkLr7M&#10;z+utFXyBlV9kAD17AAAA//8DAFBLAQItABQABgAIAAAAIQDb4fbL7gAAAIUBAAATAAAAAAAAAAAA&#10;AAAAAAAAAABbQ29udGVudF9UeXBlc10ueG1sUEsBAi0AFAAGAAgAAAAhAFr0LFu/AAAAFQEAAAsA&#10;AAAAAAAAAAAAAAAAHwEAAF9yZWxzLy5yZWxzUEsBAi0AFAAGAAgAAAAhAMyK/gbEAAAA2wAAAA8A&#10;AAAAAAAAAAAAAAAABwIAAGRycy9kb3ducmV2LnhtbFBLBQYAAAAAAwADALcAAAD4AgAAAAA=&#10;" filled="f" stroked="f">
                  <v:textbox inset="0,0,0,0">
                    <w:txbxContent>
                      <w:p w14:paraId="66A6360D" w14:textId="77777777" w:rsidR="00890EE8" w:rsidRDefault="00890EE8" w:rsidP="008433E5">
                        <w:r>
                          <w:rPr>
                            <w:rFonts w:ascii="Arial" w:hAnsi="Arial" w:cs="Arial"/>
                            <w:color w:val="000000"/>
                            <w:sz w:val="20"/>
                            <w:szCs w:val="20"/>
                            <w:lang w:val="en-US"/>
                          </w:rPr>
                          <w:t>v</w:t>
                        </w:r>
                      </w:p>
                    </w:txbxContent>
                  </v:textbox>
                </v:rect>
                <v:rect id="Rectangle 227" o:spid="_x0000_s1034" style="position:absolute;left:40667;top:8572;width:4057;height:261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dnlihwgAAANsAAAAPAAAAZHJzL2Rvd25yZXYueG1sRI/disIw&#10;FITvF3yHcATv1rReFKlG2RVkV2/E6gMcmrP92eakJFHr2xtB8HKYmW+Y5XownbiS841lBek0AUFc&#10;Wt1wpeB82n7OQfiArLGzTAru5GG9Gn0sMdf2xke6FqESEcI+RwV1CH0upS9rMuintieO3p91BkOU&#10;rpLa4S3CTSdnSZJJgw3HhRp72tRU/hcXo+DQ8nfqi5Or9pefss2ysG93WqnJePhagAg0hHf41f7V&#10;CmYpPL/EHyBXDwAAAP//AwBQSwECLQAUAAYACAAAACEA2+H2y+4AAACFAQAAEwAAAAAAAAAAAAAA&#10;AAAAAAAAW0NvbnRlbnRfVHlwZXNdLnhtbFBLAQItABQABgAIAAAAIQBa9CxbvwAAABUBAAALAAAA&#10;AAAAAAAAAAAAAB8BAABfcmVscy8ucmVsc1BLAQItABQABgAIAAAAIQCdnlihwgAAANsAAAAPAAAA&#10;AAAAAAAAAAAAAAcCAABkcnMvZG93bnJldi54bWxQSwUGAAAAAAMAAwC3AAAA9gIAAAAA&#10;" filled="f" strokecolor="white" strokeweight=".65pt"/>
                <v:rect id="Rectangle 228" o:spid="_x0000_s1035" style="position:absolute;left:41897;top:5648;width:924;height:481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jDgNRxAAAANsAAAAPAAAAZHJzL2Rvd25yZXYueG1sRI9Pi8Iw&#10;FMTvgt8hPMGbpvawaNcosip6XP9A19ujebZlm5fSZG3dT28EweMwM79h5svOVOJGjSstK5iMIxDE&#10;mdUl5wrOp+1oCsJ5ZI2VZVJwJwfLRb83x0Tblg90O/pcBAi7BBUU3teJlC4ryKAb25o4eFfbGPRB&#10;NrnUDbYBbioZR9GHNFhyWCiwpq+Cst/jn1Gwm9arn739b/Nqc9ml3+lsfZp5pYaDbvUJwlPn3+FX&#10;e68VxDE8v4QfIBcPAAAA//8DAFBLAQItABQABgAIAAAAIQDb4fbL7gAAAIUBAAATAAAAAAAAAAAA&#10;AAAAAAAAAABbQ29udGVudF9UeXBlc10ueG1sUEsBAi0AFAAGAAgAAAAhAFr0LFu/AAAAFQEAAAsA&#10;AAAAAAAAAAAAAAAAHwEAAF9yZWxzLy5yZWxzUEsBAi0AFAAGAAgAAAAhAGMOA1HEAAAA2wAAAA8A&#10;AAAAAAAAAAAAAAAABwIAAGRycy9kb3ducmV2LnhtbFBLBQYAAAAAAwADALcAAAD4AgAAAAA=&#10;" filled="f" stroked="f">
                  <v:textbox inset="0,0,0,0">
                    <w:txbxContent>
                      <w:p w14:paraId="117477FA" w14:textId="77777777" w:rsidR="00890EE8" w:rsidRDefault="00890EE8" w:rsidP="008433E5">
                        <w:r>
                          <w:rPr>
                            <w:rFonts w:ascii="Arial" w:hAnsi="Arial" w:cs="Arial"/>
                            <w:color w:val="000000"/>
                            <w:sz w:val="20"/>
                            <w:szCs w:val="20"/>
                            <w:lang w:val="en-US"/>
                          </w:rPr>
                          <w:t>v</w:t>
                        </w:r>
                      </w:p>
                    </w:txbxContent>
                  </v:textbox>
                </v:rect>
                <v:rect id="Rectangle 232" o:spid="_x0000_s1036" style="position:absolute;left:31028;top:28530;width:1069;height:481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cNQVSxQAAANsAAAAPAAAAZHJzL2Rvd25yZXYueG1sRI9Ba8JA&#10;FITvBf/D8oTe6qY5hJi6irSV5NiqoL09ss8kmH0bsmuS9td3CwWPw8x8w6w2k2nFQL1rLCt4XkQg&#10;iEurG64UHA+7pxSE88gaW8uk4JscbNazhxVm2o78ScPeVyJA2GWooPa+y6R0ZU0G3cJ2xMG72N6g&#10;D7KvpO5xDHDTyjiKEmmw4bBQY0evNZXX/c0oyNNuey7sz1i171/56eO0fDssvVKP82n7AsLT5O/h&#10;/3ahFcQJ/H0JP0CufwEAAP//AwBQSwECLQAUAAYACAAAACEA2+H2y+4AAACFAQAAEwAAAAAAAAAA&#10;AAAAAAAAAAAAW0NvbnRlbnRfVHlwZXNdLnhtbFBLAQItABQABgAIAAAAIQBa9CxbvwAAABUBAAAL&#10;AAAAAAAAAAAAAAAAAB8BAABfcmVscy8ucmVsc1BLAQItABQABgAIAAAAIQAcNQVSxQAAANsAAAAP&#10;AAAAAAAAAAAAAAAAAAcCAABkcnMvZG93bnJldi54bWxQSwUGAAAAAAMAAwC3AAAA+QIAAAAA&#10;" filled="f" stroked="f">
                  <v:textbox inset="0,0,0,0">
                    <w:txbxContent>
                      <w:p w14:paraId="3C2B70D6" w14:textId="77777777" w:rsidR="00890EE8" w:rsidRDefault="00890EE8" w:rsidP="008433E5">
                        <w:r>
                          <w:rPr>
                            <w:rFonts w:ascii="Arial" w:hAnsi="Arial" w:cs="Arial"/>
                            <w:color w:val="000000"/>
                            <w:sz w:val="20"/>
                            <w:szCs w:val="20"/>
                            <w:lang w:val="en-US"/>
                          </w:rPr>
                          <w:t>=</w:t>
                        </w:r>
                      </w:p>
                    </w:txbxContent>
                  </v:textbox>
                </v:rect>
                <v:rect id="Rectangle 234" o:spid="_x0000_s1037" style="position:absolute;left:29839;top:23115;width:4056;height:261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J8l2dwQAAANsAAAAPAAAAZHJzL2Rvd25yZXYueG1sRE/Pa8Iw&#10;FL4L/g/hCbvZRDfL1hlFhMJg82A72PXRPNuy5qU2sXb//XIY7Pjx/d7uJ9uJkQbfOtawShQI4sqZ&#10;lmsNn2W+fAbhA7LBzjFp+CEP+918tsXMuDufaSxCLWII+ww1NCH0mZS+asiiT1xPHLmLGyyGCIda&#10;mgHvMdx2cq1UKi22HBsa7OnYUPVd3KwGTJ/M9XR5/Cjfbym+1JPKN19K64fFdHgFEWgK/+I/95vR&#10;sI5j45f4A+TuFwAA//8DAFBLAQItABQABgAIAAAAIQDb4fbL7gAAAIUBAAATAAAAAAAAAAAAAAAA&#10;AAAAAABbQ29udGVudF9UeXBlc10ueG1sUEsBAi0AFAAGAAgAAAAhAFr0LFu/AAAAFQEAAAsAAAAA&#10;AAAAAAAAAAAAHwEAAF9yZWxzLy5yZWxzUEsBAi0AFAAGAAgAAAAhAInyXZ3BAAAA2wAAAA8AAAAA&#10;AAAAAAAAAAAABwIAAGRycy9kb3ducmV2LnhtbFBLBQYAAAAAAwADALcAAAD1AgAAAAA=&#10;" stroked="f"/>
                <v:rect id="Rectangle 235" o:spid="_x0000_s1038" style="position:absolute;left:29839;top:23115;width:4056;height:261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j6FSnwgAAANsAAAAPAAAAZHJzL2Rvd25yZXYueG1sRI/NigIx&#10;EITvwr5D6IW9aUYPg45GcRfEXS/i6AM0k3Z+nHSGJOrs2xtB8FhU1VfUYtWbVtzI+dqygvEoAUFc&#10;WF1zqeB03AynIHxA1thaJgX/5GG1/BgsMNP2zge65aEUEcI+QwVVCF0mpS8qMuhHtiOO3tk6gyFK&#10;V0rt8B7hppWTJEmlwZrjQoUd/VRUXPKrUbBv+Hvs86Mrd9dt0aRp2DV/Wqmvz349BxGoD+/wq/2r&#10;FUxm8PwSf4BcPgAAAP//AwBQSwECLQAUAAYACAAAACEA2+H2y+4AAACFAQAAEwAAAAAAAAAAAAAA&#10;AAAAAAAAW0NvbnRlbnRfVHlwZXNdLnhtbFBLAQItABQABgAIAAAAIQBa9CxbvwAAABUBAAALAAAA&#10;AAAAAAAAAAAAAB8BAABfcmVscy8ucmVsc1BLAQItABQABgAIAAAAIQBj6FSnwgAAANsAAAAPAAAA&#10;AAAAAAAAAAAAAAcCAABkcnMvZG93bnJldi54bWxQSwUGAAAAAAMAAwC3AAAA9gIAAAAA&#10;" filled="f" strokecolor="white" strokeweight=".65pt"/>
                <v:rect id="Rectangle 236" o:spid="_x0000_s1039" style="position:absolute;left:31040;top:19748;width:1070;height:482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5Sa5gwQAAANsAAAAPAAAAZHJzL2Rvd25yZXYueG1sRE/LisIw&#10;FN0P+A/hCrMbUxUGrU1FfKDL8QHq7tJc22JzU5poO/P1k4Xg8nDeybwzlXhS40rLCoaDCARxZnXJ&#10;uYLTcfM1AeE8ssbKMin4JQfztPeRYKxty3t6HnwuQgi7GBUU3texlC4ryKAb2Jo4cDfbGPQBNrnU&#10;DbYh3FRyFEXf0mDJoaHAmpYFZffDwyjYTurFZWf/2rxaX7fnn/N0dZx6pT773WIGwlPn3+KXe6cV&#10;jMP68CX8AJn+AwAA//8DAFBLAQItABQABgAIAAAAIQDb4fbL7gAAAIUBAAATAAAAAAAAAAAAAAAA&#10;AAAAAABbQ29udGVudF9UeXBlc10ueG1sUEsBAi0AFAAGAAgAAAAhAFr0LFu/AAAAFQEAAAsAAAAA&#10;AAAAAAAAAAAAHwEAAF9yZWxzLy5yZWxzUEsBAi0AFAAGAAgAAAAhAHlJrmDBAAAA2wAAAA8AAAAA&#10;AAAAAAAAAAAABwIAAGRycy9kb3ducmV2LnhtbFBLBQYAAAAAAwADALcAAAD1AgAAAAA=&#10;" filled="f" stroked="f">
                  <v:textbox inset="0,0,0,0">
                    <w:txbxContent>
                      <w:p w14:paraId="6994925D" w14:textId="77777777" w:rsidR="00890EE8" w:rsidRDefault="00890EE8" w:rsidP="008433E5">
                        <w:r>
                          <w:rPr>
                            <w:rFonts w:ascii="Arial" w:hAnsi="Arial" w:cs="Arial"/>
                            <w:color w:val="000000"/>
                            <w:sz w:val="20"/>
                            <w:szCs w:val="20"/>
                            <w:lang w:val="en-US"/>
                          </w:rPr>
                          <w:t>=</w:t>
                        </w:r>
                      </w:p>
                    </w:txbxContent>
                  </v:textbox>
                </v:rect>
                <v:rect id="Rectangle 238" o:spid="_x0000_s1040" style="position:absolute;left:29839;top:14126;width:4056;height:261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w/yqxAAAANsAAAAPAAAAZHJzL2Rvd25yZXYueG1sRI9Ba8JA&#10;FITvQv/D8gredLdGQ42uUoRAwXqoFnp9ZJ9JaPZtmt3E9N93CwWPw8x8w2z3o23EQJ2vHWt4misQ&#10;xIUzNZcaPi757BmED8gGG8ek4Yc87HcPky1mxt34nYZzKEWEsM9QQxVCm0npi4os+rlriaN3dZ3F&#10;EGVXStPhLcJtIxdKpdJizXGhwpYOFRVf595qwHRpvk/X5O1y7FNcl6PKV59K6+nj+LIBEWgM9/B/&#10;+9VoSBbw9yX+ALn7BQAA//8DAFBLAQItABQABgAIAAAAIQDb4fbL7gAAAIUBAAATAAAAAAAAAAAA&#10;AAAAAAAAAABbQ29udGVudF9UeXBlc10ueG1sUEsBAi0AFAAGAAgAAAAhAFr0LFu/AAAAFQEAAAsA&#10;AAAAAAAAAAAAAAAAHwEAAF9yZWxzLy5yZWxzUEsBAi0AFAAGAAgAAAAhAG3D/KrEAAAA2wAAAA8A&#10;AAAAAAAAAAAAAAAABwIAAGRycy9kb3ducmV2LnhtbFBLBQYAAAAAAwADALcAAAD4AgAAAAA=&#10;" stroked="f"/>
                <v:rect id="Rectangle 239" o:spid="_x0000_s1041" style="position:absolute;left:29839;top:14126;width:4056;height:261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2fWQwgAAANsAAAAPAAAAZHJzL2Rvd25yZXYueG1sRI/disIw&#10;FITvBd8hHME7TVUo0jXKKsiu3ixWH+DQnO3PNicliVrf3gjCXg4z8w2z2vSmFTdyvrasYDZNQBAX&#10;VtdcKric95MlCB+QNbaWScGDPGzWw8EKM23vfKJbHkoRIewzVFCF0GVS+qIig35qO+Lo/VpnMETp&#10;Sqkd3iPctHKeJKk0WHNcqLCjXUXFX341Cn4a3s58fnbl8fpVNGkajs1BKzUe9Z8fIAL14T/8bn9r&#10;BYsFvL7EHyDXTwAAAP//AwBQSwECLQAUAAYACAAAACEA2+H2y+4AAACFAQAAEwAAAAAAAAAAAAAA&#10;AAAAAAAAW0NvbnRlbnRfVHlwZXNdLnhtbFBLAQItABQABgAIAAAAIQBa9CxbvwAAABUBAAALAAAA&#10;AAAAAAAAAAAAAB8BAABfcmVscy8ucmVsc1BLAQItABQABgAIAAAAIQCH2fWQwgAAANsAAAAPAAAA&#10;AAAAAAAAAAAAAAcCAABkcnMvZG93bnJldi54bWxQSwUGAAAAAAMAAwC3AAAA9gIAAAAA&#10;" filled="f" strokecolor="white" strokeweight=".65pt"/>
                <v:rect id="Rectangle 240" o:spid="_x0000_s1042" style="position:absolute;left:30903;top:12497;width:1069;height:481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P6JmwQAAANsAAAAPAAAAZHJzL2Rvd25yZXYueG1sRE/LisIw&#10;FN0P+A/hCrMbUxUGrU1FfKDL8QHq7tJc22JzU5poO/P1k4Xg8nDeybwzlXhS40rLCoaDCARxZnXJ&#10;uYLTcfM1AeE8ssbKMin4JQfztPeRYKxty3t6HnwuQgi7GBUU3texlC4ryKAb2Jo4cDfbGPQBNrnU&#10;DbYh3FRyFEXf0mDJoaHAmpYFZffDwyjYTurFZWf/2rxaX7fnn/N0dZx6pT773WIGwlPn3+KXe6cV&#10;jMPY8CX8AJn+AwAA//8DAFBLAQItABQABgAIAAAAIQDb4fbL7gAAAIUBAAATAAAAAAAAAAAAAAAA&#10;AAAAAABbQ29udGVudF9UeXBlc10ueG1sUEsBAi0AFAAGAAgAAAAhAFr0LFu/AAAAFQEAAAsAAAAA&#10;AAAAAAAAAAAAHwEAAF9yZWxzLy5yZWxzUEsBAi0AFAAGAAgAAAAhAIc/ombBAAAA2wAAAA8AAAAA&#10;AAAAAAAAAAAABwIAAGRycy9kb3ducmV2LnhtbFBLBQYAAAAAAwADALcAAAD1AgAAAAA=&#10;" filled="f" stroked="f">
                  <v:textbox inset="0,0,0,0">
                    <w:txbxContent>
                      <w:p w14:paraId="03BFE4B6" w14:textId="77777777" w:rsidR="00890EE8" w:rsidRDefault="00890EE8" w:rsidP="008433E5">
                        <w:r>
                          <w:rPr>
                            <w:rFonts w:ascii="Arial" w:hAnsi="Arial" w:cs="Arial"/>
                            <w:color w:val="000000"/>
                            <w:sz w:val="20"/>
                            <w:szCs w:val="20"/>
                            <w:lang w:val="en-US"/>
                          </w:rPr>
                          <w:t>=</w:t>
                        </w:r>
                      </w:p>
                    </w:txbxContent>
                  </v:textbox>
                </v:rect>
                <v:rect id="Rectangle 242" o:spid="_x0000_s1043" style="position:absolute;left:29672;top:8636;width:4056;height:261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qW7Q7wQAAANsAAAAPAAAAZHJzL2Rvd25yZXYueG1sRE/Pa8Iw&#10;FL4P/B/CG3hbk22uaDXKGAiC20EreH00z7bYvNQmtvW/Xw6DHT++36vNaBvRU+drxxpeEwWCuHCm&#10;5lLDKd++zEH4gGywcUwaHuRhs548rTAzbuAD9cdQihjCPkMNVQhtJqUvKrLoE9cSR+7iOoshwq6U&#10;psMhhttGvimVSos1x4YKW/qqqLge71YDpjNz+7m8f+f7e4qLclTbj7PSevo8fi5BBBrDv/jPvTMa&#10;ZnF9/BJ/gFz/AgAA//8DAFBLAQItABQABgAIAAAAIQDb4fbL7gAAAIUBAAATAAAAAAAAAAAAAAAA&#10;AAAAAABbQ29udGVudF9UeXBlc10ueG1sUEsBAi0AFAAGAAgAAAAhAFr0LFu/AAAAFQEAAAsAAAAA&#10;AAAAAAAAAAAAHwEAAF9yZWxzLy5yZWxzUEsBAi0AFAAGAAgAAAAhAKpbtDvBAAAA2wAAAA8AAAAA&#10;AAAAAAAAAAAABwIAAGRycy9kb3ducmV2LnhtbFBLBQYAAAAAAwADALcAAAD1AgAAAAA=&#10;" stroked="f"/>
                <v:rect id="Rectangle 243" o:spid="_x0000_s1044" style="position:absolute;left:29672;top:8636;width:4056;height:261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AQb0BwwAAANsAAAAPAAAAZHJzL2Rvd25yZXYueG1sRI/dasJA&#10;FITvhb7Dcgq9001KCZK6CVoobb0RYx/gkD3mx+zZsLtq+vZdQfBymJlvmFU5mUFcyPnOsoJ0kYAg&#10;rq3uuFHwe/icL0H4gKxxsEwK/shDWTzNVphre+U9XarQiAhhn6OCNoQxl9LXLRn0CzsSR+9oncEQ&#10;pWukdniNcDPI1yTJpMGO40KLI320VJ+qs1Gw63mT+urgmu35q+6zLGz7H63Uy/O0fgcRaAqP8L39&#10;rRW8pXD7En+ALP4BAAD//wMAUEsBAi0AFAAGAAgAAAAhANvh9svuAAAAhQEAABMAAAAAAAAAAAAA&#10;AAAAAAAAAFtDb250ZW50X1R5cGVzXS54bWxQSwECLQAUAAYACAAAACEAWvQsW78AAAAVAQAACwAA&#10;AAAAAAAAAAAAAAAfAQAAX3JlbHMvLnJlbHNQSwECLQAUAAYACAAAACEAQEG9AcMAAADbAAAADwAA&#10;AAAAAAAAAAAAAAAHAgAAZHJzL2Rvd25yZXYueG1sUEsFBgAAAAADAAMAtwAAAPcCAAAAAA==&#10;" filled="f" strokecolor="white" strokeweight=".65pt"/>
                <v:rect id="Rectangle 244" o:spid="_x0000_s1045" style="position:absolute;left:30874;top:5778;width:1069;height:481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0ebxxQAAANsAAAAPAAAAZHJzL2Rvd25yZXYueG1sRI9Pa8JA&#10;FMTvBb/D8oTe6sYgxaSuIv5Bj20UbG+P7GsSzL4N2TVJ++m7BcHjMDO/YRarwdSio9ZVlhVMJxEI&#10;4tzqigsF59P+ZQ7CeWSNtWVS8EMOVsvR0wJTbXv+oC7zhQgQdikqKL1vUildXpJBN7ENcfC+bWvQ&#10;B9kWUrfYB7ipZRxFr9JgxWGhxIY2JeXX7GYUHObN+vNof/ui3n0dLu+XZHtKvFLP42H9BsLT4B/h&#10;e/uoFcxi+P8SfoBc/gEAAP//AwBQSwECLQAUAAYACAAAACEA2+H2y+4AAACFAQAAEwAAAAAAAAAA&#10;AAAAAAAAAAAAW0NvbnRlbnRfVHlwZXNdLnhtbFBLAQItABQABgAIAAAAIQBa9CxbvwAAABUBAAAL&#10;AAAAAAAAAAAAAAAAAB8BAABfcmVscy8ucmVsc1BLAQItABQABgAIAAAAIQC+0ebxxQAAANsAAAAP&#10;AAAAAAAAAAAAAAAAAAcCAABkcnMvZG93bnJldi54bWxQSwUGAAAAAAMAAwC3AAAA+QIAAAAA&#10;" filled="f" stroked="f">
                  <v:textbox inset="0,0,0,0">
                    <w:txbxContent>
                      <w:p w14:paraId="73B5D54F" w14:textId="77777777" w:rsidR="00890EE8" w:rsidRDefault="00890EE8" w:rsidP="008433E5">
                        <w:r>
                          <w:rPr>
                            <w:rFonts w:ascii="Arial" w:hAnsi="Arial" w:cs="Arial"/>
                            <w:color w:val="000000"/>
                            <w:sz w:val="20"/>
                            <w:szCs w:val="20"/>
                            <w:lang w:val="en-US"/>
                          </w:rPr>
                          <w:t>=</w:t>
                        </w:r>
                      </w:p>
                    </w:txbxContent>
                  </v:textbox>
                </v:rect>
                <v:rect id="Rectangle 248" o:spid="_x0000_s1046" style="position:absolute;left:20267;top:28748;width:1070;height:481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B6uDywwAAANsAAAAPAAAAZHJzL2Rvd25yZXYueG1sRI9Bi8Iw&#10;FITvC/sfwlvwtqYrIlqNIuqiR7WCens0z7Zs81KarK3+eiMIHoeZ+YaZzFpTiivVrrCs4KcbgSBO&#10;rS44U3BIfr+HIJxH1lhaJgU3cjCbfn5MMNa24R1d9z4TAcIuRgW591UspUtzMui6tiIO3sXWBn2Q&#10;dSZ1jU2Am1L2omggDRYcFnKsaJFT+rf/NwrWw2p+2th7k5Wr8/q4PY6Wycgr1flq52MQnlr/Dr/a&#10;G62gP4Dnl/AD5PQBAAD//wMAUEsBAi0AFAAGAAgAAAAhANvh9svuAAAAhQEAABMAAAAAAAAAAAAA&#10;AAAAAAAAAFtDb250ZW50X1R5cGVzXS54bWxQSwECLQAUAAYACAAAACEAWvQsW78AAAAVAQAACwAA&#10;AAAAAAAAAAAAAAAfAQAAX3JlbHMvLnJlbHNQSwECLQAUAAYACAAAACEAwerg8sMAAADbAAAADwAA&#10;AAAAAAAAAAAAAAAHAgAAZHJzL2Rvd25yZXYueG1sUEsFBgAAAAADAAMAtwAAAPcCAAAAAA==&#10;" filled="f" stroked="f">
                  <v:textbox inset="0,0,0,0">
                    <w:txbxContent>
                      <w:p w14:paraId="21C52492" w14:textId="77777777" w:rsidR="00890EE8" w:rsidRDefault="00890EE8" w:rsidP="008433E5">
                        <w:r>
                          <w:rPr>
                            <w:rFonts w:ascii="Arial" w:hAnsi="Arial" w:cs="Arial"/>
                            <w:color w:val="000000"/>
                            <w:sz w:val="20"/>
                            <w:szCs w:val="20"/>
                            <w:lang w:val="en-US"/>
                          </w:rPr>
                          <w:t>+</w:t>
                        </w:r>
                      </w:p>
                    </w:txbxContent>
                  </v:textbox>
                </v:rect>
                <v:rect id="Rectangle 250" o:spid="_x0000_s1047" style="position:absolute;left:19211;top:23115;width:4064;height:261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Lbg9wQAAANsAAAAPAAAAZHJzL2Rvd25yZXYueG1sRE/Pa8Iw&#10;FL4P/B/CG3hbk22uaDXKGAiC20EreH00z7bYvNQmtvW/Xw6DHT++36vNaBvRU+drxxpeEwWCuHCm&#10;5lLDKd++zEH4gGywcUwaHuRhs548rTAzbuAD9cdQihjCPkMNVQhtJqUvKrLoE9cSR+7iOoshwq6U&#10;psMhhttGvimVSos1x4YKW/qqqLge71YDpjNz+7m8f+f7e4qLclTbj7PSevo8fi5BBBrDv/jPvTMa&#10;ZnFs/BJ/gFz/AgAA//8DAFBLAQItABQABgAIAAAAIQDb4fbL7gAAAIUBAAATAAAAAAAAAAAAAAAA&#10;AAAAAABbQ29udGVudF9UeXBlc10ueG1sUEsBAi0AFAAGAAgAAAAhAFr0LFu/AAAAFQEAAAsAAAAA&#10;AAAAAAAAAAAAHwEAAF9yZWxzLy5yZWxzUEsBAi0AFAAGAAgAAAAhAFQtuD3BAAAA2wAAAA8AAAAA&#10;AAAAAAAAAAAABwIAAGRycy9kb3ducmV2LnhtbFBLBQYAAAAAAwADALcAAAD1AgAAAAA=&#10;" stroked="f"/>
                <v:rect id="Rectangle 251" o:spid="_x0000_s1048" style="position:absolute;left:19211;top:23115;width:4064;height:261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N7EHwwAAANsAAAAPAAAAZHJzL2Rvd25yZXYueG1sRI/dagIx&#10;FITvhb5DOIXeaVaRxW6N0hbE6o242wc4bE73p5uTJYm6vr0RBC+HmfmGWa4H04kzOd9YVjCdJCCI&#10;S6sbrhT8FpvxAoQPyBo7y6TgSh7Wq5fREjNtL3ykcx4qESHsM1RQh9BnUvqyJoN+Ynvi6P1ZZzBE&#10;6SqpHV4i3HRyliSpNNhwXKixp++ayv/8ZBQcWv6a+rxw1f60Lds0Dft2p5V6ex0+P0AEGsIz/Gj/&#10;aAXzd7h/iT9Arm4AAAD//wMAUEsBAi0AFAAGAAgAAAAhANvh9svuAAAAhQEAABMAAAAAAAAAAAAA&#10;AAAAAAAAAFtDb250ZW50X1R5cGVzXS54bWxQSwECLQAUAAYACAAAACEAWvQsW78AAAAVAQAACwAA&#10;AAAAAAAAAAAAAAAfAQAAX3JlbHMvLnJlbHNQSwECLQAUAAYACAAAACEAvjexB8MAAADbAAAADwAA&#10;AAAAAAAAAAAAAAAHAgAAZHJzL2Rvd25yZXYueG1sUEsFBgAAAAADAAMAtwAAAPcCAAAAAA==&#10;" filled="f" strokecolor="white" strokeweight=".65pt"/>
                <v:rect id="Rectangle 252" o:spid="_x0000_s1049" style="position:absolute;left:20461;top:19462;width:1070;height:482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lkvAwQAAANsAAAAPAAAAZHJzL2Rvd25yZXYueG1sRE/LisIw&#10;FN0P+A/hCrMbUwUHrU1FfKDL8QHq7tJc22JzU5poO/P1k4Xg8nDeybwzlXhS40rLCoaDCARxZnXJ&#10;uYLTcfM1AeE8ssbKMin4JQfztPeRYKxty3t6HnwuQgi7GBUU3texlC4ryKAb2Jo4cDfbGPQBNrnU&#10;DbYh3FRyFEXf0mDJoaHAmpYFZffDwyjYTurFZWf/2rxaX7fnn/N0dZx6pT773WIGwlPn3+KXe6cV&#10;jMP68CX8AJn+AwAA//8DAFBLAQItABQABgAIAAAAIQDb4fbL7gAAAIUBAAATAAAAAAAAAAAAAAAA&#10;AAAAAABbQ29udGVudF9UeXBlc10ueG1sUEsBAi0AFAAGAAgAAAAhAFr0LFu/AAAAFQEAAAsAAAAA&#10;AAAAAAAAAAAAHwEAAF9yZWxzLy5yZWxzUEsBAi0AFAAGAAgAAAAhAKSWS8DBAAAA2wAAAA8AAAAA&#10;AAAAAAAAAAAABwIAAGRycy9kb3ducmV2LnhtbFBLBQYAAAAAAwADALcAAAD1AgAAAAA=&#10;" filled="f" stroked="f">
                  <v:textbox inset="0,0,0,0">
                    <w:txbxContent>
                      <w:p w14:paraId="2318CC08" w14:textId="77777777" w:rsidR="00890EE8" w:rsidRDefault="00890EE8" w:rsidP="008433E5">
                        <w:r>
                          <w:rPr>
                            <w:rFonts w:ascii="Arial" w:hAnsi="Arial" w:cs="Arial"/>
                            <w:color w:val="000000"/>
                            <w:sz w:val="20"/>
                            <w:szCs w:val="20"/>
                            <w:lang w:val="en-US"/>
                          </w:rPr>
                          <w:t>+</w:t>
                        </w:r>
                      </w:p>
                    </w:txbxContent>
                  </v:textbox>
                </v:rect>
                <v:rect id="Rectangle 254" o:spid="_x0000_s1050" style="position:absolute;left:19211;top:14239;width:4064;height:2603;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wHBkKxAAAANsAAAAPAAAAZHJzL2Rvd25yZXYueG1sRI9La8Mw&#10;EITvhfwHsYHcGqlpYxonSggFQ6DtIQ/odbE2tqm1ciz50X9fFQo5DjPzDbPZjbYWPbW+cqzhaa5A&#10;EOfOVFxouJyzx1cQPiAbrB2Thh/ysNtOHjaYGjfwkfpTKESEsE9RQxlCk0rp85Is+rlriKN3da3F&#10;EGVbSNPiEOG2lgulEmmx4rhQYkNvJeXfp85qwOTF3D6vzx/n9y7BVTGqbPmltJ5Nx/0aRKAx3MP/&#10;7YPRsFzA35f4A+T2FwAA//8DAFBLAQItABQABgAIAAAAIQDb4fbL7gAAAIUBAAATAAAAAAAAAAAA&#10;AAAAAAAAAABbQ29udGVudF9UeXBlc10ueG1sUEsBAi0AFAAGAAgAAAAhAFr0LFu/AAAAFQEAAAsA&#10;AAAAAAAAAAAAAAAAHwEAAF9yZWxzLy5yZWxzUEsBAi0AFAAGAAgAAAAhALAcGQrEAAAA2wAAAA8A&#10;AAAAAAAAAAAAAAAABwIAAGRycy9kb3ducmV2LnhtbFBLBQYAAAAAAwADALcAAAD4AgAAAAA=&#10;" stroked="f"/>
                <v:rect id="Rectangle 255" o:spid="_x0000_s1051" style="position:absolute;left:19211;top:14239;width:4064;height:2603;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aBhAwwwAAANsAAAAPAAAAZHJzL2Rvd25yZXYueG1sRI/dagIx&#10;FITvhb5DOIXeaVbFpWyN0hbE6o242wc4bE73p5uTJYm6vr0RBC+HmfmGWa4H04kzOd9YVjCdJCCI&#10;S6sbrhT8FpvxOwgfkDV2lknBlTysVy+jJWbaXvhI5zxUIkLYZ6igDqHPpPRlTQb9xPbE0fuzzmCI&#10;0lVSO7xEuOnkLElSabDhuFBjT981lf/5ySg4tPw19Xnhqv1pW7ZpGvbtTiv19jp8foAINIRn+NH+&#10;0QoWc7h/iT9Arm4AAAD//wMAUEsBAi0AFAAGAAgAAAAhANvh9svuAAAAhQEAABMAAAAAAAAAAAAA&#10;AAAAAAAAAFtDb250ZW50X1R5cGVzXS54bWxQSwECLQAUAAYACAAAACEAWvQsW78AAAAVAQAACwAA&#10;AAAAAAAAAAAAAAAfAQAAX3JlbHMvLnJlbHNQSwECLQAUAAYACAAAACEAWgYQMMMAAADbAAAADwAA&#10;AAAAAAAAAAAAAAAHAgAAZHJzL2Rvd25yZXYueG1sUEsFBgAAAAADAAMAtwAAAPcCAAAAAA==&#10;" filled="f" strokecolor="white" strokeweight=".65pt"/>
                <v:rect id="Rectangle 256" o:spid="_x0000_s1052" style="position:absolute;left:20245;top:12643;width:1070;height:481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brU3DwwAAANsAAAAPAAAAZHJzL2Rvd25yZXYueG1sRI9Li8JA&#10;EITvgv9haMGbTlxUNDqK7AM9+gL11mTaJJjpCZlZE/fX7wiCx6KqvqLmy8YU4k6Vyy0rGPQjEMSJ&#10;1TmnCo6Hn94EhPPIGgvLpOBBDpaLdmuOsbY17+i+96kIEHYxKsi8L2MpXZKRQde3JXHwrrYy6IOs&#10;UqkrrAPcFPIjisbSYM5hIcOSPjNKbvtfo2A9KVfnjf2r0+L7sj5tT9Ovw9Qr1e00qxkIT41/h1/t&#10;jVYwGsLzS/gBcvEPAAD//wMAUEsBAi0AFAAGAAgAAAAhANvh9svuAAAAhQEAABMAAAAAAAAAAAAA&#10;AAAAAAAAAFtDb250ZW50X1R5cGVzXS54bWxQSwECLQAUAAYACAAAACEAWvQsW78AAAAVAQAACwAA&#10;AAAAAAAAAAAAAAAfAQAAX3JlbHMvLnJlbHNQSwECLQAUAAYACAAAACEA261Nw8MAAADbAAAADwAA&#10;AAAAAAAAAAAAAAAHAgAAZHJzL2Rvd25yZXYueG1sUEsFBgAAAAADAAMAtwAAAPcCAAAAAA==&#10;" filled="f" stroked="f">
                  <v:textbox inset="0,0,0,0">
                    <w:txbxContent>
                      <w:p w14:paraId="09582454" w14:textId="77777777" w:rsidR="00890EE8" w:rsidRDefault="00890EE8" w:rsidP="008433E5">
                        <w:r>
                          <w:rPr>
                            <w:rFonts w:ascii="Arial" w:hAnsi="Arial" w:cs="Arial"/>
                            <w:color w:val="000000"/>
                            <w:sz w:val="20"/>
                            <w:szCs w:val="20"/>
                            <w:lang w:val="en-US"/>
                          </w:rPr>
                          <w:t>+</w:t>
                        </w:r>
                      </w:p>
                    </w:txbxContent>
                  </v:textbox>
                </v:rect>
                <v:rect id="Rectangle 258" o:spid="_x0000_s1053" style="position:absolute;left:19065;top:8685;width:4043;height:261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PJx8JxAAAANsAAAAPAAAAZHJzL2Rvd25yZXYueG1sRI9Ba8JA&#10;FITvBf/D8gRvdddqgk1dQxEEoe2hKvT6yD6T0OzbmN2Y9N+7hUKPw8x8w2zy0TbiRp2vHWtYzBUI&#10;4sKZmksN59P+cQ3CB2SDjWPS8EMe8u3kYYOZcQN/0u0YShEh7DPUUIXQZlL6oiKLfu5a4uhdXGcx&#10;RNmV0nQ4RLht5JNSqbRYc1yosKVdRcX3sbcaMF2Z68dl+X5661N8Lke1T76U1rPp+PoCItAY/sN/&#10;7YPRkKTw+yX+ALm9AwAA//8DAFBLAQItABQABgAIAAAAIQDb4fbL7gAAAIUBAAATAAAAAAAAAAAA&#10;AAAAAAAAAABbQ29udGVudF9UeXBlc10ueG1sUEsBAi0AFAAGAAgAAAAhAFr0LFu/AAAAFQEAAAsA&#10;AAAAAAAAAAAAAAAAHwEAAF9yZWxzLy5yZWxzUEsBAi0AFAAGAAgAAAAhAM8nHwnEAAAA2wAAAA8A&#10;AAAAAAAAAAAAAAAABwIAAGRycy9kb3ducmV2LnhtbFBLBQYAAAAAAwADALcAAAD4AgAAAAA=&#10;" stroked="f"/>
                <v:rect id="Rectangle 259" o:spid="_x0000_s1054" style="position:absolute;left:19065;top:8685;width:4043;height:2611;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PRYzwwAAANsAAAAPAAAAZHJzL2Rvd25yZXYueG1sRI/dagIx&#10;FITvhb5DOIXeaVbBtWyN0hbE6o242wc4bE73p5uTJYm6vr0RBC+HmfmGWa4H04kzOd9YVjCdJCCI&#10;S6sbrhT8FpvxOwgfkDV2lknBlTysVy+jJWbaXvhI5zxUIkLYZ6igDqHPpPRlTQb9xPbE0fuzzmCI&#10;0lVSO7xEuOnkLElSabDhuFBjT981lf/5ySg4tPw19Xnhqv1pW7ZpGvbtTiv19jp8foAINIRn+NH+&#10;0QrmC7h/iT9Arm4AAAD//wMAUEsBAi0AFAAGAAgAAAAhANvh9svuAAAAhQEAABMAAAAAAAAAAAAA&#10;AAAAAAAAAFtDb250ZW50X1R5cGVzXS54bWxQSwECLQAUAAYACAAAACEAWvQsW78AAAAVAQAACwAA&#10;AAAAAAAAAAAAAAAfAQAAX3JlbHMvLnJlbHNQSwECLQAUAAYACAAAACEAJT0WM8MAAADbAAAADwAA&#10;AAAAAAAAAAAAAAAHAgAAZHJzL2Rvd25yZXYueG1sUEsFBgAAAAADAAMAtwAAAPcCAAAAAA==&#10;" filled="f" strokecolor="white" strokeweight=".65pt"/>
                <v:rect id="Rectangle 260" o:spid="_x0000_s1055" style="position:absolute;left:20267;top:5836;width:1070;height:481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a4EfGwQAAANsAAAAPAAAAZHJzL2Rvd25yZXYueG1sRE/LisIw&#10;FN0P+A/hCrMbUwUHrU1FfKDL8QHq7tJc22JzU5poO/P1k4Xg8nDeybwzlXhS40rLCoaDCARxZnXJ&#10;uYLTcfM1AeE8ssbKMin4JQfztPeRYKxty3t6HnwuQgi7GBUU3texlC4ryKAb2Jo4cDfbGPQBNrnU&#10;DbYh3FRyFEXf0mDJoaHAmpYFZffDwyjYTurFZWf/2rxaX7fnn/N0dZx6pT773WIGwlPn3+KXe6cV&#10;jMPY8CX8AJn+AwAA//8DAFBLAQItABQABgAIAAAAIQDb4fbL7gAAAIUBAAATAAAAAAAAAAAAAAAA&#10;AAAAAABbQ29udGVudF9UeXBlc10ueG1sUEsBAi0AFAAGAAgAAAAhAFr0LFu/AAAAFQEAAAsAAAAA&#10;AAAAAAAAAAAAHwEAAF9yZWxzLy5yZWxzUEsBAi0AFAAGAAgAAAAhAFrgR8bBAAAA2wAAAA8AAAAA&#10;AAAAAAAAAAAABwIAAGRycy9kb3ducmV2LnhtbFBLBQYAAAAAAwADALcAAAD1AgAAAAA=&#10;" filled="f" stroked="f">
                  <v:textbox inset="0,0,0,0">
                    <w:txbxContent>
                      <w:p w14:paraId="157660B1" w14:textId="77777777" w:rsidR="00890EE8" w:rsidRDefault="00890EE8" w:rsidP="008433E5">
                        <w:r>
                          <w:rPr>
                            <w:rFonts w:ascii="Arial" w:hAnsi="Arial" w:cs="Arial"/>
                            <w:color w:val="000000"/>
                            <w:sz w:val="20"/>
                            <w:szCs w:val="20"/>
                            <w:lang w:val="en-US"/>
                          </w:rPr>
                          <w:t>+</w:t>
                        </w:r>
                      </w:p>
                    </w:txbxContent>
                  </v:textbox>
                </v:rect>
                <v:rect id="Rectangle 262" o:spid="_x0000_s1056" style="position:absolute;left:10854;top:5256;width:9217;height:540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1AzuxwgAAANsAAAAPAAAAZHJzL2Rvd25yZXYueG1sRE/Pa8Iw&#10;FL4L/g/hDbwMTefBSWeUIcimO6hV74/m2ZQ1LyXJbN1fvxwGHj++34tVbxtxIx9qxwpeJhkI4tLp&#10;misF59NmPAcRIrLGxjEpuFOA1XI4WGCuXcdHuhWxEimEQ44KTIxtLmUoDVkME9cSJ+7qvMWYoK+k&#10;9tilcNvIaZbNpMWaU4PBltaGyu/ixyqwe3N/3RWXj1/ar4/X7qvbPvuDUqOn/v0NRKQ+PsT/7k+t&#10;YJbWpy/pB8jlHwAAAP//AwBQSwECLQAUAAYACAAAACEA2+H2y+4AAACFAQAAEwAAAAAAAAAAAAAA&#10;AAAAAAAAW0NvbnRlbnRfVHlwZXNdLnhtbFBLAQItABQABgAIAAAAIQBa9CxbvwAAABUBAAALAAAA&#10;AAAAAAAAAAAAAB8BAABfcmVscy8ucmVsc1BLAQItABQABgAIAAAAIQB1AzuxwgAAANsAAAAPAAAA&#10;AAAAAAAAAAAAAAcCAABkcnMvZG93bnJldi54bWxQSwUGAAAAAAMAAwC3AAAA9gIAAAAA&#10;" strokecolor="black [3213]">
                  <v:textbox>
                    <w:txbxContent>
                      <w:p w14:paraId="79682649" w14:textId="77777777" w:rsidR="00890EE8" w:rsidRPr="008E516A" w:rsidRDefault="00890EE8" w:rsidP="008433E5">
                        <w:pPr>
                          <w:pStyle w:val="TableText-Plannedinfoflowdiagram"/>
                        </w:pPr>
                        <w:r w:rsidRPr="00DD5584">
                          <w:t>E</w:t>
                        </w:r>
                        <w:r w:rsidRPr="008E516A">
                          <w:t>stimates of Prior Year Amounts</w:t>
                        </w:r>
                      </w:p>
                    </w:txbxContent>
                  </v:textbox>
                </v:rect>
                <v:rect id="Rectangle 270" o:spid="_x0000_s1057" style="position:absolute;left:21411;top:5256;width:9204;height:540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hhm3PxgAAANwAAAAPAAAAZHJzL2Rvd25yZXYueG1sRI9Ba8JA&#10;FITvhf6H5RW8iG5qi0h0lVAqttSDiV68PbLPbGj2bciuMf333YLQ4zAz3zCrzWAb0VPna8cKnqcJ&#10;COLS6ZorBafjdrIA4QOyxsYxKfghD5v148MKU+1unFNfhEpECPsUFZgQ2lRKXxqy6KeuJY7exXUW&#10;Q5RdJXWHtwi3jZwlyVxarDkuGGzpzVD5XVytgrPbu/csoV1rjp+hH2f516HIlRo9DdkSRKAh/Ifv&#10;7Q+t4GX2Cn9n4hGQ618AAAD//wMAUEsBAi0AFAAGAAgAAAAhANvh9svuAAAAhQEAABMAAAAAAAAA&#10;AAAAAAAAAAAAAFtDb250ZW50X1R5cGVzXS54bWxQSwECLQAUAAYACAAAACEAWvQsW78AAAAVAQAA&#10;CwAAAAAAAAAAAAAAAAAfAQAAX3JlbHMvLnJlbHNQSwECLQAUAAYACAAAACEAIYZtz8YAAADcAAAA&#10;DwAAAAAAAAAAAAAAAAAHAgAAZHJzL2Rvd25yZXYueG1sUEsFBgAAAAADAAMAtwAAAPoCAAAAAA==&#10;">
                  <v:textbox>
                    <w:txbxContent>
                      <w:p w14:paraId="2B91C35E" w14:textId="77777777" w:rsidR="00890EE8" w:rsidRDefault="00890EE8" w:rsidP="008433E5">
                        <w:pPr>
                          <w:pStyle w:val="TableText-Plannedinfoflowdiagram"/>
                        </w:pPr>
                        <w:r>
                          <w:t>Proposed at Budget</w:t>
                        </w:r>
                      </w:p>
                    </w:txbxContent>
                  </v:textbox>
                </v:rect>
                <v:rect id="Rectangle 275" o:spid="_x0000_s1058" style="position:absolute;left:31971;top:5256;width:9266;height:540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Ph8JRxgAAANwAAAAPAAAAZHJzL2Rvd25yZXYueG1sRI9Ba8JA&#10;FITvhf6H5RW8iG5qoWh0lVAqttSDiV68PbLPbGj2bciuMf333YLQ4zAz3zCrzWAb0VPna8cKnqcJ&#10;COLS6ZorBafjdjIH4QOyxsYxKfghD5v148MKU+1unFNfhEpECPsUFZgQ2lRKXxqy6KeuJY7exXUW&#10;Q5RdJXWHtwi3jZwlyau0WHNcMNjSm6Hyu7haBWe3d+9ZQrvWHD9DP87yr0ORKzV6GrIliEBD+A/f&#10;2x9awctsAX9n4hGQ618AAAD//wMAUEsBAi0AFAAGAAgAAAAhANvh9svuAAAAhQEAABMAAAAAAAAA&#10;AAAAAAAAAAAAAFtDb250ZW50X1R5cGVzXS54bWxQSwECLQAUAAYACAAAACEAWvQsW78AAAAVAQAA&#10;CwAAAAAAAAAAAAAAAAAfAQAAX3JlbHMvLnJlbHNQSwECLQAUAAYACAAAACEAz4fCUcYAAADcAAAA&#10;DwAAAAAAAAAAAAAAAAAHAgAAZHJzL2Rvd25yZXYueG1sUEsFBgAAAAADAAMAtwAAAPoCAAAAAA==&#10;">
                  <v:textbox>
                    <w:txbxContent>
                      <w:p w14:paraId="1200C8F0" w14:textId="23755C77" w:rsidR="00890EE8" w:rsidRDefault="00890EE8" w:rsidP="008433E5">
                        <w:pPr>
                          <w:pStyle w:val="TableText-Plannedinfoflowdiagram"/>
                        </w:pPr>
                        <w:r>
                          <w:t>Estimate</w:t>
                        </w:r>
                        <w:r w:rsidR="000C3CD5">
                          <w:t xml:space="preserve"> Total</w:t>
                        </w:r>
                      </w:p>
                    </w:txbxContent>
                  </v:textbox>
                </v:rect>
                <v:rect id="Rectangle 280" o:spid="_x0000_s1059" style="position:absolute;left:43417;top:5301;width:11809;height:540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RuMSQxgAAANwAAAAPAAAAZHJzL2Rvd25yZXYueG1sRI9Ba8JA&#10;FITvhf6H5RW8iG6qpZboRkQQpLdGS3t8ZJ9JmuzbNbua9N93BaHHYWa+YVbrwbTiSp2vLSt4niYg&#10;iAuray4VHA+7yRsIH5A1tpZJwS95WGePDytMte35g655KEWEsE9RQRWCS6X0RUUG/dQ64uidbGcw&#10;RNmVUnfYR7hp5SxJXqXBmuNChY62FRVNfjEKxm7/bYfP3I0XZ9v/HL6aevN+VGr0NGyWIAIN4T98&#10;b++1gvn8BW5n4hGQ2R8AAAD//wMAUEsBAi0AFAAGAAgAAAAhANvh9svuAAAAhQEAABMAAAAAAAAA&#10;AAAAAAAAAAAAAFtDb250ZW50X1R5cGVzXS54bWxQSwECLQAUAAYACAAAACEAWvQsW78AAAAVAQAA&#10;CwAAAAAAAAAAAAAAAAAfAQAAX3JlbHMvLnJlbHNQSwECLQAUAAYACAAAACEAkbjEkMYAAADcAAAA&#10;DwAAAAAAAAAAAAAAAAAHAgAAZHJzL2Rvd25yZXYueG1sUEsFBgAAAAADAAMAtwAAAPoCAAAAAA==&#10;" fillcolor="#d8d8d8 [2732]">
                  <v:textbox>
                    <w:txbxContent>
                      <w:p w14:paraId="43296638" w14:textId="77777777" w:rsidR="00890EE8" w:rsidRDefault="00890EE8" w:rsidP="008433E5">
                        <w:pPr>
                          <w:pStyle w:val="TableText-Plannedinfoflowdiagram"/>
                        </w:pPr>
                        <w:r>
                          <w:t>Estimated Available Appropriation</w:t>
                        </w:r>
                      </w:p>
                    </w:txbxContent>
                  </v:textbox>
                </v:rect>
                <v:rect id="Rectangle 289" o:spid="_x0000_s1060" style="position:absolute;left:10772;top:12102;width:9266;height:540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LX0CSwwAAANwAAAAPAAAAZHJzL2Rvd25yZXYueG1sRE/Pa8Iw&#10;FL4L/g/hDXYZM1U2GZ1Riig69GDbXXZ7NG9NWfNSmqx2//1yEDx+fL9Xm9G2YqDeN44VzGcJCOLK&#10;6YZrBZ/l/vkNhA/IGlvHpOCPPGzW08kKU+2unNNQhFrEEPYpKjAhdKmUvjJk0c9cRxy5b9dbDBH2&#10;tdQ9XmO4beUiSZbSYsOxwWBHW0PVT/FrFXy5s9tlCR06U36E4SnLT5ciV+rxYczeQQQaw118cx+1&#10;gteXuDaeiUdArv8BAAD//wMAUEsBAi0AFAAGAAgAAAAhANvh9svuAAAAhQEAABMAAAAAAAAAAAAA&#10;AAAAAAAAAFtDb250ZW50X1R5cGVzXS54bWxQSwECLQAUAAYACAAAACEAWvQsW78AAAAVAQAACwAA&#10;AAAAAAAAAAAAAAAfAQAAX3JlbHMvLnJlbHNQSwECLQAUAAYACAAAACEAy19AksMAAADcAAAADwAA&#10;AAAAAAAAAAAAAAAHAgAAZHJzL2Rvd25yZXYueG1sUEsFBgAAAAADAAMAtwAAAPcCAAAAAA==&#10;">
                  <v:textbox>
                    <w:txbxContent>
                      <w:p w14:paraId="264353AD" w14:textId="77777777" w:rsidR="00890EE8" w:rsidRDefault="00890EE8" w:rsidP="008433E5">
                        <w:pPr>
                          <w:pStyle w:val="TableText-Plannedinfoflowdiagram"/>
                        </w:pPr>
                        <w:r>
                          <w:t>Estimates as at Budget</w:t>
                        </w:r>
                      </w:p>
                    </w:txbxContent>
                  </v:textbox>
                </v:rect>
                <v:rect id="Rectangle 295" o:spid="_x0000_s1061" style="position:absolute;left:21469;top:12086;width:9266;height:539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Py9xKxgAAANwAAAAPAAAAZHJzL2Rvd25yZXYueG1sRI9Ba8JA&#10;FITvhf6H5RV6KbqpqEh0lVAqrdSDiV68PbLPbGj2bchuY/z3bqHQ4zAz3zCrzWAb0VPna8cKXscJ&#10;COLS6ZorBafjdrQA4QOyxsYxKbiRh8368WGFqXZXzqkvQiUihH2KCkwIbSqlLw1Z9GPXEkfv4jqL&#10;IcqukrrDa4TbRk6SZC4t1hwXDLb0Zqj8Ln6sgrPbu/csoY/WHHehf8nyr0ORK/X8NGRLEIGG8B/+&#10;a39qBbPZFH7PxCMg13cAAAD//wMAUEsBAi0AFAAGAAgAAAAhANvh9svuAAAAhQEAABMAAAAAAAAA&#10;AAAAAAAAAAAAAFtDb250ZW50X1R5cGVzXS54bWxQSwECLQAUAAYACAAAACEAWvQsW78AAAAVAQAA&#10;CwAAAAAAAAAAAAAAAAAfAQAAX3JlbHMvLnJlbHNQSwECLQAUAAYACAAAACEAz8vcSsYAAADcAAAA&#10;DwAAAAAAAAAAAAAAAAAHAgAAZHJzL2Rvd25yZXYueG1sUEsFBgAAAAADAAMAtwAAAPoCAAAAAA==&#10;">
                  <v:textbox>
                    <w:txbxContent>
                      <w:p w14:paraId="7FEDEBCF" w14:textId="77777777" w:rsidR="00890EE8" w:rsidRDefault="00890EE8" w:rsidP="008433E5">
                        <w:pPr>
                          <w:pStyle w:val="TableText-Plannedinfoflowdiagram"/>
                        </w:pPr>
                        <w:r>
                          <w:t>Proposed at AEs</w:t>
                        </w:r>
                      </w:p>
                    </w:txbxContent>
                  </v:textbox>
                </v:rect>
                <v:rect id="Rectangle 301" o:spid="_x0000_s1062" style="position:absolute;left:31874;top:12085;width:9266;height:539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BD0wwAAANwAAAAPAAAAZHJzL2Rvd25yZXYueG1sRE/Pa8Iw&#10;FL4L/g/hCbuIphMm0hlLkQ035sHWXXZ7NG9NsXkpTdZ2//1yGHj8+H7vs8m2YqDeN44VPK4TEMSV&#10;0w3XCj6vr6sdCB+QNbaOScEvecgO89keU+1GLmgoQy1iCPsUFZgQulRKXxmy6NeuI47ct+sthgj7&#10;WuoexxhuW7lJkq202HBsMNjR0VB1K3+sgi93di95QqfOXN/DsMyLj0tZKPWwmPJnEIGmcBf/u9+0&#10;gqdtnB/PxCMgD38AAAD//wMAUEsBAi0AFAAGAAgAAAAhANvh9svuAAAAhQEAABMAAAAAAAAAAAAA&#10;AAAAAAAAAFtDb250ZW50X1R5cGVzXS54bWxQSwECLQAUAAYACAAAACEAWvQsW78AAAAVAQAACwAA&#10;AAAAAAAAAAAAAAAfAQAAX3JlbHMvLnJlbHNQSwECLQAUAAYACAAAACEAfpwQ9MMAAADcAAAADwAA&#10;AAAAAAAAAAAAAAAHAgAAZHJzL2Rvd25yZXYueG1sUEsFBgAAAAADAAMAtwAAAPcCAAAAAA==&#10;">
                  <v:textbox>
                    <w:txbxContent>
                      <w:p w14:paraId="657C6DD7" w14:textId="77777777" w:rsidR="00890EE8" w:rsidRDefault="00890EE8" w:rsidP="008433E5">
                        <w:pPr>
                          <w:pStyle w:val="TableText-Plannedinfoflowdiagram"/>
                        </w:pPr>
                        <w:r>
                          <w:t>Revised Estimates</w:t>
                        </w:r>
                      </w:p>
                    </w:txbxContent>
                  </v:textbox>
                </v:rect>
                <v:rect id="Rectangle 306" o:spid="_x0000_s1063" style="position:absolute;left:43376;top:12022;width:11934;height:546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DIzuxQAAANwAAAAPAAAAZHJzL2Rvd25yZXYueG1sRI9Ba8JA&#10;FITvhf6H5RW8iG4qaCW6hlAoiLdGpR4f2dckNft2m12T9N93CwWPw8x8w2yz0bSip843lhU8zxMQ&#10;xKXVDVcKTse32RqED8gaW8uk4Ic8ZLvHhy2m2g78Tn0RKhEh7FNUUIfgUil9WZNBP7eOOHqftjMY&#10;ouwqqTscIty0cpEkK2mw4bhQo6PXmsprcTMKpm5/seO5cNOXbzt8HT+uTX44KTV5GvMNiEBjuIf/&#10;23utYLlawt+ZeATk7hcAAP//AwBQSwECLQAUAAYACAAAACEA2+H2y+4AAACFAQAAEwAAAAAAAAAA&#10;AAAAAAAAAAAAW0NvbnRlbnRfVHlwZXNdLnhtbFBLAQItABQABgAIAAAAIQBa9CxbvwAAABUBAAAL&#10;AAAAAAAAAAAAAAAAAB8BAABfcmVscy8ucmVsc1BLAQItABQABgAIAAAAIQBbDIzuxQAAANwAAAAP&#10;AAAAAAAAAAAAAAAAAAcCAABkcnMvZG93bnJldi54bWxQSwUGAAAAAAMAAwC3AAAA+QIAAAAA&#10;" fillcolor="#d8d8d8 [2732]">
                  <v:textbox>
                    <w:txbxContent>
                      <w:p w14:paraId="718EC4DE" w14:textId="77777777" w:rsidR="00890EE8" w:rsidRDefault="00890EE8" w:rsidP="008433E5">
                        <w:pPr>
                          <w:pStyle w:val="TableText-Plannedinfoflowdiagram"/>
                        </w:pPr>
                        <w:r>
                          <w:t>Actual Available Appropriation</w:t>
                        </w:r>
                      </w:p>
                    </w:txbxContent>
                  </v:textbox>
                </v:rect>
                <v:rect id="Rectangle 315" o:spid="_x0000_s1064" style="position:absolute;left:10702;top:19139;width:9266;height:540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EfoAqxgAAANwAAAAPAAAAZHJzL2Rvd25yZXYueG1sRI9Ba8JA&#10;FITvhf6H5RV6Ed20tCrRVUJpqUUPJnrx9sg+s6HZtyG7jfHfdwtCj8PMfMMs14NtRE+drx0reJok&#10;IIhLp2uuFBwPH+M5CB+QNTaOScGVPKxX93dLTLW7cE59ESoRIexTVGBCaFMpfWnIop+4ljh6Z9dZ&#10;DFF2ldQdXiLcNvI5SabSYs1xwWBLb4bK7+LHKji5nXvPEvpszeEr9KMs3+6LXKnHhyFbgAg0hP/w&#10;rb3RCl5nL/B3Jh4BufoFAAD//wMAUEsBAi0AFAAGAAgAAAAhANvh9svuAAAAhQEAABMAAAAAAAAA&#10;AAAAAAAAAAAAAFtDb250ZW50X1R5cGVzXS54bWxQSwECLQAUAAYACAAAACEAWvQsW78AAAAVAQAA&#10;CwAAAAAAAAAAAAAAAAAfAQAAX3JlbHMvLnJlbHNQSwECLQAUAAYACAAAACEAhH6AKsYAAADcAAAA&#10;DwAAAAAAAAAAAAAAAAAHAgAAZHJzL2Rvd25yZXYueG1sUEsFBgAAAAADAAMAtwAAAPoCAAAAAA==&#10;">
                  <v:textbox>
                    <w:txbxContent>
                      <w:p w14:paraId="0D236AD8" w14:textId="77777777" w:rsidR="00890EE8" w:rsidRDefault="00890EE8" w:rsidP="008433E5">
                        <w:pPr>
                          <w:pStyle w:val="TableText-Plannedinfoflowdiagram"/>
                        </w:pPr>
                        <w:r>
                          <w:t>Estimate as at AEs</w:t>
                        </w:r>
                      </w:p>
                    </w:txbxContent>
                  </v:textbox>
                </v:rect>
                <v:rect id="Rectangle 321" o:spid="_x0000_s1065" style="position:absolute;left:21531;top:19139;width:9266;height:539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wY/ElwwAAANwAAAAPAAAAZHJzL2Rvd25yZXYueG1sRE9Na8JA&#10;EL0X+h+WKXiRutGDaOoqoVSq2INJeultyE6zodnZkN3G+O9dodDbPN7nbHajbcVAvW8cK5jPEhDE&#10;ldMN1wo+y/3zCoQPyBpbx6TgSh5228eHDabaXTinoQi1iCHsU1RgQuhSKX1lyKKfuY44ct+utxgi&#10;7Gupe7zEcNvKRZIspcWGY4PBjl4NVT/Fr1Xw5T7cW5bQe2fKYximWX46F7lSk6cxewERaAz/4j/3&#10;Qcf56yXcn4kXyO0NAAD//wMAUEsBAi0AFAAGAAgAAAAhANvh9svuAAAAhQEAABMAAAAAAAAAAAAA&#10;AAAAAAAAAFtDb250ZW50X1R5cGVzXS54bWxQSwECLQAUAAYACAAAACEAWvQsW78AAAAVAQAACwAA&#10;AAAAAAAAAAAAAAAfAQAAX3JlbHMvLnJlbHNQSwECLQAUAAYACAAAACEAsGPxJcMAAADcAAAADwAA&#10;AAAAAAAAAAAAAAAHAgAAZHJzL2Rvd25yZXYueG1sUEsFBgAAAAADAAMAtwAAAPcCAAAAAA==&#10;">
                  <v:textbox>
                    <w:txbxContent>
                      <w:p w14:paraId="22C68D0E" w14:textId="68690078" w:rsidR="00890EE8" w:rsidRDefault="00890EE8" w:rsidP="008433E5">
                        <w:pPr>
                          <w:pStyle w:val="TableText-Plannedinfoflowdiagram"/>
                        </w:pPr>
                        <w:r>
                          <w:t xml:space="preserve">Proposed </w:t>
                        </w:r>
                        <w:r w:rsidR="000C3CD5">
                          <w:t>a</w:t>
                        </w:r>
                        <w:r>
                          <w:t>t S</w:t>
                        </w:r>
                        <w:r w:rsidR="009B375F">
                          <w:t xml:space="preserve">upplementary </w:t>
                        </w:r>
                        <w:r>
                          <w:t>AEs</w:t>
                        </w:r>
                      </w:p>
                    </w:txbxContent>
                  </v:textbox>
                </v:rect>
                <v:rect id="Rectangle 326" o:spid="_x0000_s1066" style="position:absolute;left:31972;top:19139;width:9273;height:540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MpZ2qxQAAANwAAAAPAAAAZHJzL2Rvd25yZXYueG1sRI9Ba8JA&#10;FITvBf/D8oReSt3VQ5HoKkEsbakHE7309si+ZkOzb0N2G+O/d4VCj8PMfMOst6NrxUB9aDxrmM8U&#10;COLKm4ZrDefT6/MSRIjIBlvPpOFKAbabycMaM+MvXNBQxlokCIcMNdgYu0zKUFlyGGa+I07et+8d&#10;xiT7WpoeLwnuWrlQ6kU6bDgtWOxoZ6n6KX+dhi9/8Ptc0VtnTx9xeMqLz2NZaP04HfMViEhj/A//&#10;td+NhoWaw/1MOgJycwMAAP//AwBQSwECLQAUAAYACAAAACEA2+H2y+4AAACFAQAAEwAAAAAAAAAA&#10;AAAAAAAAAAAAW0NvbnRlbnRfVHlwZXNdLnhtbFBLAQItABQABgAIAAAAIQBa9CxbvwAAABUBAAAL&#10;AAAAAAAAAAAAAAAAAB8BAABfcmVscy8ucmVsc1BLAQItABQABgAIAAAAIQAMpZ2qxQAAANwAAAAP&#10;AAAAAAAAAAAAAAAAAAcCAABkcnMvZG93bnJldi54bWxQSwUGAAAAAAMAAwC3AAAA+QIAAAAA&#10;">
                  <v:textbox>
                    <w:txbxContent>
                      <w:p w14:paraId="361E087C" w14:textId="77777777" w:rsidR="00890EE8" w:rsidRDefault="00890EE8" w:rsidP="008433E5">
                        <w:pPr>
                          <w:pStyle w:val="TableText-Plannedinfoflowdiagram"/>
                        </w:pPr>
                        <w:r>
                          <w:t>Revised Estimate</w:t>
                        </w:r>
                      </w:p>
                    </w:txbxContent>
                  </v:textbox>
                </v:rect>
                <v:rect id="Rectangle 331" o:spid="_x0000_s1067" style="position:absolute;left:43371;top:19139;width:11926;height:540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2qzpcxQAAANwAAAAPAAAAZHJzL2Rvd25yZXYueG1sRI9Ba8JA&#10;FITvQv/D8gq9hLrRQyypq0ihIL2ZKO3xkX1NUrNvt9k1if++WxA8DjPzDbPeTqYTA/W+taxgMU9B&#10;EFdWt1wrOJbvzy8gfEDW2FkmBVfysN08zNaYazvygYYi1CJC2OeooAnB5VL6qiGDfm4dcfS+bW8w&#10;RNnXUvc4Rrjp5DJNM2mw5bjQoKO3hqpzcTEKErf/stOpcMnq144/5ee53X0clXp6nHavIAJN4R6+&#10;tfdawTLN4P9MPAJy8wcAAP//AwBQSwECLQAUAAYACAAAACEA2+H2y+4AAACFAQAAEwAAAAAAAAAA&#10;AAAAAAAAAAAAW0NvbnRlbnRfVHlwZXNdLnhtbFBLAQItABQABgAIAAAAIQBa9CxbvwAAABUBAAAL&#10;AAAAAAAAAAAAAAAAAB8BAABfcmVscy8ucmVsc1BLAQItABQABgAIAAAAIQC2qzpcxQAAANwAAAAP&#10;AAAAAAAAAAAAAAAAAAcCAABkcnMvZG93bnJldi54bWxQSwUGAAAAAAMAAwC3AAAA+QIAAAAA&#10;" fillcolor="#d8d8d8 [2732]">
                  <v:textbox>
                    <w:txbxContent>
                      <w:p w14:paraId="393851F1" w14:textId="77777777" w:rsidR="00890EE8" w:rsidRDefault="00890EE8" w:rsidP="008433E5">
                        <w:pPr>
                          <w:pStyle w:val="TableText-Plannedinfoflowdiagram"/>
                        </w:pPr>
                        <w:r>
                          <w:t>Actual Available Appropriation</w:t>
                        </w:r>
                      </w:p>
                    </w:txbxContent>
                  </v:textbox>
                </v:rect>
                <v:rect id="Rectangle 340" o:spid="_x0000_s1068" style="position:absolute;left:10695;top:26347;width:9273;height:900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2Rw10xgAAANwAAAAPAAAAZHJzL2Rvd25yZXYueG1sRI9Ba8JA&#10;FITvgv9heYVeim4UWiS6ShClLfVgkl56e2Sf2dDs25DdxvTfdwuCx2FmvmE2u9G2YqDeN44VLOYJ&#10;COLK6YZrBZ/lcbYC4QOyxtYxKfglD7vtdLLBVLsr5zQUoRYRwj5FBSaELpXSV4Ys+rnriKN3cb3F&#10;EGVfS93jNcJtK5dJ8iItNhwXDHa0N1R9Fz9WwZc7uUOW0GtnyvcwPGX5x7nIlXp8GLM1iEBjuIdv&#10;7TetYLl4hv8z8QjI7R8AAAD//wMAUEsBAi0AFAAGAAgAAAAhANvh9svuAAAAhQEAABMAAAAAAAAA&#10;AAAAAAAAAAAAAFtDb250ZW50X1R5cGVzXS54bWxQSwECLQAUAAYACAAAACEAWvQsW78AAAAVAQAA&#10;CwAAAAAAAAAAAAAAAAAfAQAAX3JlbHMvLnJlbHNQSwECLQAUAAYACAAAACEA9kcNdMYAAADcAAAA&#10;DwAAAAAAAAAAAAAAAAAHAgAAZHJzL2Rvd25yZXYueG1sUEsFBgAAAAADAAMAtwAAAPoCAAAAAA==&#10;">
                  <v:textbox>
                    <w:txbxContent>
                      <w:p w14:paraId="40AC5CAC" w14:textId="77777777" w:rsidR="00890EE8" w:rsidRDefault="00890EE8" w:rsidP="008433E5">
                        <w:pPr>
                          <w:pStyle w:val="TableText-Plannedinfoflowdiagram"/>
                        </w:pPr>
                        <w:r>
                          <w:t>Estimate as at Previous Estimate (can be any of the above)</w:t>
                        </w:r>
                      </w:p>
                    </w:txbxContent>
                  </v:textbox>
                </v:rect>
                <v:rect id="Rectangle 351" o:spid="_x0000_s1069" style="position:absolute;left:21469;top:26347;width:9273;height:900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fy+0xgAAANwAAAAPAAAAZHJzL2Rvd25yZXYueG1sRI9Ba8JA&#10;FITvhf6H5RV6Ed200KrRVUJpqUUPJnrx9sg+s6HZtyG7jfHfdwtCj8PMfMMs14NtRE+drx0reJok&#10;IIhLp2uuFBwPH+MZCB+QNTaOScGVPKxX93dLTLW7cE59ESoRIexTVGBCaFMpfWnIop+4ljh6Z9dZ&#10;DFF2ldQdXiLcNvI5SV6lxZrjgsGW3gyV38WPVXByO/eeJfTZmsNX6EdZvt0XuVKPD0O2ABFoCP/h&#10;W3ujFbxM5/B3Jh4BufoFAAD//wMAUEsBAi0AFAAGAAgAAAAhANvh9svuAAAAhQEAABMAAAAAAAAA&#10;AAAAAAAAAAAAAFtDb250ZW50X1R5cGVzXS54bWxQSwECLQAUAAYACAAAACEAWvQsW78AAAAVAQAA&#10;CwAAAAAAAAAAAAAAAAAfAQAAX3JlbHMvLnJlbHNQSwECLQAUAAYACAAAACEAan8vtMYAAADcAAAA&#10;DwAAAAAAAAAAAAAAAAAHAgAAZHJzL2Rvd25yZXYueG1sUEsFBgAAAAADAAMAtwAAAPoCAAAAAA==&#10;">
                  <v:textbox>
                    <w:txbxContent>
                      <w:p w14:paraId="2F6C0F52" w14:textId="77777777" w:rsidR="00890EE8" w:rsidRDefault="00890EE8" w:rsidP="008433E5">
                        <w:pPr>
                          <w:pStyle w:val="TableText-Plannedinfoflowdiagram"/>
                        </w:pPr>
                        <w:r>
                          <w:t>Proposed by Bill</w:t>
                        </w:r>
                      </w:p>
                    </w:txbxContent>
                  </v:textbox>
                </v:rect>
                <v:rect id="Rectangle 356" o:spid="_x0000_s1070" style="position:absolute;left:32110;top:26357;width:9266;height:900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xq/ANxgAAANwAAAAPAAAAZHJzL2Rvd25yZXYueG1sRI9Ba8JA&#10;FITvBf/D8gQvRTdKKxJdJUhLW+rBRC/eHtlnNph9G7LbmP77bqHQ4zAz3zCb3WAb0VPna8cK5rME&#10;BHHpdM2VgvPpdboC4QOyxsYxKfgmD7vt6GGDqXZ3zqkvQiUihH2KCkwIbSqlLw1Z9DPXEkfv6jqL&#10;IcqukrrDe4TbRi6SZCkt1hwXDLa0N1Teii+r4OIO7iVL6K01p4/QP2b557HIlZqMh2wNItAQ/sN/&#10;7Xet4Hn1BL9n4hGQ2x8AAAD//wMAUEsBAi0AFAAGAAgAAAAhANvh9svuAAAAhQEAABMAAAAAAAAA&#10;AAAAAAAAAAAAAFtDb250ZW50X1R5cGVzXS54bWxQSwECLQAUAAYACAAAACEAWvQsW78AAAAVAQAA&#10;CwAAAAAAAAAAAAAAAAAfAQAAX3JlbHMvLnJlbHNQSwECLQAUAAYACAAAACEAsavwDcYAAADcAAAA&#10;DwAAAAAAAAAAAAAAAAAHAgAAZHJzL2Rvd25yZXYueG1sUEsFBgAAAAADAAMAtwAAAPoCAAAAAA==&#10;">
                  <v:textbox>
                    <w:txbxContent>
                      <w:p w14:paraId="5F9498A6" w14:textId="77777777" w:rsidR="00890EE8" w:rsidRDefault="00890EE8" w:rsidP="008433E5">
                        <w:pPr>
                          <w:pStyle w:val="TableText-Plannedinfoflowdiagram"/>
                        </w:pPr>
                        <w:r>
                          <w:t>Revised Estimate</w:t>
                        </w:r>
                      </w:p>
                    </w:txbxContent>
                  </v:textbox>
                </v:rect>
                <v:rect id="Rectangle 361" o:spid="_x0000_s1071" style="position:absolute;left:43376;top:26347;width:11927;height:900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TWARxQAAANwAAAAPAAAAZHJzL2Rvd25yZXYueG1sRI9Pa8JA&#10;FMTvQr/D8gpepG4U/NPUVUQQxFujpT0+sq9Javbtml1N/PZdQfA4zMxvmMWqM7W4UuMrywpGwwQE&#10;cW51xYWC42H7NgfhA7LG2jIpuJGH1fKlt8BU25Y/6ZqFQkQI+xQVlCG4VEqfl2TQD60jjt6vbQyG&#10;KJtC6gbbCDe1HCfJVBqsOC6U6GhTUn7KLkbBwO1+bPeVucHsbNu/w/epWu+PSvVfu/UHiEBdeIYf&#10;7Z1WMJm/w/1MPAJy+Q8AAP//AwBQSwECLQAUAAYACAAAACEA2+H2y+4AAACFAQAAEwAAAAAAAAAA&#10;AAAAAAAAAAAAW0NvbnRlbnRfVHlwZXNdLnhtbFBLAQItABQABgAIAAAAIQBa9CxbvwAAABUBAAAL&#10;AAAAAAAAAAAAAAAAAB8BAABfcmVscy8ucmVsc1BLAQItABQABgAIAAAAIQBqTWARxQAAANwAAAAP&#10;AAAAAAAAAAAAAAAAAAcCAABkcnMvZG93bnJldi54bWxQSwUGAAAAAAMAAwC3AAAA+QIAAAAA&#10;" fillcolor="#d8d8d8 [2732]">
                  <v:textbox>
                    <w:txbxContent>
                      <w:p w14:paraId="62B10CAB" w14:textId="77777777" w:rsidR="00890EE8" w:rsidRDefault="00890EE8" w:rsidP="008433E5">
                        <w:pPr>
                          <w:pStyle w:val="TableText-Plannedinfoflowdiagram"/>
                        </w:pPr>
                        <w:r>
                          <w:t>Actual Available Appropriation</w:t>
                        </w:r>
                      </w:p>
                    </w:txbxContent>
                  </v:textbox>
                </v:rect>
                <v:shape id="Freeform 370" o:spid="_x0000_s1072" style="position:absolute;left:20024;top:10466;width:11912;height:2632;visibility:visible;mso-wrap-style:square;v-text-anchor:top" coordsize="1700,48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qdwQxAAAANwAAAAPAAAAZHJzL2Rvd25yZXYueG1sRE9Na8JA&#10;EL0L/Q/LFHrTTQu1NboJVSqVXrRRtMchO01Cs7Mhu9Hor3cPgsfH+56lvanFkVpXWVbwPIpAEOdW&#10;V1wo2G2Xw3cQziNrrC2TgjM5SJOHwQxjbU/8Q8fMFyKEsItRQel9E0vp8pIMupFtiAP3Z1uDPsC2&#10;kLrFUwg3tXyJorE0WHFoKLGhRUn5f9YZBTz/Wv+Ov/fL+Wf11tX+sOg2l0ypp8f+YwrCU+/v4pt7&#10;pRW8TsLacCYcAZlcAQAA//8DAFBLAQItABQABgAIAAAAIQDb4fbL7gAAAIUBAAATAAAAAAAAAAAA&#10;AAAAAAAAAABbQ29udGVudF9UeXBlc10ueG1sUEsBAi0AFAAGAAgAAAAhAFr0LFu/AAAAFQEAAAsA&#10;AAAAAAAAAAAAAAAAHwEAAF9yZWxzLy5yZWxzUEsBAi0AFAAGAAgAAAAhAIap3BDEAAAA3AAAAA8A&#10;AAAAAAAAAAAAAAAABwIAAGRycy9kb3ducmV2LnhtbFBLBQYAAAAAAwADALcAAAD4AgAAAAA=&#10;" path="m1696,l88,426r5,18l1700,18,1696,xm94,376l,459r122,25l94,376xe" fillcolor="black" strokeweight="0">
                  <v:path arrowok="t" o:connecttype="custom" o:connectlocs="1188445,0;61665,231654;65168,241442;1191248,9788;1188445,0;65869,204465;0,249599;85490,263194;65869,204465" o:connectangles="0,0,0,0,0,0,0,0,0"/>
                  <o:lock v:ext="edit" verticies="t"/>
                </v:shape>
                <v:shape id="Freeform 371" o:spid="_x0000_s1073" style="position:absolute;left:20071;top:17315;width:12039;height:2785;visibility:visible;mso-wrap-style:square;v-text-anchor:top" coordsize="1738,4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zguybxQAAANwAAAAPAAAAZHJzL2Rvd25yZXYueG1sRI9BS8Qw&#10;FITvgv8hPMGLuKkFZVs3LaIIyoKwrSzs7dE8m2LzUpq02/57Iwgeh5n5htmVi+3FTKPvHCu42yQg&#10;iBunO24VfNavt1sQPiBr7B2TgpU8lMXlxQ5z7c58oLkKrYgQ9jkqMCEMuZS+MWTRb9xAHL0vN1oM&#10;UY6t1COeI9z2Mk2SB2mx47hgcKBnQ813NVkF001dTft1v57m9GN9f8mOlJlUqeur5ekRRKAl/If/&#10;2m9awX2Wwe+ZeARk8QMAAP//AwBQSwECLQAUAAYACAAAACEA2+H2y+4AAACFAQAAEwAAAAAAAAAA&#10;AAAAAAAAAAAAW0NvbnRlbnRfVHlwZXNdLnhtbFBLAQItABQABgAIAAAAIQBa9CxbvwAAABUBAAAL&#10;AAAAAAAAAAAAAAAAAB8BAABfcmVscy8ucmVsc1BLAQItABQABgAIAAAAIQAzguybxQAAANwAAAAP&#10;AAAAAAAAAAAAAAAAAAcCAABkcnMvZG93bnJldi54bWxQSwUGAAAAAAMAAwC3AAAA+QIAAAAA&#10;" path="m1734,l88,421r5,18l1738,18,1734,xm94,371l,453r122,27l94,371xe" fillcolor="black" strokeweight="0">
                  <v:path arrowok="t" o:connecttype="custom" o:connectlocs="1201078,0;60954,244243;64418,254686;1203849,10443;1201078,0;65110,215236;0,262808;84505,278472;65110,215236" o:connectangles="0,0,0,0,0,0,0,0,0"/>
                  <o:lock v:ext="edit" verticies="t"/>
                </v:shape>
                <v:rect id="Rectangle 373" o:spid="_x0000_s1074" style="position:absolute;left:1047;top:13589;width:9259;height:5483;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NbtTwgAAANwAAAAPAAAAZHJzL2Rvd25yZXYueG1sRI/disIw&#10;FITvBd8hHME7TetFWbpGUWFZ9Ua2+gCH5mx/bE5KErW+vREW9nKYmW+Y5XownbiT841lBek8AUFc&#10;Wt1wpeBy/pp9gPABWWNnmRQ8ycN6NR4tMdf2wT90L0IlIoR9jgrqEPpcSl/WZNDPbU8cvV/rDIYo&#10;XSW1w0eEm04ukiSTBhuOCzX2tKupvBY3o+DU8jb1xdlVx9t32WZZOLYHrdR0Mmw+QQQawn/4r73X&#10;CrIkhfeZeATk6gUAAP//AwBQSwECLQAUAAYACAAAACEA2+H2y+4AAACFAQAAEwAAAAAAAAAAAAAA&#10;AAAAAAAAW0NvbnRlbnRfVHlwZXNdLnhtbFBLAQItABQABgAIAAAAIQBa9CxbvwAAABUBAAALAAAA&#10;AAAAAAAAAAAAAB8BAABfcmVscy8ucmVsc1BLAQItABQABgAIAAAAIQAlNbtTwgAAANwAAAAPAAAA&#10;AAAAAAAAAAAAAAcCAABkcnMvZG93bnJldi54bWxQSwUGAAAAAAMAAwC3AAAA9gIAAAAA&#10;" filled="f" strokecolor="white" strokeweight=".65pt"/>
                <v:rect id="Rectangle 374" o:spid="_x0000_s1075" style="position:absolute;left:359;top:13043;width:6370;height:175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QDxrDxgAAANwAAAAPAAAAZHJzL2Rvd25yZXYueG1sRI9Ba8JA&#10;FITvBf/D8oTe6qY5hJi6irSV5NiqoL09ss8kmH0bsmuS9td3CwWPw8x8w6w2k2nFQL1rLCt4XkQg&#10;iEurG64UHA+7pxSE88gaW8uk4JscbNazhxVm2o78ScPeVyJA2GWooPa+y6R0ZU0G3cJ2xMG72N6g&#10;D7KvpO5xDHDTyjiKEmmw4bBQY0evNZXX/c0oyNNuey7sz1i171/56eO0fDssvVKP82n7AsLT5O/h&#10;/3ahFSRRDH9nwhGQ618AAAD//wMAUEsBAi0AFAAGAAgAAAAhANvh9svuAAAAhQEAABMAAAAAAAAA&#10;AAAAAAAAAAAAAFtDb250ZW50X1R5cGVzXS54bWxQSwECLQAUAAYACAAAACEAWvQsW78AAAAVAQAA&#10;CwAAAAAAAAAAAAAAAAAfAQAAX3JlbHMvLnJlbHNQSwECLQAUAAYACAAAACEAkA8aw8YAAADcAAAA&#10;DwAAAAAAAAAAAAAAAAAHAgAAZHJzL2Rvd25yZXYueG1sUEsFBgAAAAADAAMAtwAAAPoCAAAAAA==&#10;" filled="f" stroked="f">
                  <v:textbox inset="0,0,0,0">
                    <w:txbxContent>
                      <w:p w14:paraId="3D3FD955" w14:textId="77777777" w:rsidR="00890EE8" w:rsidRPr="00E94FFE" w:rsidRDefault="00890EE8" w:rsidP="008433E5">
                        <w:pPr>
                          <w:pStyle w:val="TableText-Plannedinfoflowdiagramheaders"/>
                          <w:jc w:val="left"/>
                          <w:rPr>
                            <w:u w:val="single"/>
                          </w:rPr>
                        </w:pPr>
                        <w:r w:rsidRPr="00E94FFE">
                          <w:rPr>
                            <w:u w:val="single"/>
                          </w:rPr>
                          <w:t>PAES</w:t>
                        </w:r>
                      </w:p>
                    </w:txbxContent>
                  </v:textbox>
                </v:rect>
                <v:rect id="Rectangle 378" o:spid="_x0000_s1076" style="position:absolute;left:1005;top:21661;width:9267;height:6153;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q3CMnwwAAANwAAAAPAAAAZHJzL2Rvd25yZXYueG1sRI/dagIx&#10;FITvBd8hHKF3mtWLULZGsYVS64246wMcNqf74+ZkSaJu374RCl4OM/MNs96Othc38qF1rGG5yEAQ&#10;V860XGs4l5/zVxAhIhvsHZOGXwqw3Uwna8yNu/OJbkWsRYJwyFFDE+OQSxmqhiyGhRuIk/fjvMWY&#10;pK+l8XhPcNvLVZYpabHltNDgQB8NVZfiajUcO35fhqL09eH6VXVKxUP3bbR+mY27NxCRxvgM/7f3&#10;RoPKFDzOpCMgN38AAAD//wMAUEsBAi0AFAAGAAgAAAAhANvh9svuAAAAhQEAABMAAAAAAAAAAAAA&#10;AAAAAAAAAFtDb250ZW50X1R5cGVzXS54bWxQSwECLQAUAAYACAAAACEAWvQsW78AAAAVAQAACwAA&#10;AAAAAAAAAAAAAAAfAQAAX3JlbHMvLnJlbHNQSwECLQAUAAYACAAAACEAqtwjJ8MAAADcAAAADwAA&#10;AAAAAAAAAAAAAAAHAgAAZHJzL2Rvd25yZXYueG1sUEsFBgAAAAADAAMAtwAAAPcCAAAAAA==&#10;" filled="f" strokecolor="white" strokeweight=".65pt"/>
                <v:rect id="Rectangle 379" o:spid="_x0000_s1077" style="position:absolute;left:359;top:19463;width:9162;height:3803;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eLlbxQAAANwAAAAPAAAAZHJzL2Rvd25yZXYueG1sRI9Ba8JA&#10;FITvBf/D8oTemo09RE1dRbSix1aFtLdH9jUJZt+G7Jqk/vpuQfA4zMw3zGI1mFp01LrKsoJJFIMg&#10;zq2uuFBwPu1eZiCcR9ZYWyYFv+RgtRw9LTDVtudP6o6+EAHCLkUFpfdNKqXLSzLoItsQB+/HtgZ9&#10;kG0hdYt9gJtavsZxIg1WHBZKbGhTUn45Xo2C/axZfx3srS/q9+999pHNt6e5V+p5PKzfQHga/CN8&#10;bx+0giSewv+ZcATk8g8AAP//AwBQSwECLQAUAAYACAAAACEA2+H2y+4AAACFAQAAEwAAAAAAAAAA&#10;AAAAAAAAAAAAW0NvbnRlbnRfVHlwZXNdLnhtbFBLAQItABQABgAIAAAAIQBa9CxbvwAAABUBAAAL&#10;AAAAAAAAAAAAAAAAAB8BAABfcmVscy8ucmVsc1BLAQItABQABgAIAAAAIQCAeLlbxQAAANwAAAAP&#10;AAAAAAAAAAAAAAAAAAcCAABkcnMvZG93bnJldi54bWxQSwUGAAAAAAMAAwC3AAAA+QIAAAAA&#10;" filled="f" stroked="f">
                  <v:textbox inset="0,0,0,0">
                    <w:txbxContent>
                      <w:p w14:paraId="55816A38" w14:textId="77777777" w:rsidR="00890EE8" w:rsidRPr="00A03757" w:rsidRDefault="00890EE8" w:rsidP="008433E5">
                        <w:pPr>
                          <w:pStyle w:val="TableText-Plannedinfoflowdiagramheaders"/>
                          <w:jc w:val="left"/>
                          <w:rPr>
                            <w:b w:val="0"/>
                          </w:rPr>
                        </w:pPr>
                        <w:r w:rsidRPr="00E94FFE">
                          <w:rPr>
                            <w:u w:val="single"/>
                          </w:rPr>
                          <w:t>PSAES</w:t>
                        </w:r>
                        <w:r>
                          <w:rPr>
                            <w:b w:val="0"/>
                          </w:rPr>
                          <w:br/>
                          <w:t>(if required)</w:t>
                        </w:r>
                      </w:p>
                    </w:txbxContent>
                  </v:textbox>
                </v:rect>
                <v:rect id="Rectangle 386" o:spid="_x0000_s1078" style="position:absolute;left:429;top:26684;width:10343;height:870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1c7HxxAAAANwAAAAPAAAAZHJzL2Rvd25yZXYueG1sRI9Bi8Iw&#10;FITvgv8hPMGbpi4iWo0iuqJHVwX19miebbF5KU201V9vFhb2OMzMN8xs0ZhCPKlyuWUFg34Egjix&#10;OudUwem46Y1BOI+ssbBMCl7kYDFvt2YYa1vzDz0PPhUBwi5GBZn3ZSylSzIy6Pq2JA7ezVYGfZBV&#10;KnWFdYCbQn5F0UgazDksZFjSKqPkfngYBdtxubzs7LtOi+/r9rw/T9bHiVeq22mWUxCeGv8f/mvv&#10;tILRYAi/Z8IRkPMPAAAA//8DAFBLAQItABQABgAIAAAAIQDb4fbL7gAAAIUBAAATAAAAAAAAAAAA&#10;AAAAAAAAAABbQ29udGVudF9UeXBlc10ueG1sUEsBAi0AFAAGAAgAAAAhAFr0LFu/AAAAFQEAAAsA&#10;AAAAAAAAAAAAAAAAHwEAAF9yZWxzLy5yZWxzUEsBAi0AFAAGAAgAAAAhAPVzsfHEAAAA3AAAAA8A&#10;AAAAAAAAAAAAAAAABwIAAGRycy9kb3ducmV2LnhtbFBLBQYAAAAAAwADALcAAAD4AgAAAAA=&#10;" filled="f" stroked="f">
                  <v:textbox inset="0,0,0,0">
                    <w:txbxContent>
                      <w:p w14:paraId="60D4C61A" w14:textId="77777777" w:rsidR="00890EE8" w:rsidRPr="00A03757" w:rsidRDefault="00890EE8" w:rsidP="008433E5">
                        <w:pPr>
                          <w:spacing w:before="40" w:after="40" w:line="40" w:lineRule="atLeast"/>
                          <w:rPr>
                            <w:sz w:val="20"/>
                            <w:szCs w:val="20"/>
                          </w:rPr>
                        </w:pPr>
                        <w:r w:rsidRPr="007A2DD1">
                          <w:rPr>
                            <w:rFonts w:cs="Calibri"/>
                            <w:b/>
                            <w:color w:val="000000"/>
                            <w:sz w:val="20"/>
                            <w:szCs w:val="20"/>
                            <w:u w:val="single"/>
                            <w:lang w:val="en-US"/>
                          </w:rPr>
                          <w:t>Ad Hoc</w:t>
                        </w:r>
                        <w:r w:rsidRPr="007A2DD1">
                          <w:rPr>
                            <w:rFonts w:cs="Calibri"/>
                            <w:b/>
                            <w:color w:val="000000"/>
                            <w:sz w:val="20"/>
                            <w:szCs w:val="20"/>
                            <w:u w:val="single"/>
                            <w:lang w:val="en-US"/>
                          </w:rPr>
                          <w:br/>
                          <w:t>Bills</w:t>
                        </w:r>
                        <w:r w:rsidRPr="007A2DD1">
                          <w:rPr>
                            <w:rFonts w:cs="Calibri"/>
                            <w:b/>
                            <w:color w:val="000000"/>
                            <w:sz w:val="20"/>
                            <w:szCs w:val="20"/>
                            <w:u w:val="single"/>
                            <w:lang w:val="en-US"/>
                          </w:rPr>
                          <w:br/>
                        </w:r>
                        <w:r w:rsidRPr="00A03757">
                          <w:rPr>
                            <w:sz w:val="20"/>
                            <w:szCs w:val="20"/>
                          </w:rPr>
                          <w:t>(if required</w:t>
                        </w:r>
                        <w:r>
                          <w:rPr>
                            <w:sz w:val="20"/>
                            <w:szCs w:val="20"/>
                          </w:rPr>
                          <w:br/>
                        </w:r>
                        <w:r w:rsidRPr="00A03757">
                          <w:rPr>
                            <w:sz w:val="20"/>
                            <w:szCs w:val="20"/>
                          </w:rPr>
                          <w:t>e</w:t>
                        </w:r>
                        <w:r>
                          <w:rPr>
                            <w:sz w:val="20"/>
                            <w:szCs w:val="20"/>
                          </w:rPr>
                          <w:t>.</w:t>
                        </w:r>
                        <w:r w:rsidRPr="00A03757">
                          <w:rPr>
                            <w:sz w:val="20"/>
                            <w:szCs w:val="20"/>
                          </w:rPr>
                          <w:t>g</w:t>
                        </w:r>
                        <w:r>
                          <w:rPr>
                            <w:sz w:val="20"/>
                            <w:szCs w:val="20"/>
                          </w:rPr>
                          <w:t>.</w:t>
                        </w:r>
                        <w:r w:rsidRPr="00A03757">
                          <w:rPr>
                            <w:sz w:val="20"/>
                            <w:szCs w:val="20"/>
                          </w:rPr>
                          <w:t xml:space="preserve"> Emergency Bills</w:t>
                        </w:r>
                      </w:p>
                    </w:txbxContent>
                  </v:textbox>
                </v:rect>
                <v:rect id="Rectangle 398" o:spid="_x0000_s1079" style="position:absolute;left:30887;top:1968;width:10885;height:286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sgzaxAAAANwAAAAPAAAAZHJzL2Rvd25yZXYueG1sRI9BawIx&#10;FITvQv9DeAVvmlRtqKtRSkEoaA9qwetj89xd3LxsN1G3/94IgsdhZr5h5svO1eJCbag8G3gbKhDE&#10;ubcVFwZ+96vBB4gQkS3WnsnAPwVYLl56c8ysv/KWLrtYiAThkKGBMsYmkzLkJTkMQ98QJ+/oW4cx&#10;ybaQtsVrgrtajpTS0mHFaaHEhr5Kyk+7szOAemL/fo7jzX591jgtOrV6Pyhj+q/d5wxEpC4+w4/2&#10;tzWgRxruZ9IRkIsbAAAA//8DAFBLAQItABQABgAIAAAAIQDb4fbL7gAAAIUBAAATAAAAAAAAAAAA&#10;AAAAAAAAAABbQ29udGVudF9UeXBlc10ueG1sUEsBAi0AFAAGAAgAAAAhAFr0LFu/AAAAFQEAAAsA&#10;AAAAAAAAAAAAAAAAHwEAAF9yZWxzLy5yZWxzUEsBAi0AFAAGAAgAAAAhABiyDNrEAAAA3AAAAA8A&#10;AAAAAAAAAAAAAAAABwIAAGRycy9kb3ducmV2LnhtbFBLBQYAAAAAAwADALcAAAD4AgAAAAA=&#10;" stroked="f"/>
                <v:rect id="Rectangle 399" o:spid="_x0000_s1080" style="position:absolute;left:30887;top:1968;width:10885;height:286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OJdrcxAAAANwAAAAPAAAAZHJzL2Rvd25yZXYueG1sRI/NasMw&#10;EITvhbyD2EButZwc3OJGCU2gNMml1M4DLNbWP7VWRlJs5+2rQqHHYWa+Ybb72fRiJOdbywrWSQqC&#10;uLK65VrBtXx7fAbhA7LG3jIpuJOH/W7xsMVc24k/aSxCLSKEfY4KmhCGXEpfNWTQJ3Ygjt6XdQZD&#10;lK6W2uEU4aaXmzTNpMGW40KDAx0bqr6Lm1Hw0fFh7YvS1Zfbe9VlWbh0Z63Uajm/voAINIf/8F/7&#10;pBVkmyf4PROPgNz9AAAA//8DAFBLAQItABQABgAIAAAAIQDb4fbL7gAAAIUBAAATAAAAAAAAAAAA&#10;AAAAAAAAAABbQ29udGVudF9UeXBlc10ueG1sUEsBAi0AFAAGAAgAAAAhAFr0LFu/AAAAFQEAAAsA&#10;AAAAAAAAAAAAAAAAHwEAAF9yZWxzLy5yZWxzUEsBAi0AFAAGAAgAAAAhAI4l2tzEAAAA3AAAAA8A&#10;AAAAAAAAAAAAAAAABwIAAGRycy9kb3ducmV2LnhtbFBLBQYAAAAAAwADALcAAAD4AgAAAAA=&#10;" filled="f" strokecolor="white" strokeweight=".65pt"/>
                <v:rect id="Rectangle 400" o:spid="_x0000_s1081" style="position:absolute;left:30797;top:1240;width:10718;height:2364;visibility:visible;mso-wrap-style:square;v-text-anchor:bottom"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daDBwwAAANwAAAAPAAAAZHJzL2Rvd25yZXYueG1sRE/Pa8Iw&#10;FL4P/B/CE7zNRAXRzljEMVDZZU4Yuz2at7a0ealNbKt//XIY7Pjx/d6kg61FR60vHWuYTRUI4syZ&#10;knMNl8+35xUIH5AN1o5Jw508pNvR0wYT43r+oO4cchFD2CeooQihSaT0WUEW/dQ1xJH7ca3FEGGb&#10;S9NiH8NtLedKLaXFkmNDgQ3tC8qq881qULfqSq939b3YP06rjr926+N7r/VkPOxeQAQawr/4z30w&#10;GpbzuDaeiUdAbn8BAAD//wMAUEsBAi0AFAAGAAgAAAAhANvh9svuAAAAhQEAABMAAAAAAAAAAAAA&#10;AAAAAAAAAFtDb250ZW50X1R5cGVzXS54bWxQSwECLQAUAAYACAAAACEAWvQsW78AAAAVAQAACwAA&#10;AAAAAAAAAAAAAAAfAQAAX3JlbHMvLnJlbHNQSwECLQAUAAYACAAAACEAKXWgwcMAAADcAAAADwAA&#10;AAAAAAAAAAAAAAAHAgAAZHJzL2Rvd25yZXYueG1sUEsFBgAAAAADAAMAtwAAAPcCAAAAAA==&#10;" filled="f" stroked="f">
                  <v:textbox inset="0,0,0,0">
                    <w:txbxContent>
                      <w:p w14:paraId="5DC0B287" w14:textId="77777777" w:rsidR="00890EE8" w:rsidRPr="00E94FFE" w:rsidRDefault="00890EE8" w:rsidP="008433E5">
                        <w:pPr>
                          <w:pStyle w:val="TableText-Plannedinfoflowdiagramheaders"/>
                          <w:rPr>
                            <w:u w:val="single"/>
                          </w:rPr>
                        </w:pPr>
                        <w:r w:rsidRPr="00E94FFE">
                          <w:rPr>
                            <w:u w:val="single"/>
                          </w:rPr>
                          <w:t>BUDGE</w:t>
                        </w:r>
                        <w:r>
                          <w:rPr>
                            <w:u w:val="single"/>
                          </w:rPr>
                          <w:t>T</w:t>
                        </w:r>
                        <w:r w:rsidRPr="00E94FFE">
                          <w:rPr>
                            <w:u w:val="single"/>
                          </w:rPr>
                          <w:t xml:space="preserve"> YEAR</w:t>
                        </w:r>
                      </w:p>
                    </w:txbxContent>
                  </v:textbox>
                </v:rect>
                <v:rect id="Rectangle 403" o:spid="_x0000_s1082" style="position:absolute;left:43071;top:360;width:11912;height:299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ggJzxAAAANwAAAAPAAAAZHJzL2Rvd25yZXYueG1sRI9Pi8Iw&#10;FMTvC36H8ARva6LuFq1GEUEQdvfgH/D6aJ5tsXmpTdT67TeC4HGYmd8ws0VrK3GjxpeONQz6CgRx&#10;5kzJuYbDfv05BuEDssHKMWl4kIfFvPMxw9S4O2/ptgu5iBD2KWooQqhTKX1WkEXfdzVx9E6usRii&#10;bHJpGrxHuK3kUKlEWiw5LhRY06qg7Ly7Wg2YfJnL32n0u/+5JjjJW7X+Piqte912OQURqA3v8Ku9&#10;MRqS0QCeZ+IRkPN/AAAA//8DAFBLAQItABQABgAIAAAAIQDb4fbL7gAAAIUBAAATAAAAAAAAAAAA&#10;AAAAAAAAAABbQ29udGVudF9UeXBlc10ueG1sUEsBAi0AFAAGAAgAAAAhAFr0LFu/AAAAFQEAAAsA&#10;AAAAAAAAAAAAAAAAHwEAAF9yZWxzLy5yZWxzUEsBAi0AFAAGAAgAAAAhABKCAnPEAAAA3AAAAA8A&#10;AAAAAAAAAAAAAAAABwIAAGRycy9kb3ducmV2LnhtbFBLBQYAAAAAAwADALcAAAD4AgAAAAA=&#10;" stroked="f"/>
                <v:rect id="Rectangle 404" o:spid="_x0000_s1083" style="position:absolute;left:43078;top:360;width:11912;height:455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bi++ZxAAAANwAAAAPAAAAZHJzL2Rvd25yZXYueG1sRI/NasMw&#10;EITvhbyD2EBujRwHTHGjhCZQmuZS6uQBFmvrn1orI8k/efuqUOhxmJlvmN1hNp0YyfnGsoLNOgFB&#10;XFrdcKXgdn19fALhA7LGzjIpuJOHw37xsMNc24k/aSxCJSKEfY4K6hD6XEpf1mTQr21PHL0v6wyG&#10;KF0ltcMpwk0n0yTJpMGG40KNPZ1qKr+LwSj4aPm48cXVVZfhrWyzLFzad63Uajm/PIMINIf/8F/7&#10;rBVk2xR+z8QjIPc/AAAA//8DAFBLAQItABQABgAIAAAAIQDb4fbL7gAAAIUBAAATAAAAAAAAAAAA&#10;AAAAAAAAAABbQ29udGVudF9UeXBlc10ueG1sUEsBAi0AFAAGAAgAAAAhAFr0LFu/AAAAFQEAAAsA&#10;AAAAAAAAAAAAAAAAHwEAAF9yZWxzLy5yZWxzUEsBAi0AFAAGAAgAAAAhABuL75nEAAAA3AAAAA8A&#10;AAAAAAAAAAAAAAAABwIAAGRycy9kb3ducmV2LnhtbFBLBQYAAAAAAwADALcAAAD4AgAAAAA=&#10;" filled="f" strokecolor="white" strokeweight=".65pt"/>
                <v:rect id="Rectangle 407" o:spid="_x0000_s1084" style="position:absolute;left:43904;top:360;width:9975;height:328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RikgKxgAAANwAAAAPAAAAZHJzL2Rvd25yZXYueG1sRI9Pa8JA&#10;FMTvhX6H5RV6q5u2NGh0FekfkqNGQb09ss8kmH0bsluT9tO7guBxmJnfMLPFYBpxps7VlhW8jiIQ&#10;xIXVNZcKtpuflzEI55E1NpZJwR85WMwfH2aYaNvzms65L0WAsEtQQeV9m0jpiooMupFtiYN3tJ1B&#10;H2RXSt1hH+CmkW9RFEuDNYeFClv6rKg45b9GQTpul/vM/vdl831Id6vd5Gsz8Uo9Pw3LKQhPg7+H&#10;b+1MK4jfP+B6JhwBOb8AAAD//wMAUEsBAi0AFAAGAAgAAAAhANvh9svuAAAAhQEAABMAAAAAAAAA&#10;AAAAAAAAAAAAAFtDb250ZW50X1R5cGVzXS54bWxQSwECLQAUAAYACAAAACEAWvQsW78AAAAVAQAA&#10;CwAAAAAAAAAAAAAAAAAfAQAAX3JlbHMvLnJlbHNQSwECLQAUAAYACAAAACEA0YpICsYAAADcAAAA&#10;DwAAAAAAAAAAAAAAAAAHAgAAZHJzL2Rvd25yZXYueG1sUEsFBgAAAAADAAMAtwAAAPoCAAAAAA==&#10;" filled="f" stroked="f">
                  <v:textbox inset="0,0,0,0">
                    <w:txbxContent>
                      <w:p w14:paraId="448DD223" w14:textId="77777777" w:rsidR="00890EE8" w:rsidRPr="00DD5584" w:rsidRDefault="00890EE8" w:rsidP="008433E5">
                        <w:pPr>
                          <w:pStyle w:val="TableText-Plannedinfoflowdiagramheaders"/>
                        </w:pPr>
                        <w:r>
                          <w:t>PRIOR YEAR</w:t>
                        </w:r>
                        <w:r>
                          <w:br/>
                        </w:r>
                        <w:r w:rsidRPr="00E94FFE">
                          <w:rPr>
                            <w:u w:val="single"/>
                          </w:rPr>
                          <w:t>COMPARISON</w:t>
                        </w:r>
                      </w:p>
                    </w:txbxContent>
                  </v:textbox>
                </v:rect>
                <v:rect id="Rectangle 413" o:spid="_x0000_s1085" style="position:absolute;left:429;top:5673;width:5417;height:1803;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W4Y8wwAAANwAAAAPAAAAZHJzL2Rvd25yZXYueG1sRE/Pa8Iw&#10;FL4P/B/CE3YZa6qIdNUoIgg7DIbdDnp7JM+mW/NSmmi7/fXmMNjx4/u93o6uFTfqQ+NZwSzLQRBr&#10;bxquFXx+HJ4LECEiG2w9k4IfCrDdTB7WWBo/8JFuVaxFCuFQogIbY1dKGbQlhyHzHXHiLr53GBPs&#10;a2l6HFK4a+U8z5fSYcOpwWJHe0v6u7o6BYf3U0P8K49PL8Xgv/T8XNm3TqnH6bhbgYg0xn/xn/vV&#10;KFgu0vx0Jh0BubkDAAD//wMAUEsBAi0AFAAGAAgAAAAhANvh9svuAAAAhQEAABMAAAAAAAAAAAAA&#10;AAAAAAAAAFtDb250ZW50X1R5cGVzXS54bWxQSwECLQAUAAYACAAAACEAWvQsW78AAAAVAQAACwAA&#10;AAAAAAAAAAAAAAAfAQAAX3JlbHMvLnJlbHNQSwECLQAUAAYACAAAACEAiluGPMMAAADcAAAADwAA&#10;AAAAAAAAAAAAAAAHAgAAZHJzL2Rvd25yZXYueG1sUEsFBgAAAAADAAMAtwAAAPcCAAAAAA==&#10;" filled="f" stroked="f">
                  <v:textbox style="mso-fit-shape-to-text:t" inset="0,0,0,0">
                    <w:txbxContent>
                      <w:p w14:paraId="0FC3748A" w14:textId="77777777" w:rsidR="00890EE8" w:rsidRPr="00E94FFE" w:rsidRDefault="00890EE8" w:rsidP="008433E5">
                        <w:pPr>
                          <w:pStyle w:val="TableText-Plannedinfoflowdiagramheaders"/>
                          <w:jc w:val="left"/>
                          <w:rPr>
                            <w:u w:val="single"/>
                          </w:rPr>
                        </w:pPr>
                        <w:r w:rsidRPr="00E94FFE">
                          <w:rPr>
                            <w:u w:val="single"/>
                          </w:rPr>
                          <w:t>PBS</w:t>
                        </w:r>
                      </w:p>
                    </w:txbxContent>
                  </v:textbox>
                </v:rect>
                <w10:anchorlock/>
              </v:group>
            </w:pict>
          </mc:Fallback>
        </mc:AlternateContent>
      </w:r>
    </w:p>
    <w:p w14:paraId="4BB0A872" w14:textId="77777777" w:rsidR="00A71338" w:rsidRPr="00C04430" w:rsidRDefault="00A71338" w:rsidP="00ED1427">
      <w:pPr>
        <w:pStyle w:val="Heading2Numbered"/>
      </w:pPr>
      <w:bookmarkStart w:id="111" w:name="Structure_and_presentation_of_informatio"/>
      <w:bookmarkStart w:id="112" w:name="_bookmark12"/>
      <w:bookmarkStart w:id="113" w:name="_Toc215843989"/>
      <w:bookmarkEnd w:id="111"/>
      <w:bookmarkEnd w:id="112"/>
      <w:r w:rsidRPr="00C04430">
        <w:t>Structure and presentation of information</w:t>
      </w:r>
      <w:bookmarkEnd w:id="113"/>
    </w:p>
    <w:p w14:paraId="533B06FD" w14:textId="290E0DE7" w:rsidR="00A71338" w:rsidRPr="00C04430" w:rsidRDefault="00A71338" w:rsidP="005C2636">
      <w:r w:rsidRPr="00C04430">
        <w:t xml:space="preserve">To ensure that </w:t>
      </w:r>
      <w:r w:rsidR="00230EF3" w:rsidRPr="00C04430">
        <w:t xml:space="preserve">the </w:t>
      </w:r>
      <w:r w:rsidRPr="00C04430">
        <w:t xml:space="preserve">PAES are clear and concise, entities </w:t>
      </w:r>
      <w:r w:rsidR="00DD6F3B" w:rsidRPr="00C04430">
        <w:t xml:space="preserve">should </w:t>
      </w:r>
      <w:r w:rsidRPr="00C04430">
        <w:t xml:space="preserve">only include </w:t>
      </w:r>
      <w:r w:rsidR="00125B8C" w:rsidRPr="00C04430">
        <w:t>information that</w:t>
      </w:r>
      <w:r w:rsidRPr="00C04430">
        <w:t xml:space="preserve"> has changed, varied or relate</w:t>
      </w:r>
      <w:r w:rsidR="00A43456" w:rsidRPr="00C04430">
        <w:t xml:space="preserve">s to new measures since the </w:t>
      </w:r>
      <w:r w:rsidR="00582443" w:rsidRPr="00C04430">
        <w:t>202</w:t>
      </w:r>
      <w:r w:rsidR="00582443">
        <w:t>5</w:t>
      </w:r>
      <w:r w:rsidR="00933F23" w:rsidRPr="00C04430">
        <w:t>-</w:t>
      </w:r>
      <w:r w:rsidR="00582443" w:rsidRPr="00C04430">
        <w:t>2</w:t>
      </w:r>
      <w:r w:rsidR="00582443">
        <w:t>6</w:t>
      </w:r>
      <w:r w:rsidR="00582443" w:rsidRPr="00C04430">
        <w:t xml:space="preserve"> </w:t>
      </w:r>
      <w:r w:rsidRPr="00C04430">
        <w:t>Budget</w:t>
      </w:r>
      <w:r w:rsidR="00B215AC" w:rsidRPr="00C04430">
        <w:t>.</w:t>
      </w:r>
    </w:p>
    <w:p w14:paraId="1A87EF21" w14:textId="22906EC0" w:rsidR="00A71338" w:rsidRPr="00C04430" w:rsidRDefault="00DD6F3B" w:rsidP="005C2636">
      <w:r w:rsidRPr="00C04430">
        <w:t>Prior to producing the document, e</w:t>
      </w:r>
      <w:r w:rsidR="00A71338" w:rsidRPr="00C04430">
        <w:t xml:space="preserve">ntities should </w:t>
      </w:r>
      <w:r w:rsidRPr="00C04430">
        <w:t xml:space="preserve">review </w:t>
      </w:r>
      <w:r w:rsidR="00A71338" w:rsidRPr="00C04430">
        <w:t>their PB Statements and deci</w:t>
      </w:r>
      <w:r w:rsidRPr="00C04430">
        <w:t>de</w:t>
      </w:r>
      <w:r w:rsidR="00A71338" w:rsidRPr="00C04430">
        <w:t xml:space="preserve"> what changes have occurred, and what information needs to be included or explained to Parliament in the PAES. This should result in a streamlined and concise document</w:t>
      </w:r>
      <w:r w:rsidR="00016AA4" w:rsidRPr="00C04430">
        <w:t xml:space="preserve"> </w:t>
      </w:r>
      <w:r w:rsidR="00A71338" w:rsidRPr="00C04430">
        <w:t>using information to best explain the entity’s variations, measures and changes to its outcomes and performance since the entity last reported to the Parliament.</w:t>
      </w:r>
    </w:p>
    <w:p w14:paraId="6BED88F2" w14:textId="3614B92B" w:rsidR="00A71338" w:rsidRPr="00C04430" w:rsidRDefault="00DD6F3B" w:rsidP="005C2636">
      <w:r w:rsidRPr="00C04430">
        <w:t xml:space="preserve">In addition to </w:t>
      </w:r>
      <w:r w:rsidR="00A71338" w:rsidRPr="00C04430">
        <w:t>this guide</w:t>
      </w:r>
      <w:r w:rsidRPr="00C04430">
        <w:t>,</w:t>
      </w:r>
      <w:r w:rsidR="00A71338" w:rsidRPr="00C04430">
        <w:t xml:space="preserve"> </w:t>
      </w:r>
      <w:r w:rsidRPr="00C04430">
        <w:t>e</w:t>
      </w:r>
      <w:r w:rsidR="00A71338" w:rsidRPr="00C04430">
        <w:t>ntities can refer to</w:t>
      </w:r>
      <w:r w:rsidR="009E3577" w:rsidRPr="00C04430">
        <w:t xml:space="preserve"> the</w:t>
      </w:r>
      <w:r w:rsidR="00A71338" w:rsidRPr="00C04430">
        <w:t xml:space="preserve"> </w:t>
      </w:r>
      <w:hyperlink r:id="rId22" w:history="1">
        <w:r w:rsidR="008707D1" w:rsidRPr="00C04430">
          <w:rPr>
            <w:rStyle w:val="Hyperlink"/>
          </w:rPr>
          <w:t xml:space="preserve">guide to preparing the </w:t>
        </w:r>
        <w:r w:rsidR="00582443" w:rsidRPr="00C04430">
          <w:rPr>
            <w:rStyle w:val="Hyperlink"/>
          </w:rPr>
          <w:t>202</w:t>
        </w:r>
        <w:r w:rsidR="00582443">
          <w:rPr>
            <w:rStyle w:val="Hyperlink"/>
          </w:rPr>
          <w:t>5</w:t>
        </w:r>
        <w:r w:rsidR="008707D1" w:rsidRPr="00C04430">
          <w:rPr>
            <w:rStyle w:val="Hyperlink"/>
          </w:rPr>
          <w:t>-</w:t>
        </w:r>
        <w:r w:rsidR="00582443" w:rsidRPr="00C04430">
          <w:rPr>
            <w:rStyle w:val="Hyperlink"/>
          </w:rPr>
          <w:t>2</w:t>
        </w:r>
        <w:r w:rsidR="00582443">
          <w:rPr>
            <w:rStyle w:val="Hyperlink"/>
          </w:rPr>
          <w:t>6</w:t>
        </w:r>
        <w:r w:rsidR="00582443" w:rsidRPr="00C04430">
          <w:rPr>
            <w:rStyle w:val="Hyperlink"/>
          </w:rPr>
          <w:t xml:space="preserve"> </w:t>
        </w:r>
        <w:r w:rsidR="008707D1" w:rsidRPr="00C04430">
          <w:rPr>
            <w:rStyle w:val="Hyperlink"/>
          </w:rPr>
          <w:t>PB Statements</w:t>
        </w:r>
      </w:hyperlink>
      <w:r w:rsidR="008707D1" w:rsidRPr="00C04430">
        <w:rPr>
          <w:rStyle w:val="Hyperlink"/>
        </w:rPr>
        <w:t xml:space="preserve"> available from Finance’s website</w:t>
      </w:r>
      <w:r w:rsidR="00A71338" w:rsidRPr="00C04430">
        <w:t>. This will ensure consistency of approach between the two documents and reinforce the underlying rationale of the PB Statements.</w:t>
      </w:r>
    </w:p>
    <w:p w14:paraId="49D171CF" w14:textId="4F94623B" w:rsidR="00A71338" w:rsidRPr="00C04430" w:rsidRDefault="00A71338" w:rsidP="00ED1427">
      <w:pPr>
        <w:pStyle w:val="Heading2Numbered"/>
      </w:pPr>
      <w:bookmarkStart w:id="114" w:name="Relationship_between_PAES_and_Appropriat"/>
      <w:bookmarkStart w:id="115" w:name="_bookmark13"/>
      <w:bookmarkStart w:id="116" w:name="_Toc215843990"/>
      <w:bookmarkEnd w:id="114"/>
      <w:bookmarkEnd w:id="115"/>
      <w:r w:rsidRPr="00C04430">
        <w:t xml:space="preserve">Relationship between </w:t>
      </w:r>
      <w:r w:rsidR="00DD6F3B" w:rsidRPr="00C04430">
        <w:t xml:space="preserve">the </w:t>
      </w:r>
      <w:r w:rsidRPr="00C04430">
        <w:t xml:space="preserve">PAES and </w:t>
      </w:r>
      <w:r w:rsidR="00043015" w:rsidRPr="00C04430">
        <w:t>A</w:t>
      </w:r>
      <w:r w:rsidRPr="00C04430">
        <w:t xml:space="preserve">ppropriation </w:t>
      </w:r>
      <w:r w:rsidR="00043015" w:rsidRPr="00C04430">
        <w:t>Bi</w:t>
      </w:r>
      <w:r w:rsidRPr="00C04430">
        <w:t>lls</w:t>
      </w:r>
      <w:bookmarkEnd w:id="116"/>
    </w:p>
    <w:p w14:paraId="0307FF00" w14:textId="712938AE" w:rsidR="00A71338" w:rsidRPr="00C04430" w:rsidRDefault="00A71338" w:rsidP="005C2636">
      <w:r w:rsidRPr="00C04430">
        <w:t xml:space="preserve">Appropriation figures included in the PAES are </w:t>
      </w:r>
      <w:r w:rsidR="008707D1" w:rsidRPr="00C04430">
        <w:t xml:space="preserve">derived </w:t>
      </w:r>
      <w:r w:rsidR="00C137D2" w:rsidRPr="00C04430">
        <w:t xml:space="preserve">from the </w:t>
      </w:r>
      <w:r w:rsidR="008707D1" w:rsidRPr="00C04430">
        <w:t xml:space="preserve">statutory and operational reports available from </w:t>
      </w:r>
      <w:r w:rsidR="00DD6F3B" w:rsidRPr="00C04430">
        <w:t xml:space="preserve">CBMS </w:t>
      </w:r>
      <w:r w:rsidRPr="00C04430">
        <w:t xml:space="preserve">and must match those included in the </w:t>
      </w:r>
      <w:r w:rsidR="00AA5739" w:rsidRPr="00C04430">
        <w:t>Appropriation Bills</w:t>
      </w:r>
      <w:r w:rsidRPr="00C04430">
        <w:t xml:space="preserve"> </w:t>
      </w:r>
      <w:r w:rsidR="00A75995">
        <w:t>to be introduced into the House of Representatives</w:t>
      </w:r>
      <w:r w:rsidRPr="00C04430">
        <w:t>.</w:t>
      </w:r>
    </w:p>
    <w:p w14:paraId="64CE4C95" w14:textId="36258051" w:rsidR="00A71338" w:rsidRPr="00C04430" w:rsidRDefault="00A71338" w:rsidP="005C2636">
      <w:r w:rsidRPr="00C04430">
        <w:t xml:space="preserve">PAES, like the PB Statements, are declared by the Appropriation Acts to be </w:t>
      </w:r>
      <w:r w:rsidR="005818B8" w:rsidRPr="00C04430">
        <w:t>‘</w:t>
      </w:r>
      <w:r w:rsidRPr="00C04430">
        <w:t>relevant documents</w:t>
      </w:r>
      <w:r w:rsidR="005818B8" w:rsidRPr="00C04430">
        <w:t>’</w:t>
      </w:r>
      <w:r w:rsidRPr="00C04430">
        <w:t xml:space="preserve"> </w:t>
      </w:r>
      <w:r w:rsidR="00984096" w:rsidRPr="00C04430">
        <w:t xml:space="preserve">for </w:t>
      </w:r>
      <w:r w:rsidRPr="00C04430">
        <w:t xml:space="preserve">the interpretation of the Acts according to section 15AB of the </w:t>
      </w:r>
      <w:r w:rsidRPr="00C04430">
        <w:rPr>
          <w:i/>
          <w:iCs/>
        </w:rPr>
        <w:t>Acts Interpretation Act 1901</w:t>
      </w:r>
      <w:r w:rsidRPr="00C04430">
        <w:t xml:space="preserve">. The PAES provide additional explanation of the Appropriation Bills and as a result, </w:t>
      </w:r>
      <w:r w:rsidR="0012380C" w:rsidRPr="00C04430">
        <w:t xml:space="preserve">must be </w:t>
      </w:r>
      <w:r w:rsidRPr="00C04430">
        <w:t>consistent with the Bills, which once passed by Parliament, become law as Appropriation Acts.</w:t>
      </w:r>
    </w:p>
    <w:p w14:paraId="595CE910" w14:textId="35B74F60" w:rsidR="00A71338" w:rsidRPr="00C04430" w:rsidRDefault="00A71338" w:rsidP="005C2636">
      <w:r w:rsidRPr="00C04430">
        <w:lastRenderedPageBreak/>
        <w:t>Should a discrepancy occur between the PAES and the Appropriation Acts, the Appropriation Acts are definitive. PAES are not authoritative</w:t>
      </w:r>
      <w:r w:rsidR="00125B8C" w:rsidRPr="00C04430">
        <w:t>;</w:t>
      </w:r>
      <w:r w:rsidR="002B67FB" w:rsidRPr="00C04430">
        <w:t xml:space="preserve"> </w:t>
      </w:r>
      <w:r w:rsidRPr="00C04430">
        <w:t>they explain and provide detail to the Parliament</w:t>
      </w:r>
      <w:r w:rsidR="00DD6F3B" w:rsidRPr="00C04430">
        <w:t xml:space="preserve"> and other users</w:t>
      </w:r>
      <w:r w:rsidRPr="00C04430">
        <w:t xml:space="preserve"> on the appropriations sought and </w:t>
      </w:r>
      <w:proofErr w:type="gramStart"/>
      <w:r w:rsidRPr="00C04430">
        <w:t>entities’</w:t>
      </w:r>
      <w:proofErr w:type="gramEnd"/>
      <w:r w:rsidRPr="00C04430">
        <w:t xml:space="preserve"> planned performance.</w:t>
      </w:r>
    </w:p>
    <w:p w14:paraId="506B5984" w14:textId="546CD749" w:rsidR="00A71338" w:rsidRPr="00C04430" w:rsidRDefault="00A71338" w:rsidP="00ED1427">
      <w:pPr>
        <w:pStyle w:val="Heading2Numbered"/>
      </w:pPr>
      <w:bookmarkStart w:id="117" w:name="Sourcing_Information"/>
      <w:bookmarkStart w:id="118" w:name="_bookmark14"/>
      <w:bookmarkStart w:id="119" w:name="_Toc215843991"/>
      <w:bookmarkEnd w:id="117"/>
      <w:bookmarkEnd w:id="118"/>
      <w:r w:rsidRPr="00C04430">
        <w:t xml:space="preserve">Sourcing </w:t>
      </w:r>
      <w:r w:rsidR="00D9207B" w:rsidRPr="00C04430">
        <w:t>i</w:t>
      </w:r>
      <w:r w:rsidRPr="00C04430">
        <w:t>nformation</w:t>
      </w:r>
      <w:bookmarkEnd w:id="119"/>
    </w:p>
    <w:p w14:paraId="4155EE07" w14:textId="57B86FC7" w:rsidR="00A71338" w:rsidRPr="00C04430" w:rsidRDefault="00A71338" w:rsidP="005C2636">
      <w:r w:rsidRPr="00C04430">
        <w:t xml:space="preserve">The financial information reported in an entity’s PAES </w:t>
      </w:r>
      <w:r w:rsidRPr="00C04430">
        <w:rPr>
          <w:b/>
          <w:bCs/>
        </w:rPr>
        <w:t>must match</w:t>
      </w:r>
      <w:r w:rsidRPr="00C04430">
        <w:t xml:space="preserve"> with the figures in CBMS. CBMS is the central source of budget information and is the basis of whole-of-government </w:t>
      </w:r>
      <w:r w:rsidR="407D3050" w:rsidRPr="00C04430">
        <w:t>budgets</w:t>
      </w:r>
      <w:r w:rsidRPr="00C04430">
        <w:t xml:space="preserve">, the Appropriation Bills, </w:t>
      </w:r>
      <w:r w:rsidR="00591D5D" w:rsidRPr="00C04430">
        <w:t xml:space="preserve">consolidated </w:t>
      </w:r>
      <w:r w:rsidRPr="00C04430">
        <w:t xml:space="preserve">financial </w:t>
      </w:r>
      <w:r w:rsidR="001C3E71" w:rsidRPr="00C04430">
        <w:t xml:space="preserve">statements </w:t>
      </w:r>
      <w:r w:rsidRPr="00C04430">
        <w:t>and Budget Papers No. 1</w:t>
      </w:r>
      <w:r w:rsidR="0063070B" w:rsidRPr="00C04430">
        <w:t xml:space="preserve"> to </w:t>
      </w:r>
      <w:r w:rsidRPr="00C04430">
        <w:t>4</w:t>
      </w:r>
      <w:r w:rsidR="005F4B4A" w:rsidRPr="00C04430">
        <w:t xml:space="preserve"> (at the Budget round)</w:t>
      </w:r>
      <w:r w:rsidRPr="00C04430">
        <w:t xml:space="preserve">. As such, all appropriation figures </w:t>
      </w:r>
      <w:r w:rsidRPr="00C04430">
        <w:rPr>
          <w:b/>
          <w:bCs/>
        </w:rPr>
        <w:t>must</w:t>
      </w:r>
      <w:r w:rsidRPr="00C04430">
        <w:t xml:space="preserve"> be sourced from CBMS to ensure consistency between the PAES, the Appropriation Bills and the Budget Papers.</w:t>
      </w:r>
    </w:p>
    <w:p w14:paraId="18994A8D" w14:textId="4A4A5EC3" w:rsidR="00E71E1C" w:rsidRPr="00C04430" w:rsidRDefault="00A71338" w:rsidP="00533968">
      <w:r w:rsidRPr="00C04430">
        <w:t>Guidance on sourc</w:t>
      </w:r>
      <w:r w:rsidR="00C20F95" w:rsidRPr="00C04430">
        <w:t>ing</w:t>
      </w:r>
      <w:r w:rsidRPr="00C04430">
        <w:t xml:space="preserve"> information from CBMS and generat</w:t>
      </w:r>
      <w:r w:rsidR="00C20F95" w:rsidRPr="00C04430">
        <w:t>ing</w:t>
      </w:r>
      <w:r w:rsidRPr="00C04430">
        <w:t xml:space="preserve"> the reports required </w:t>
      </w:r>
      <w:r w:rsidR="00C20F95" w:rsidRPr="00C04430">
        <w:t>to</w:t>
      </w:r>
      <w:r w:rsidRPr="00C04430">
        <w:t xml:space="preserve"> produc</w:t>
      </w:r>
      <w:r w:rsidR="00C20F95" w:rsidRPr="00C04430">
        <w:t>e</w:t>
      </w:r>
      <w:r w:rsidRPr="00C04430">
        <w:t xml:space="preserve"> the </w:t>
      </w:r>
      <w:r w:rsidR="00A92662" w:rsidRPr="00C04430">
        <w:t>202</w:t>
      </w:r>
      <w:r w:rsidR="00A92662">
        <w:t>5</w:t>
      </w:r>
      <w:r w:rsidR="003208F2" w:rsidRPr="00C04430">
        <w:noBreakHyphen/>
      </w:r>
      <w:r w:rsidR="00A92662" w:rsidRPr="00C04430">
        <w:t>2</w:t>
      </w:r>
      <w:r w:rsidR="00A92662">
        <w:t>6</w:t>
      </w:r>
      <w:r w:rsidR="00A92662" w:rsidRPr="00C04430">
        <w:t> </w:t>
      </w:r>
      <w:r w:rsidRPr="00C04430">
        <w:t xml:space="preserve">PAES can be found under CBMS </w:t>
      </w:r>
      <w:r w:rsidR="00865E12" w:rsidRPr="00C04430">
        <w:t>Guidance and Resources</w:t>
      </w:r>
      <w:r w:rsidRPr="00C04430">
        <w:t xml:space="preserve"> </w:t>
      </w:r>
      <w:r w:rsidR="002A5609" w:rsidRPr="00C04430">
        <w:t>link located o</w:t>
      </w:r>
      <w:r w:rsidRPr="00C04430">
        <w:t>n CBMS</w:t>
      </w:r>
      <w:r w:rsidR="001F0E3B" w:rsidRPr="00C04430">
        <w:t>:</w:t>
      </w:r>
      <w:r w:rsidR="001F0E3B" w:rsidRPr="00C04430" w:rsidDel="001F0E3B">
        <w:t xml:space="preserve"> </w:t>
      </w:r>
    </w:p>
    <w:p w14:paraId="4DD9A356" w14:textId="568CB9B6" w:rsidR="00533968" w:rsidRDefault="00A06502" w:rsidP="00D85FEF">
      <w:pPr>
        <w:pStyle w:val="CBMSReportPath"/>
      </w:pPr>
      <w:bookmarkStart w:id="120" w:name="_Hlk183510535"/>
      <w:r w:rsidRPr="00C04430">
        <w:t xml:space="preserve">User Support </w:t>
      </w:r>
      <w:r w:rsidRPr="00C04430">
        <w:rPr>
          <w:rFonts w:ascii="Wingdings" w:eastAsia="Wingdings" w:hAnsi="Wingdings" w:cs="Wingdings"/>
        </w:rPr>
        <w:t>à</w:t>
      </w:r>
      <w:r w:rsidRPr="00C04430">
        <w:t xml:space="preserve"> </w:t>
      </w:r>
      <w:r w:rsidR="00865E12" w:rsidRPr="00C04430">
        <w:t>Guidance and Resources</w:t>
      </w:r>
      <w:r w:rsidR="008459B1" w:rsidRPr="00C04430">
        <w:t xml:space="preserve"> </w:t>
      </w:r>
      <w:r w:rsidR="00E71E1C" w:rsidRPr="00C04430">
        <w:rPr>
          <w:rFonts w:ascii="Wingdings" w:eastAsia="Wingdings" w:hAnsi="Wingdings" w:cs="Wingdings"/>
        </w:rPr>
        <w:t>à</w:t>
      </w:r>
      <w:r w:rsidR="00E71E1C" w:rsidRPr="00C04430">
        <w:t xml:space="preserve"> Reference Material </w:t>
      </w:r>
      <w:bookmarkStart w:id="121" w:name="_Hlk183510380"/>
      <w:r w:rsidR="00E71E1C" w:rsidRPr="00C04430">
        <w:rPr>
          <w:rFonts w:ascii="Wingdings" w:eastAsia="Wingdings" w:hAnsi="Wingdings" w:cs="Wingdings"/>
        </w:rPr>
        <w:t>à</w:t>
      </w:r>
      <w:r w:rsidR="008459B1" w:rsidRPr="00C04430">
        <w:t xml:space="preserve"> </w:t>
      </w:r>
      <w:bookmarkEnd w:id="121"/>
      <w:r w:rsidR="00257A0C">
        <w:t xml:space="preserve">Mappings PAES T3.1 Estimates of Special </w:t>
      </w:r>
      <w:proofErr w:type="spellStart"/>
      <w:r w:rsidR="00257A0C">
        <w:t>Accs</w:t>
      </w:r>
      <w:proofErr w:type="spellEnd"/>
      <w:r w:rsidR="00257A0C">
        <w:t xml:space="preserve"> Flows v1.18</w:t>
      </w:r>
    </w:p>
    <w:bookmarkEnd w:id="120"/>
    <w:p w14:paraId="2ABBE0EE" w14:textId="22224532" w:rsidR="00257A0C" w:rsidRPr="00C04430" w:rsidRDefault="00257A0C" w:rsidP="00D85FEF">
      <w:pPr>
        <w:pStyle w:val="CBMSReportPath"/>
      </w:pPr>
      <w:r w:rsidRPr="00C04430">
        <w:t xml:space="preserve">User Support </w:t>
      </w:r>
      <w:r w:rsidRPr="00C04430">
        <w:rPr>
          <w:rFonts w:ascii="Wingdings" w:eastAsia="Wingdings" w:hAnsi="Wingdings" w:cs="Wingdings"/>
        </w:rPr>
        <w:t>à</w:t>
      </w:r>
      <w:r w:rsidRPr="00C04430">
        <w:t xml:space="preserve"> Guidance and Resources </w:t>
      </w:r>
      <w:r w:rsidRPr="00C04430">
        <w:rPr>
          <w:rFonts w:ascii="Wingdings" w:eastAsia="Wingdings" w:hAnsi="Wingdings" w:cs="Wingdings"/>
        </w:rPr>
        <w:t>à</w:t>
      </w:r>
      <w:r w:rsidRPr="00C04430">
        <w:t xml:space="preserve"> Reference Material </w:t>
      </w:r>
      <w:r w:rsidRPr="00C04430">
        <w:rPr>
          <w:rFonts w:ascii="Wingdings" w:eastAsia="Wingdings" w:hAnsi="Wingdings" w:cs="Wingdings"/>
        </w:rPr>
        <w:t>à</w:t>
      </w:r>
      <w:r w:rsidRPr="00C04430">
        <w:t xml:space="preserve"> </w:t>
      </w:r>
      <w:bookmarkStart w:id="122" w:name="_Hlk183510343"/>
      <w:r>
        <w:t>Mappings PBS &amp; PAES Section 3 Financial Statements v1.</w:t>
      </w:r>
      <w:bookmarkEnd w:id="122"/>
      <w:r w:rsidR="006F5EE1">
        <w:t>45</w:t>
      </w:r>
    </w:p>
    <w:p w14:paraId="0A687A18" w14:textId="707B2217" w:rsidR="00FE5EEC" w:rsidRDefault="00FE5EEC" w:rsidP="00D85FEF">
      <w:pPr>
        <w:pStyle w:val="CBMSReportPath"/>
      </w:pPr>
    </w:p>
    <w:p w14:paraId="45E9B591" w14:textId="239D8917" w:rsidR="006F5EE1" w:rsidRPr="00C04430" w:rsidRDefault="006F5EE1" w:rsidP="00D85FEF">
      <w:pPr>
        <w:pStyle w:val="CBMSReportPath"/>
      </w:pPr>
      <w:r w:rsidRPr="006F5EE1">
        <w:rPr>
          <w:noProof/>
        </w:rPr>
        <w:drawing>
          <wp:inline distT="0" distB="0" distL="0" distR="0" wp14:anchorId="6DA0FFF5" wp14:editId="63B338AD">
            <wp:extent cx="6119495" cy="892175"/>
            <wp:effectExtent l="19050" t="19050" r="14605" b="22225"/>
            <wp:docPr id="1125249750" name="Picture 1" descr="A screenshot of a computer&#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25249750" name="Picture 1" descr="A screenshot of a computer&#10;&#10;AI-generated content may be incorrect."/>
                    <pic:cNvPicPr/>
                  </pic:nvPicPr>
                  <pic:blipFill>
                    <a:blip r:embed="rId23"/>
                    <a:stretch>
                      <a:fillRect/>
                    </a:stretch>
                  </pic:blipFill>
                  <pic:spPr>
                    <a:xfrm>
                      <a:off x="0" y="0"/>
                      <a:ext cx="6119495" cy="892175"/>
                    </a:xfrm>
                    <a:prstGeom prst="rect">
                      <a:avLst/>
                    </a:prstGeom>
                    <a:ln>
                      <a:solidFill>
                        <a:schemeClr val="tx1"/>
                      </a:solidFill>
                    </a:ln>
                  </pic:spPr>
                </pic:pic>
              </a:graphicData>
            </a:graphic>
          </wp:inline>
        </w:drawing>
      </w:r>
    </w:p>
    <w:p w14:paraId="3119FDD8" w14:textId="2E973B57" w:rsidR="00A71338" w:rsidRPr="00C04430" w:rsidRDefault="00A71338" w:rsidP="00533968">
      <w:r w:rsidRPr="00C04430">
        <w:t>An ent</w:t>
      </w:r>
      <w:r w:rsidR="006745D0" w:rsidRPr="00C04430">
        <w:t xml:space="preserve">ity’s </w:t>
      </w:r>
      <w:r w:rsidR="00C20F95" w:rsidRPr="00C04430">
        <w:t>Financial Management Information System (</w:t>
      </w:r>
      <w:r w:rsidR="006745D0" w:rsidRPr="00C04430">
        <w:t>FMIS</w:t>
      </w:r>
      <w:r w:rsidR="00C20F95" w:rsidRPr="00C04430">
        <w:t>)</w:t>
      </w:r>
      <w:r w:rsidRPr="00C04430">
        <w:t xml:space="preserve"> may be used to supplement information in CBMS, particularly if </w:t>
      </w:r>
      <w:r w:rsidR="00C20F95" w:rsidRPr="00C04430">
        <w:t xml:space="preserve">detailed </w:t>
      </w:r>
      <w:r w:rsidRPr="00C04430">
        <w:t xml:space="preserve">information </w:t>
      </w:r>
      <w:r w:rsidR="00C20F95" w:rsidRPr="00C04430">
        <w:t xml:space="preserve">is </w:t>
      </w:r>
      <w:r w:rsidRPr="00C04430">
        <w:t>published in PAES.</w:t>
      </w:r>
      <w:r w:rsidR="0063070B" w:rsidRPr="00C04430">
        <w:t xml:space="preserve"> </w:t>
      </w:r>
      <w:r w:rsidRPr="00C04430">
        <w:t>Examples of this include the Expenses by Program and Program Components in Section 2.</w:t>
      </w:r>
    </w:p>
    <w:p w14:paraId="2D6BEEE3" w14:textId="4F55C180" w:rsidR="00A71338" w:rsidRPr="00C04430" w:rsidRDefault="00A71338" w:rsidP="00ED1427">
      <w:pPr>
        <w:pStyle w:val="Heading2Numbered"/>
      </w:pPr>
      <w:bookmarkStart w:id="123" w:name="Clearance_Process"/>
      <w:bookmarkStart w:id="124" w:name="_bookmark15"/>
      <w:bookmarkStart w:id="125" w:name="_Toc215843992"/>
      <w:bookmarkEnd w:id="123"/>
      <w:bookmarkEnd w:id="124"/>
      <w:r w:rsidRPr="00C04430">
        <w:t xml:space="preserve">Clearance </w:t>
      </w:r>
      <w:r w:rsidR="00D9207B" w:rsidRPr="00C04430">
        <w:t>p</w:t>
      </w:r>
      <w:r w:rsidRPr="00C04430">
        <w:t>rocess</w:t>
      </w:r>
      <w:bookmarkEnd w:id="125"/>
    </w:p>
    <w:p w14:paraId="20B84000" w14:textId="30B87599" w:rsidR="00A71338" w:rsidRPr="00C04430" w:rsidRDefault="00A71338" w:rsidP="005C2636">
      <w:r w:rsidRPr="00C04430">
        <w:t xml:space="preserve">Entities are to provide the following tables and documents to the relevant </w:t>
      </w:r>
      <w:r w:rsidR="00C20F95" w:rsidRPr="00C04430">
        <w:t>Agency Advice Unit (</w:t>
      </w:r>
      <w:r w:rsidRPr="00C04430">
        <w:t>AAU</w:t>
      </w:r>
      <w:r w:rsidR="00C20F95" w:rsidRPr="00C04430">
        <w:t>)</w:t>
      </w:r>
      <w:r w:rsidRPr="00C04430">
        <w:t xml:space="preserve"> for </w:t>
      </w:r>
      <w:r w:rsidR="00E90F9A" w:rsidRPr="00C04430">
        <w:t xml:space="preserve">their own reference </w:t>
      </w:r>
      <w:r w:rsidR="001500C5" w:rsidRPr="00C04430">
        <w:t xml:space="preserve">prior </w:t>
      </w:r>
      <w:r w:rsidRPr="00C04430">
        <w:t>to printing the</w:t>
      </w:r>
      <w:r w:rsidR="001500C5" w:rsidRPr="00C04430">
        <w:t>ir</w:t>
      </w:r>
      <w:r w:rsidRPr="00C04430">
        <w:t xml:space="preserve"> PAES:</w:t>
      </w:r>
    </w:p>
    <w:p w14:paraId="577C090E" w14:textId="42BD296E" w:rsidR="00A71338" w:rsidRPr="00C04430" w:rsidRDefault="004E0F06" w:rsidP="00C97200">
      <w:pPr>
        <w:pStyle w:val="Bullet1"/>
        <w:numPr>
          <w:ilvl w:val="0"/>
          <w:numId w:val="17"/>
        </w:numPr>
      </w:pPr>
      <w:r w:rsidRPr="00C04430">
        <w:t>Table 1.2 Entity m</w:t>
      </w:r>
      <w:r w:rsidR="00A71338" w:rsidRPr="00C04430">
        <w:t>easures - titles must match the final measures list provided by Finance, as these titles will be the ones published in the Budget papers</w:t>
      </w:r>
      <w:r w:rsidR="008A223A" w:rsidRPr="00C04430">
        <w:t>.</w:t>
      </w:r>
    </w:p>
    <w:p w14:paraId="4C743BBF" w14:textId="6660AF3E" w:rsidR="00A71338" w:rsidRPr="00C04430" w:rsidRDefault="00A71338" w:rsidP="00C97200">
      <w:pPr>
        <w:pStyle w:val="Bullet1"/>
        <w:numPr>
          <w:ilvl w:val="0"/>
          <w:numId w:val="17"/>
        </w:numPr>
      </w:pPr>
      <w:r w:rsidRPr="00C04430">
        <w:t>Tables</w:t>
      </w:r>
      <w:r w:rsidR="00231F88" w:rsidRPr="00C04430">
        <w:t xml:space="preserve"> 1.3</w:t>
      </w:r>
      <w:r w:rsidR="00987875" w:rsidRPr="00C04430">
        <w:t xml:space="preserve"> (Additional Estimates and other variations</w:t>
      </w:r>
      <w:r w:rsidR="007D24DE" w:rsidRPr="00C04430">
        <w:t xml:space="preserve"> to outcomes</w:t>
      </w:r>
      <w:r w:rsidR="00987875" w:rsidRPr="00C04430">
        <w:t xml:space="preserve"> since the </w:t>
      </w:r>
      <w:r w:rsidR="00A92662" w:rsidRPr="00C04430">
        <w:t>202</w:t>
      </w:r>
      <w:r w:rsidR="00A92662">
        <w:t>5</w:t>
      </w:r>
      <w:r w:rsidR="00987875" w:rsidRPr="00C04430">
        <w:t>-</w:t>
      </w:r>
      <w:r w:rsidR="00A92662" w:rsidRPr="00C04430">
        <w:t>2</w:t>
      </w:r>
      <w:r w:rsidR="00A92662">
        <w:t>6</w:t>
      </w:r>
      <w:r w:rsidR="00A92662" w:rsidRPr="00C04430">
        <w:t xml:space="preserve"> </w:t>
      </w:r>
      <w:r w:rsidR="00987875" w:rsidRPr="00C04430">
        <w:t>Budget)</w:t>
      </w:r>
      <w:r w:rsidR="00231F88" w:rsidRPr="00C04430">
        <w:t>,</w:t>
      </w:r>
      <w:r w:rsidRPr="00C04430">
        <w:t xml:space="preserve"> 1.4 and 1.5 Appropriations </w:t>
      </w:r>
      <w:r w:rsidR="004E0F06" w:rsidRPr="00C04430">
        <w:t>B</w:t>
      </w:r>
      <w:r w:rsidRPr="00C04430">
        <w:t>ills - these must match the Approp</w:t>
      </w:r>
      <w:r w:rsidR="006745D0" w:rsidRPr="00C04430">
        <w:t>riation Bills schedules in the Appropriation B</w:t>
      </w:r>
      <w:r w:rsidRPr="00C04430">
        <w:t xml:space="preserve">ill reports </w:t>
      </w:r>
      <w:r w:rsidR="00C90CFA" w:rsidRPr="00C04430">
        <w:t>available</w:t>
      </w:r>
      <w:r w:rsidRPr="00C04430">
        <w:t xml:space="preserve"> from CBMS</w:t>
      </w:r>
      <w:r w:rsidR="008A223A" w:rsidRPr="00C04430">
        <w:t>.</w:t>
      </w:r>
    </w:p>
    <w:p w14:paraId="7CAE7591" w14:textId="3BD08056" w:rsidR="00A71338" w:rsidRPr="00C04430" w:rsidRDefault="00A71338" w:rsidP="005C2636">
      <w:r w:rsidRPr="00C04430">
        <w:t>Entities are not required to provide other tables or the</w:t>
      </w:r>
      <w:r w:rsidR="00D253BD" w:rsidRPr="00C04430">
        <w:t>ir</w:t>
      </w:r>
      <w:r w:rsidRPr="00C04430">
        <w:t xml:space="preserve"> </w:t>
      </w:r>
      <w:r w:rsidR="00E62586" w:rsidRPr="00C04430">
        <w:t xml:space="preserve">entire </w:t>
      </w:r>
      <w:r w:rsidR="00D253BD" w:rsidRPr="00C04430">
        <w:t xml:space="preserve">entity </w:t>
      </w:r>
      <w:r w:rsidR="00E62586" w:rsidRPr="00C04430">
        <w:t>chapter to</w:t>
      </w:r>
      <w:r w:rsidRPr="00C04430">
        <w:t xml:space="preserve"> the AAU </w:t>
      </w:r>
      <w:r w:rsidR="00782D5C" w:rsidRPr="00C04430">
        <w:t xml:space="preserve">before </w:t>
      </w:r>
      <w:r w:rsidR="00BD1E3A" w:rsidRPr="00C04430">
        <w:t>their</w:t>
      </w:r>
      <w:r w:rsidR="007C5310" w:rsidRPr="00C04430">
        <w:t xml:space="preserve"> portfolio prints their</w:t>
      </w:r>
      <w:r w:rsidR="00BD1E3A" w:rsidRPr="00C04430">
        <w:t xml:space="preserve"> PAES</w:t>
      </w:r>
      <w:r w:rsidR="007C5310" w:rsidRPr="00C04430">
        <w:t xml:space="preserve"> book</w:t>
      </w:r>
      <w:r w:rsidRPr="00C04430">
        <w:t>.</w:t>
      </w:r>
    </w:p>
    <w:p w14:paraId="069CBD81" w14:textId="5C32AA2F" w:rsidR="00797F90" w:rsidRPr="00C04430" w:rsidRDefault="00CF23C6" w:rsidP="00A20FF4">
      <w:pPr>
        <w:suppressAutoHyphens w:val="0"/>
        <w:spacing w:before="0" w:after="240" w:line="259" w:lineRule="auto"/>
      </w:pPr>
      <w:r w:rsidRPr="00C04430">
        <w:lastRenderedPageBreak/>
        <w:t>Entities must</w:t>
      </w:r>
      <w:r w:rsidR="00CD604C" w:rsidRPr="00C04430">
        <w:t xml:space="preserve"> </w:t>
      </w:r>
      <w:r w:rsidR="00AB68E1" w:rsidRPr="00C04430">
        <w:t xml:space="preserve">provide </w:t>
      </w:r>
      <w:r w:rsidR="00797F90" w:rsidRPr="00C04430">
        <w:t xml:space="preserve">to </w:t>
      </w:r>
      <w:r w:rsidR="00156DDE" w:rsidRPr="00C04430">
        <w:t>the Annual Appropriations Team</w:t>
      </w:r>
      <w:r w:rsidR="002F0F3D" w:rsidRPr="00C04430">
        <w:t xml:space="preserve"> at</w:t>
      </w:r>
      <w:r w:rsidR="00797F90" w:rsidRPr="00C04430">
        <w:t xml:space="preserve"> </w:t>
      </w:r>
      <w:hyperlink r:id="rId24" w:history="1">
        <w:r w:rsidR="00797F90" w:rsidRPr="00C04430">
          <w:rPr>
            <w:rStyle w:val="Hyperlink"/>
          </w:rPr>
          <w:t>appropsignoffs@finance.gov.au</w:t>
        </w:r>
      </w:hyperlink>
      <w:r w:rsidR="00073C79">
        <w:t>,</w:t>
      </w:r>
      <w:r w:rsidR="0021487C">
        <w:t xml:space="preserve"> </w:t>
      </w:r>
      <w:r w:rsidR="00073C79">
        <w:t xml:space="preserve">copying in their responsible AAU in the email, </w:t>
      </w:r>
      <w:r w:rsidR="00797F90" w:rsidRPr="00C04430">
        <w:t xml:space="preserve">the following documents </w:t>
      </w:r>
      <w:r w:rsidR="00CD604C" w:rsidRPr="00C04430">
        <w:t xml:space="preserve">which are </w:t>
      </w:r>
      <w:r w:rsidR="00797F90" w:rsidRPr="00C04430">
        <w:t xml:space="preserve">available </w:t>
      </w:r>
      <w:r w:rsidR="005B3A61" w:rsidRPr="00C04430">
        <w:t>from</w:t>
      </w:r>
      <w:r w:rsidR="00797F90" w:rsidRPr="00C04430">
        <w:t xml:space="preserve"> CBMS</w:t>
      </w:r>
      <w:r w:rsidR="00CD604C" w:rsidRPr="00C04430">
        <w:t>’s</w:t>
      </w:r>
      <w:r w:rsidR="00E90F9A" w:rsidRPr="00C04430">
        <w:t xml:space="preserve"> </w:t>
      </w:r>
      <w:r w:rsidR="00797F90" w:rsidRPr="00C04430">
        <w:t>Statutory Reports</w:t>
      </w:r>
      <w:r w:rsidR="0000706D">
        <w:t xml:space="preserve"> by </w:t>
      </w:r>
      <w:r w:rsidR="00A8476E" w:rsidRPr="002939EE">
        <w:rPr>
          <w:b/>
          <w:bCs/>
        </w:rPr>
        <w:t xml:space="preserve">Monday, </w:t>
      </w:r>
      <w:r w:rsidR="007719A8" w:rsidRPr="002939EE">
        <w:rPr>
          <w:b/>
          <w:bCs/>
        </w:rPr>
        <w:t xml:space="preserve">19 </w:t>
      </w:r>
      <w:r w:rsidR="00A8476E" w:rsidRPr="002939EE">
        <w:rPr>
          <w:b/>
          <w:bCs/>
        </w:rPr>
        <w:t xml:space="preserve">January </w:t>
      </w:r>
      <w:r w:rsidR="007719A8" w:rsidRPr="002939EE">
        <w:rPr>
          <w:b/>
          <w:bCs/>
        </w:rPr>
        <w:t>2026</w:t>
      </w:r>
      <w:r w:rsidR="00797F90" w:rsidRPr="00C04430">
        <w:t>:</w:t>
      </w:r>
    </w:p>
    <w:p w14:paraId="461EA5F3" w14:textId="2EA483E5" w:rsidR="00797F90" w:rsidRPr="00C04430" w:rsidRDefault="00BB5C2F" w:rsidP="002939EE">
      <w:pPr>
        <w:pStyle w:val="Bullet1"/>
        <w:rPr>
          <w:b/>
          <w:bCs/>
        </w:rPr>
      </w:pPr>
      <w:r w:rsidRPr="00C04430">
        <w:t xml:space="preserve">the </w:t>
      </w:r>
      <w:r w:rsidR="00797F90" w:rsidRPr="00C04430">
        <w:t>Appropriation Bills CFO sign-off form, and</w:t>
      </w:r>
    </w:p>
    <w:p w14:paraId="20D13BF0" w14:textId="0B6D986D" w:rsidR="00797F90" w:rsidRDefault="001A7B5B" w:rsidP="002939EE">
      <w:pPr>
        <w:pStyle w:val="Bullet1"/>
      </w:pPr>
      <w:r w:rsidRPr="001A7B5B">
        <w:rPr>
          <w:i/>
          <w:iCs/>
        </w:rPr>
        <w:t xml:space="preserve">all relevant </w:t>
      </w:r>
      <w:r w:rsidR="00A92662" w:rsidRPr="001A7B5B">
        <w:rPr>
          <w:i/>
          <w:iCs/>
        </w:rPr>
        <w:t>202</w:t>
      </w:r>
      <w:r w:rsidR="00A92662">
        <w:rPr>
          <w:i/>
          <w:iCs/>
        </w:rPr>
        <w:t>5</w:t>
      </w:r>
      <w:r w:rsidRPr="001A7B5B">
        <w:rPr>
          <w:i/>
          <w:iCs/>
        </w:rPr>
        <w:t>-</w:t>
      </w:r>
      <w:r w:rsidR="00A92662" w:rsidRPr="001A7B5B">
        <w:rPr>
          <w:i/>
          <w:iCs/>
        </w:rPr>
        <w:t>2</w:t>
      </w:r>
      <w:r w:rsidR="00A92662">
        <w:rPr>
          <w:i/>
          <w:iCs/>
        </w:rPr>
        <w:t>6</w:t>
      </w:r>
      <w:r w:rsidR="00A92662" w:rsidRPr="001A7B5B">
        <w:rPr>
          <w:i/>
          <w:iCs/>
        </w:rPr>
        <w:t xml:space="preserve"> </w:t>
      </w:r>
      <w:r w:rsidRPr="001A7B5B">
        <w:rPr>
          <w:i/>
          <w:iCs/>
        </w:rPr>
        <w:t xml:space="preserve">AEs Appropriation Bills reports </w:t>
      </w:r>
      <w:r>
        <w:rPr>
          <w:i/>
          <w:iCs/>
        </w:rPr>
        <w:t xml:space="preserve">which comprises of the </w:t>
      </w:r>
      <w:r w:rsidR="00797F90" w:rsidRPr="00C04430">
        <w:rPr>
          <w:i/>
          <w:iCs/>
        </w:rPr>
        <w:t>Portfolio Summary and Detail</w:t>
      </w:r>
      <w:r w:rsidR="00797F90" w:rsidRPr="00C04430">
        <w:t xml:space="preserve"> and </w:t>
      </w:r>
      <w:r w:rsidR="00B754FE">
        <w:t xml:space="preserve">the </w:t>
      </w:r>
      <w:r w:rsidR="00797F90" w:rsidRPr="00C04430">
        <w:rPr>
          <w:i/>
          <w:iCs/>
        </w:rPr>
        <w:t>Summary</w:t>
      </w:r>
      <w:r w:rsidR="00797F90" w:rsidRPr="00C04430">
        <w:t xml:space="preserve"> reports for each Bill</w:t>
      </w:r>
      <w:r w:rsidR="00433A09">
        <w:t>,</w:t>
      </w:r>
      <w:r w:rsidR="00797F90" w:rsidRPr="00C04430">
        <w:t xml:space="preserve"> </w:t>
      </w:r>
      <w:r w:rsidR="00B75FE4">
        <w:t>Appropriation Bills (No.3 and 4)</w:t>
      </w:r>
      <w:r w:rsidR="00433A09">
        <w:t>,</w:t>
      </w:r>
      <w:r w:rsidR="00B75FE4">
        <w:t xml:space="preserve"> </w:t>
      </w:r>
      <w:r w:rsidR="00797F90" w:rsidRPr="00C04430">
        <w:t>through which the entity will be receiving appropriations.</w:t>
      </w:r>
    </w:p>
    <w:p w14:paraId="7EA1B600" w14:textId="0EC503F1" w:rsidR="00F117BD" w:rsidRPr="00A20FF4" w:rsidRDefault="00F117BD" w:rsidP="002939EE">
      <w:pPr>
        <w:rPr>
          <w:i/>
          <w:iCs/>
          <w:color w:val="0070C0"/>
        </w:rPr>
      </w:pPr>
      <w:r>
        <w:t>The CFO sign-off form for the Appropriation Bills is available in CBMS from:</w:t>
      </w:r>
      <w:r w:rsidR="003A7055">
        <w:rPr>
          <w:i/>
          <w:iCs/>
          <w:color w:val="0070C0"/>
        </w:rPr>
        <w:t xml:space="preserve"> </w:t>
      </w:r>
      <w:r w:rsidRPr="00A20FF4">
        <w:rPr>
          <w:i/>
          <w:iCs/>
          <w:color w:val="0070C0"/>
        </w:rPr>
        <w:t xml:space="preserve">All Reports tile </w:t>
      </w:r>
      <w:r w:rsidRPr="00A20FF4">
        <w:rPr>
          <w:rFonts w:ascii="Wingdings" w:eastAsia="Wingdings" w:hAnsi="Wingdings" w:cs="Wingdings"/>
          <w:i/>
          <w:iCs/>
          <w:color w:val="0070C0"/>
        </w:rPr>
        <w:t>à</w:t>
      </w:r>
      <w:r w:rsidRPr="00A20FF4">
        <w:rPr>
          <w:i/>
          <w:iCs/>
          <w:color w:val="0070C0"/>
        </w:rPr>
        <w:t xml:space="preserve"> Statutory Reports </w:t>
      </w:r>
      <w:r w:rsidRPr="00A20FF4">
        <w:rPr>
          <w:rFonts w:ascii="Wingdings" w:eastAsia="Wingdings" w:hAnsi="Wingdings" w:cs="Wingdings"/>
          <w:i/>
          <w:iCs/>
          <w:color w:val="0070C0"/>
        </w:rPr>
        <w:t>à</w:t>
      </w:r>
      <w:r w:rsidRPr="00A20FF4">
        <w:rPr>
          <w:i/>
          <w:iCs/>
          <w:color w:val="0070C0"/>
        </w:rPr>
        <w:t xml:space="preserve"> Appropriation Bills </w:t>
      </w:r>
      <w:r w:rsidRPr="00A20FF4">
        <w:rPr>
          <w:rFonts w:ascii="Wingdings" w:eastAsia="Wingdings" w:hAnsi="Wingdings" w:cs="Wingdings"/>
          <w:i/>
          <w:iCs/>
          <w:color w:val="0070C0"/>
        </w:rPr>
        <w:t>à</w:t>
      </w:r>
      <w:r w:rsidRPr="00A20FF4">
        <w:rPr>
          <w:i/>
          <w:iCs/>
          <w:color w:val="0070C0"/>
        </w:rPr>
        <w:t xml:space="preserve"> CFO Signoff Page</w:t>
      </w:r>
    </w:p>
    <w:p w14:paraId="4BE13A14" w14:textId="08AE61C2" w:rsidR="00A71338" w:rsidRPr="00C04430" w:rsidRDefault="00433A09" w:rsidP="005C2636">
      <w:r>
        <w:t xml:space="preserve">Appropriation Bills (No. 3 and 4) </w:t>
      </w:r>
      <w:r w:rsidR="00A71338" w:rsidRPr="00C04430">
        <w:t>are generally introduced in</w:t>
      </w:r>
      <w:r w:rsidR="008154CC">
        <w:t xml:space="preserve">to the House of Representatives </w:t>
      </w:r>
      <w:r w:rsidR="00A71338" w:rsidRPr="00C04430">
        <w:t xml:space="preserve">early in the </w:t>
      </w:r>
      <w:r w:rsidR="003D4CD2" w:rsidRPr="00C04430">
        <w:t>New Year</w:t>
      </w:r>
      <w:r w:rsidR="00A71338" w:rsidRPr="00C04430">
        <w:t xml:space="preserve">, </w:t>
      </w:r>
      <w:r w:rsidR="00221199" w:rsidRPr="00C04430">
        <w:t xml:space="preserve">which </w:t>
      </w:r>
      <w:r w:rsidR="00A71338" w:rsidRPr="00C04430">
        <w:t xml:space="preserve">usually </w:t>
      </w:r>
      <w:r w:rsidR="00ED43DE" w:rsidRPr="00C04430">
        <w:t>happens</w:t>
      </w:r>
      <w:r w:rsidR="00A71338" w:rsidRPr="00C04430">
        <w:t xml:space="preserve"> </w:t>
      </w:r>
      <w:r w:rsidR="00ED43DE" w:rsidRPr="00C04430">
        <w:t>during</w:t>
      </w:r>
      <w:r w:rsidR="00A71338" w:rsidRPr="00C04430">
        <w:t xml:space="preserve"> </w:t>
      </w:r>
      <w:r w:rsidR="00ED43DE" w:rsidRPr="00C04430">
        <w:t>the</w:t>
      </w:r>
      <w:r w:rsidR="00A71338" w:rsidRPr="00C04430">
        <w:t xml:space="preserve"> Autumn Parliamentary sittings in February.</w:t>
      </w:r>
    </w:p>
    <w:p w14:paraId="0FC9751A" w14:textId="0625EA28" w:rsidR="0000413A" w:rsidRPr="00C04430" w:rsidRDefault="00FC73CA" w:rsidP="007A2DD1">
      <w:pPr>
        <w:pStyle w:val="Boxed2Text"/>
      </w:pPr>
      <w:r w:rsidRPr="00C04430">
        <w:t>P</w:t>
      </w:r>
      <w:r w:rsidR="00A71338" w:rsidRPr="00C04430">
        <w:t xml:space="preserve">ortfolios must be prepared to have their measures cleared and </w:t>
      </w:r>
      <w:r w:rsidR="008348C9" w:rsidRPr="00C04430">
        <w:t xml:space="preserve">their </w:t>
      </w:r>
      <w:r w:rsidR="00A71338" w:rsidRPr="00C04430">
        <w:t xml:space="preserve">PAES printed and delivered </w:t>
      </w:r>
      <w:r w:rsidR="0000706D">
        <w:t xml:space="preserve">by </w:t>
      </w:r>
      <w:r w:rsidR="0000706D" w:rsidRPr="002939EE">
        <w:rPr>
          <w:b/>
          <w:bCs/>
        </w:rPr>
        <w:t xml:space="preserve">COB Monday, </w:t>
      </w:r>
      <w:r w:rsidR="00E56D4C" w:rsidRPr="002939EE">
        <w:rPr>
          <w:b/>
          <w:bCs/>
        </w:rPr>
        <w:t>2</w:t>
      </w:r>
      <w:r w:rsidR="0000706D" w:rsidRPr="002939EE">
        <w:rPr>
          <w:b/>
          <w:bCs/>
        </w:rPr>
        <w:t xml:space="preserve"> February 202</w:t>
      </w:r>
      <w:r w:rsidR="00E56D4C" w:rsidRPr="002939EE">
        <w:rPr>
          <w:b/>
          <w:bCs/>
        </w:rPr>
        <w:t>6</w:t>
      </w:r>
      <w:r w:rsidR="00A71338" w:rsidRPr="00C04430">
        <w:t>.</w:t>
      </w:r>
      <w:bookmarkStart w:id="126" w:name="_bookmark16"/>
      <w:bookmarkEnd w:id="126"/>
    </w:p>
    <w:p w14:paraId="60DE1838" w14:textId="5CEA7363" w:rsidR="007B214D" w:rsidRPr="00C04430" w:rsidRDefault="007B214D" w:rsidP="00ED1427">
      <w:pPr>
        <w:pStyle w:val="Heading2Numbered"/>
      </w:pPr>
      <w:bookmarkStart w:id="127" w:name="_bookmark17"/>
      <w:bookmarkStart w:id="128" w:name="_Toc215843993"/>
      <w:bookmarkEnd w:id="127"/>
      <w:r w:rsidRPr="00C04430">
        <w:t xml:space="preserve">Issuing a </w:t>
      </w:r>
      <w:r w:rsidR="00D9207B" w:rsidRPr="00C04430">
        <w:t>c</w:t>
      </w:r>
      <w:r w:rsidRPr="00C04430">
        <w:t>orrigendum</w:t>
      </w:r>
      <w:r w:rsidR="00AC46E0" w:rsidRPr="00C04430">
        <w:t xml:space="preserve"> </w:t>
      </w:r>
      <w:r w:rsidR="004F6BC8" w:rsidRPr="00C04430">
        <w:t>(</w:t>
      </w:r>
      <w:r w:rsidR="00D9207B" w:rsidRPr="00C04430">
        <w:t>c</w:t>
      </w:r>
      <w:r w:rsidR="004F6BC8" w:rsidRPr="00C04430">
        <w:t>orrection)</w:t>
      </w:r>
      <w:r w:rsidR="00AC46E0" w:rsidRPr="00C04430">
        <w:t>/</w:t>
      </w:r>
      <w:r w:rsidR="00D9207B" w:rsidRPr="00C04430">
        <w:t>a</w:t>
      </w:r>
      <w:r w:rsidR="00AC46E0" w:rsidRPr="00C04430">
        <w:t>ddendum</w:t>
      </w:r>
      <w:bookmarkEnd w:id="128"/>
    </w:p>
    <w:p w14:paraId="226D2B58" w14:textId="2930D6C7" w:rsidR="002A7007" w:rsidRPr="00C04430" w:rsidRDefault="005A7A8F" w:rsidP="7833BE56">
      <w:r w:rsidRPr="00C04430">
        <w:t xml:space="preserve">If necessary, refer to the </w:t>
      </w:r>
      <w:hyperlink r:id="rId25" w:history="1">
        <w:r w:rsidR="00361172" w:rsidRPr="00C04430">
          <w:rPr>
            <w:rStyle w:val="Hyperlink"/>
          </w:rPr>
          <w:t>Department of the Prime Minister and Cabinet's (PM&amp;C) tabling guidelines</w:t>
        </w:r>
      </w:hyperlink>
      <w:r w:rsidR="002674C9">
        <w:t xml:space="preserve">, </w:t>
      </w:r>
      <w:r w:rsidR="00955BF5" w:rsidRPr="00C04430">
        <w:t xml:space="preserve">available from </w:t>
      </w:r>
      <w:r w:rsidR="002A7007" w:rsidRPr="00C04430">
        <w:t xml:space="preserve">their </w:t>
      </w:r>
      <w:r w:rsidR="00955BF5" w:rsidRPr="00C04430">
        <w:t>website.</w:t>
      </w:r>
    </w:p>
    <w:p w14:paraId="4566F0BF" w14:textId="2E60CB24" w:rsidR="007B214D" w:rsidRPr="00C04430" w:rsidRDefault="007E6B24" w:rsidP="005C2636">
      <w:r w:rsidRPr="00C04430">
        <w:t>An addendum is required where information has been omitted/missing from the P</w:t>
      </w:r>
      <w:r w:rsidR="5472D074" w:rsidRPr="00C04430">
        <w:t xml:space="preserve">AES </w:t>
      </w:r>
      <w:r w:rsidRPr="00C04430">
        <w:t>such as a table or a footnote. A corrigendum is required where information has been misstated within the P</w:t>
      </w:r>
      <w:r w:rsidR="5472D074" w:rsidRPr="00C04430">
        <w:t>AES</w:t>
      </w:r>
      <w:r w:rsidR="00484EEA" w:rsidRPr="00C04430">
        <w:t xml:space="preserve"> and requires a correction</w:t>
      </w:r>
      <w:r w:rsidRPr="00C04430">
        <w:t xml:space="preserve">.  </w:t>
      </w:r>
      <w:r w:rsidR="00125B8C" w:rsidRPr="00C04430">
        <w:t>Portfolios that identify an error in their PB Statements, PAES or PSAES</w:t>
      </w:r>
      <w:r w:rsidR="007B214D" w:rsidRPr="00C04430">
        <w:t xml:space="preserve"> should follow the process</w:t>
      </w:r>
      <w:r w:rsidR="001F0E3B" w:rsidRPr="00C04430">
        <w:t xml:space="preserve"> below.</w:t>
      </w:r>
    </w:p>
    <w:p w14:paraId="6DABE016" w14:textId="7794A7A4" w:rsidR="008E4BCF" w:rsidRPr="00C04430" w:rsidRDefault="007B214D" w:rsidP="00C97200">
      <w:pPr>
        <w:pStyle w:val="Bullet1"/>
      </w:pPr>
      <w:r w:rsidRPr="00C04430">
        <w:t xml:space="preserve">Advise your Minister’s office of the error and seek approval for the updated </w:t>
      </w:r>
      <w:r w:rsidR="00CA1BA4" w:rsidRPr="00C04430">
        <w:t>PB </w:t>
      </w:r>
      <w:r w:rsidRPr="00C04430">
        <w:t>S</w:t>
      </w:r>
      <w:r w:rsidR="008043B7" w:rsidRPr="00C04430">
        <w:t>tatements</w:t>
      </w:r>
      <w:r w:rsidR="00460D64" w:rsidRPr="00C04430">
        <w:t xml:space="preserve"> / </w:t>
      </w:r>
      <w:r w:rsidRPr="00C04430">
        <w:t>PAES</w:t>
      </w:r>
      <w:r w:rsidR="003A7055">
        <w:t xml:space="preserve"> </w:t>
      </w:r>
      <w:r w:rsidRPr="00C04430">
        <w:t>tables and pages</w:t>
      </w:r>
      <w:r w:rsidR="00D61671" w:rsidRPr="00C04430">
        <w:t>.</w:t>
      </w:r>
    </w:p>
    <w:p w14:paraId="3F667C2D" w14:textId="040441F3" w:rsidR="008E4BCF" w:rsidRPr="00C04430" w:rsidRDefault="007B214D" w:rsidP="00C97200">
      <w:pPr>
        <w:pStyle w:val="Bullet1"/>
      </w:pPr>
      <w:r w:rsidRPr="00C04430">
        <w:t>Contact the PM&amp;C Tabling Officer to advise that a correction is required</w:t>
      </w:r>
      <w:r w:rsidR="001F0E3B" w:rsidRPr="00C04430">
        <w:t>:</w:t>
      </w:r>
    </w:p>
    <w:p w14:paraId="770BB218" w14:textId="525DE005" w:rsidR="008E4BCF" w:rsidRPr="00C04430" w:rsidRDefault="007B214D" w:rsidP="00C97200">
      <w:pPr>
        <w:pStyle w:val="Bullet2"/>
      </w:pPr>
      <w:r w:rsidRPr="00C04430">
        <w:t>(02) 6277 7212</w:t>
      </w:r>
      <w:r w:rsidR="00361172" w:rsidRPr="00C04430">
        <w:t xml:space="preserve"> </w:t>
      </w:r>
      <w:r w:rsidR="009D7E1A" w:rsidRPr="00C04430">
        <w:t>or</w:t>
      </w:r>
    </w:p>
    <w:p w14:paraId="4116C04F" w14:textId="63AB7707" w:rsidR="008E4BCF" w:rsidRPr="00C04430" w:rsidRDefault="007B214D" w:rsidP="00C97200">
      <w:pPr>
        <w:pStyle w:val="Bullet2"/>
      </w:pPr>
      <w:hyperlink r:id="rId26" w:history="1">
        <w:r w:rsidRPr="00C04430">
          <w:rPr>
            <w:rStyle w:val="Hyperlink"/>
          </w:rPr>
          <w:t>tabling@pmc.gov.au</w:t>
        </w:r>
      </w:hyperlink>
    </w:p>
    <w:p w14:paraId="0B2EEA56" w14:textId="0FAD5F04" w:rsidR="008E4BCF" w:rsidRPr="00C04430" w:rsidRDefault="007B214D">
      <w:r w:rsidRPr="00C04430">
        <w:t xml:space="preserve">If the error </w:t>
      </w:r>
      <w:proofErr w:type="gramStart"/>
      <w:r w:rsidRPr="00C04430">
        <w:t>affects</w:t>
      </w:r>
      <w:proofErr w:type="gramEnd"/>
      <w:r w:rsidRPr="00C04430">
        <w:t xml:space="preserve"> figures published in the Budget papers and</w:t>
      </w:r>
      <w:r w:rsidR="00460D64" w:rsidRPr="00C04430">
        <w:t>/</w:t>
      </w:r>
      <w:r w:rsidRPr="00C04430">
        <w:t xml:space="preserve">or Appropriation Bills, your Minister must submit the corrigendum (and background reports) to the </w:t>
      </w:r>
      <w:proofErr w:type="gramStart"/>
      <w:r w:rsidRPr="00C04430">
        <w:t>Finance Minister</w:t>
      </w:r>
      <w:proofErr w:type="gramEnd"/>
      <w:r w:rsidRPr="00C04430">
        <w:t xml:space="preserve"> for approval (and if required to be tabled out-of-session, a Transmittal letter - see below)</w:t>
      </w:r>
      <w:r w:rsidR="00D61671" w:rsidRPr="00C04430">
        <w:t>.</w:t>
      </w:r>
    </w:p>
    <w:p w14:paraId="005A6C38" w14:textId="275F35CB" w:rsidR="008E4BCF" w:rsidRPr="00C04430" w:rsidRDefault="007B214D" w:rsidP="00C97200">
      <w:pPr>
        <w:pStyle w:val="Bullet1"/>
      </w:pPr>
      <w:r w:rsidRPr="00C04430">
        <w:t xml:space="preserve">You must also advise your AAU and the </w:t>
      </w:r>
      <w:r w:rsidR="00B841AB" w:rsidRPr="00C04430">
        <w:t xml:space="preserve">Accounting Framework and Capability Support </w:t>
      </w:r>
      <w:r w:rsidRPr="00C04430">
        <w:t xml:space="preserve">Team </w:t>
      </w:r>
      <w:hyperlink r:id="rId27" w:history="1">
        <w:r w:rsidR="007D1847" w:rsidRPr="00C04430">
          <w:rPr>
            <w:rStyle w:val="Hyperlink"/>
            <w:rFonts w:cs="Calibri"/>
          </w:rPr>
          <w:t>budget_framework@finance.gov.au</w:t>
        </w:r>
      </w:hyperlink>
      <w:r w:rsidRPr="00C04430">
        <w:rPr>
          <w:rFonts w:cs="Calibri"/>
        </w:rPr>
        <w:t xml:space="preserve"> prior to sub</w:t>
      </w:r>
      <w:r w:rsidRPr="00C04430">
        <w:t xml:space="preserve">mitting the corrigendum to the Finance Minister for approval. </w:t>
      </w:r>
    </w:p>
    <w:p w14:paraId="21DD3AC0" w14:textId="2487FF57" w:rsidR="003B541F" w:rsidRPr="00C04430" w:rsidRDefault="007B214D">
      <w:r w:rsidRPr="00C04430">
        <w:t xml:space="preserve">Corrections will be tabled in the same manner </w:t>
      </w:r>
      <w:r w:rsidR="003B541F" w:rsidRPr="00C04430">
        <w:t xml:space="preserve">through the Senate </w:t>
      </w:r>
      <w:r w:rsidRPr="00C04430">
        <w:t>and subject to the same copy requirements (including approval by the relevant Minister) as the original report.</w:t>
      </w:r>
      <w:r w:rsidR="003B541F" w:rsidRPr="00C04430">
        <w:t xml:space="preserve"> </w:t>
      </w:r>
      <w:r w:rsidR="00527392" w:rsidRPr="00C04430">
        <w:t xml:space="preserve">See </w:t>
      </w:r>
      <w:hyperlink r:id="rId28" w:history="1">
        <w:r w:rsidR="00527392" w:rsidRPr="00C04430">
          <w:rPr>
            <w:rStyle w:val="Hyperlink"/>
            <w:rFonts w:cstheme="minorBidi"/>
          </w:rPr>
          <w:t>PM&amp;C’s tabling guidelines</w:t>
        </w:r>
      </w:hyperlink>
      <w:r w:rsidR="00527392" w:rsidRPr="00C04430">
        <w:t xml:space="preserve"> for further detail of hard and soft copies required.</w:t>
      </w:r>
    </w:p>
    <w:p w14:paraId="136DFC81" w14:textId="77777777" w:rsidR="007B214D" w:rsidRPr="00C04430" w:rsidRDefault="007B214D" w:rsidP="00AA53B2">
      <w:r w:rsidRPr="00C04430">
        <w:t xml:space="preserve">Following approval by your Minister (and where required, the </w:t>
      </w:r>
      <w:proofErr w:type="gramStart"/>
      <w:r w:rsidRPr="00C04430">
        <w:t>Finance Minister</w:t>
      </w:r>
      <w:proofErr w:type="gramEnd"/>
      <w:r w:rsidRPr="00C04430">
        <w:t>):</w:t>
      </w:r>
    </w:p>
    <w:p w14:paraId="4AC5AABC" w14:textId="13FC928A" w:rsidR="008E4BCF" w:rsidRPr="00C04430" w:rsidRDefault="007B214D" w:rsidP="00C97200">
      <w:pPr>
        <w:pStyle w:val="Bullet1"/>
      </w:pPr>
      <w:r w:rsidRPr="00C04430">
        <w:lastRenderedPageBreak/>
        <w:t xml:space="preserve">For </w:t>
      </w:r>
      <w:r w:rsidRPr="00C04430">
        <w:rPr>
          <w:b/>
          <w:bCs/>
        </w:rPr>
        <w:t>in-session tabling</w:t>
      </w:r>
      <w:r w:rsidRPr="00C04430">
        <w:t xml:space="preserve">, </w:t>
      </w:r>
      <w:r w:rsidR="007E0EE8" w:rsidRPr="00C04430">
        <w:t>i</w:t>
      </w:r>
      <w:r w:rsidR="004D4150" w:rsidRPr="00C04430">
        <w:t>.</w:t>
      </w:r>
      <w:r w:rsidR="007E0EE8" w:rsidRPr="00C04430">
        <w:t>e</w:t>
      </w:r>
      <w:r w:rsidR="004D4150" w:rsidRPr="00C04430">
        <w:t>.</w:t>
      </w:r>
      <w:r w:rsidRPr="00C04430">
        <w:t xml:space="preserve"> Parliament is sitting</w:t>
      </w:r>
      <w:r w:rsidR="003A7055">
        <w:t>:</w:t>
      </w:r>
    </w:p>
    <w:p w14:paraId="7A807E10" w14:textId="086913C1" w:rsidR="008E4BCF" w:rsidRPr="00C04430" w:rsidRDefault="00AA2FB2" w:rsidP="00C97200">
      <w:pPr>
        <w:pStyle w:val="Bullet2"/>
      </w:pPr>
      <w:r w:rsidRPr="00C04430">
        <w:t>a</w:t>
      </w:r>
      <w:r w:rsidR="007B214D" w:rsidRPr="00C04430">
        <w:t xml:space="preserve"> covering memorandum should be provided to the PM&amp;C Tabling </w:t>
      </w:r>
      <w:proofErr w:type="gramStart"/>
      <w:r w:rsidR="007B214D" w:rsidRPr="00C04430">
        <w:t>Officer</w:t>
      </w:r>
      <w:r w:rsidR="000C3CD5" w:rsidRPr="00C04430">
        <w:t>,</w:t>
      </w:r>
      <w:proofErr w:type="gramEnd"/>
      <w:r w:rsidR="000C3CD5" w:rsidRPr="00C04430">
        <w:t xml:space="preserve"> t</w:t>
      </w:r>
      <w:r w:rsidR="007B214D" w:rsidRPr="00C04430">
        <w:t>h</w:t>
      </w:r>
      <w:r w:rsidR="000C3CD5" w:rsidRPr="00C04430">
        <w:t>e</w:t>
      </w:r>
      <w:r w:rsidR="007B214D" w:rsidRPr="00C04430">
        <w:t xml:space="preserve"> memorandum does not need to be approved by the Minister but does need to note the Minister’s approval of the corrigendu</w:t>
      </w:r>
      <w:r w:rsidR="00D92672" w:rsidRPr="00C04430">
        <w:t>m</w:t>
      </w:r>
      <w:r w:rsidR="000C3CD5" w:rsidRPr="00C04430">
        <w:t xml:space="preserve"> and</w:t>
      </w:r>
    </w:p>
    <w:p w14:paraId="34F7242D" w14:textId="53F20331" w:rsidR="007B214D" w:rsidRPr="00C04430" w:rsidRDefault="00AA2FB2" w:rsidP="00C97200">
      <w:pPr>
        <w:pStyle w:val="Bullet2"/>
      </w:pPr>
      <w:r w:rsidRPr="00C04430">
        <w:t>t</w:t>
      </w:r>
      <w:r w:rsidR="007B214D" w:rsidRPr="00C04430">
        <w:t>he covering sheet for government documents and copies of the corrigendum should also be provid</w:t>
      </w:r>
      <w:r w:rsidR="00D33503" w:rsidRPr="00C04430">
        <w:t>ed to the PM&amp;C Tabling Officer.</w:t>
      </w:r>
    </w:p>
    <w:p w14:paraId="2014FD49" w14:textId="6FFF980A" w:rsidR="008E4BCF" w:rsidRPr="00C04430" w:rsidRDefault="007B214D" w:rsidP="00C97200">
      <w:pPr>
        <w:pStyle w:val="Bullet1"/>
      </w:pPr>
      <w:r w:rsidRPr="00C04430">
        <w:t xml:space="preserve">For </w:t>
      </w:r>
      <w:r w:rsidRPr="00C04430">
        <w:rPr>
          <w:b/>
          <w:bCs/>
        </w:rPr>
        <w:t>out-of-session tabling</w:t>
      </w:r>
      <w:r w:rsidRPr="00C04430">
        <w:t xml:space="preserve">, </w:t>
      </w:r>
      <w:r w:rsidR="007E0EE8" w:rsidRPr="00C04430">
        <w:t>i</w:t>
      </w:r>
      <w:r w:rsidR="004D4150" w:rsidRPr="00C04430">
        <w:t>.</w:t>
      </w:r>
      <w:r w:rsidR="007E0EE8" w:rsidRPr="00C04430">
        <w:t>e</w:t>
      </w:r>
      <w:r w:rsidR="004D4150" w:rsidRPr="00C04430">
        <w:t>.</w:t>
      </w:r>
      <w:r w:rsidRPr="00C04430">
        <w:t xml:space="preserve"> Parliament is not sitting</w:t>
      </w:r>
      <w:r w:rsidR="003A7055">
        <w:t>:</w:t>
      </w:r>
    </w:p>
    <w:p w14:paraId="38844545" w14:textId="1DC45A17" w:rsidR="008E4BCF" w:rsidRPr="00C04430" w:rsidRDefault="00AA2FB2" w:rsidP="00C97200">
      <w:pPr>
        <w:pStyle w:val="Bullet2"/>
      </w:pPr>
      <w:r w:rsidRPr="00C04430">
        <w:t>t</w:t>
      </w:r>
      <w:r w:rsidR="007B214D" w:rsidRPr="00C04430">
        <w:t>he Senate Tabling Office must be advised of the requirement to table the corrigendum out-of-session</w:t>
      </w:r>
      <w:r w:rsidR="000C3CD5" w:rsidRPr="00C04430">
        <w:t xml:space="preserve"> and</w:t>
      </w:r>
    </w:p>
    <w:p w14:paraId="6D8E2A2D" w14:textId="0F76CE43" w:rsidR="008E4BCF" w:rsidRPr="00C04430" w:rsidRDefault="00AA2FB2" w:rsidP="00C97200">
      <w:pPr>
        <w:pStyle w:val="Bullet2"/>
      </w:pPr>
      <w:r w:rsidRPr="00C04430">
        <w:t>a</w:t>
      </w:r>
      <w:r w:rsidR="007B214D" w:rsidRPr="00C04430">
        <w:t xml:space="preserve"> covering memorandum should be provided to the PM&amp;C Tabling </w:t>
      </w:r>
      <w:proofErr w:type="gramStart"/>
      <w:r w:rsidR="007B214D" w:rsidRPr="00C04430">
        <w:t>Officer</w:t>
      </w:r>
      <w:r w:rsidR="000C3CD5" w:rsidRPr="00C04430">
        <w:t>,</w:t>
      </w:r>
      <w:proofErr w:type="gramEnd"/>
      <w:r w:rsidR="000C3CD5" w:rsidRPr="00C04430">
        <w:t xml:space="preserve"> t</w:t>
      </w:r>
      <w:r w:rsidR="007B214D" w:rsidRPr="00C04430">
        <w:t>h</w:t>
      </w:r>
      <w:r w:rsidR="000C3CD5" w:rsidRPr="00C04430">
        <w:t xml:space="preserve">e </w:t>
      </w:r>
      <w:r w:rsidR="007B214D" w:rsidRPr="00C04430">
        <w:t>memorandum does not need to be approved by the Minister but does need to note the Minister’s approval of the corrigendum</w:t>
      </w:r>
      <w:r w:rsidR="002E5627" w:rsidRPr="00C04430">
        <w:t>:</w:t>
      </w:r>
    </w:p>
    <w:p w14:paraId="1E124401" w14:textId="5886E28B" w:rsidR="008E4BCF" w:rsidRPr="00C04430" w:rsidRDefault="002E5627" w:rsidP="00C97200">
      <w:pPr>
        <w:pStyle w:val="Bullet3"/>
      </w:pPr>
      <w:r w:rsidRPr="00C04430">
        <w:t>t</w:t>
      </w:r>
      <w:r w:rsidR="007B214D" w:rsidRPr="00C04430">
        <w:t>he covering sheet for government documents and copies of the corrigendum should also be provided to the PM&amp;C Tabling Officer</w:t>
      </w:r>
      <w:r w:rsidR="000C3CD5" w:rsidRPr="00C04430">
        <w:t xml:space="preserve"> and</w:t>
      </w:r>
    </w:p>
    <w:p w14:paraId="57152772" w14:textId="5DE7E4DD" w:rsidR="006B060B" w:rsidRPr="00C04430" w:rsidRDefault="002E5627" w:rsidP="00C97200">
      <w:pPr>
        <w:pStyle w:val="Bullet3"/>
      </w:pPr>
      <w:r w:rsidRPr="00C04430">
        <w:t>a</w:t>
      </w:r>
      <w:r w:rsidR="007B214D" w:rsidRPr="00C04430">
        <w:t xml:space="preserve"> </w:t>
      </w:r>
      <w:r w:rsidR="007B214D" w:rsidRPr="00C04430">
        <w:rPr>
          <w:i/>
          <w:iCs/>
        </w:rPr>
        <w:t>Transmittal letter</w:t>
      </w:r>
      <w:r w:rsidR="007B214D" w:rsidRPr="00C04430">
        <w:t xml:space="preserve"> from the Minister to the President of the Senate to present a document when the Senate is not sitting is required.</w:t>
      </w:r>
    </w:p>
    <w:p w14:paraId="4C88A41C" w14:textId="19DB419E" w:rsidR="00AC46E0" w:rsidRPr="00C04430" w:rsidRDefault="00FE622D" w:rsidP="00FB10A4">
      <w:r w:rsidRPr="00C04430">
        <w:t xml:space="preserve">Following tabling in Parliament, a soft copy of the corrigendum and any updated </w:t>
      </w:r>
      <w:r w:rsidR="00421AF8" w:rsidRPr="00C04430">
        <w:t>e</w:t>
      </w:r>
      <w:r w:rsidRPr="00C04430">
        <w:t xml:space="preserve">xcel tables for </w:t>
      </w:r>
      <w:hyperlink r:id="rId29" w:history="1">
        <w:r w:rsidRPr="00C04430">
          <w:rPr>
            <w:rStyle w:val="Hyperlink"/>
          </w:rPr>
          <w:t>data.gov.au</w:t>
        </w:r>
      </w:hyperlink>
      <w:r w:rsidRPr="00C04430">
        <w:t xml:space="preserve"> should be emailed to </w:t>
      </w:r>
      <w:hyperlink r:id="rId30" w:history="1">
        <w:r w:rsidR="007D1847" w:rsidRPr="00C04430">
          <w:rPr>
            <w:rStyle w:val="Hyperlink"/>
          </w:rPr>
          <w:t>budget_framework@finance.gov.au</w:t>
        </w:r>
      </w:hyperlink>
      <w:r w:rsidR="00CA5265" w:rsidRPr="00C04430">
        <w:t>.</w:t>
      </w:r>
    </w:p>
    <w:p w14:paraId="46EFE405" w14:textId="5A74AD86" w:rsidR="00FE622D" w:rsidRPr="00C04430" w:rsidRDefault="00FE622D" w:rsidP="00ED1427">
      <w:pPr>
        <w:pStyle w:val="Heading1Numbered"/>
      </w:pPr>
      <w:bookmarkStart w:id="129" w:name="_Toc86668100"/>
      <w:bookmarkStart w:id="130" w:name="Publication_Requirements"/>
      <w:bookmarkStart w:id="131" w:name="_bookmark18"/>
      <w:bookmarkStart w:id="132" w:name="_Toc215843994"/>
      <w:bookmarkEnd w:id="129"/>
      <w:bookmarkEnd w:id="130"/>
      <w:bookmarkEnd w:id="131"/>
      <w:r w:rsidRPr="00C04430">
        <w:t xml:space="preserve">Publication </w:t>
      </w:r>
      <w:r w:rsidR="00D9207B" w:rsidRPr="00C04430">
        <w:t>r</w:t>
      </w:r>
      <w:r w:rsidRPr="00C04430">
        <w:t>equirements</w:t>
      </w:r>
      <w:bookmarkEnd w:id="132"/>
    </w:p>
    <w:p w14:paraId="5F6EC133" w14:textId="18BB9A46" w:rsidR="00FE622D" w:rsidRPr="00C04430" w:rsidRDefault="00FE622D" w:rsidP="00ED1427">
      <w:pPr>
        <w:pStyle w:val="Heading2Numbered"/>
      </w:pPr>
      <w:bookmarkStart w:id="133" w:name="Security_Requirements"/>
      <w:bookmarkStart w:id="134" w:name="_bookmark19"/>
      <w:bookmarkStart w:id="135" w:name="_Toc215843995"/>
      <w:bookmarkEnd w:id="133"/>
      <w:bookmarkEnd w:id="134"/>
      <w:r w:rsidRPr="00C04430">
        <w:t xml:space="preserve">Security </w:t>
      </w:r>
      <w:r w:rsidR="00D9207B" w:rsidRPr="00C04430">
        <w:t>r</w:t>
      </w:r>
      <w:r w:rsidRPr="00C04430">
        <w:t>equirements</w:t>
      </w:r>
      <w:bookmarkEnd w:id="135"/>
    </w:p>
    <w:p w14:paraId="36F6A6C2" w14:textId="5BD39D1B" w:rsidR="00FE622D" w:rsidRPr="00C04430" w:rsidRDefault="00FE622D" w:rsidP="005C2636">
      <w:r w:rsidRPr="00C04430">
        <w:t xml:space="preserve">The PAES are classified at the </w:t>
      </w:r>
      <w:r w:rsidRPr="00C04430">
        <w:rPr>
          <w:b/>
          <w:bCs/>
        </w:rPr>
        <w:t>Protected</w:t>
      </w:r>
      <w:r w:rsidRPr="00C04430">
        <w:t xml:space="preserve"> level and </w:t>
      </w:r>
      <w:r w:rsidRPr="00C04430">
        <w:rPr>
          <w:b/>
          <w:bCs/>
        </w:rPr>
        <w:t>under embargo</w:t>
      </w:r>
      <w:r w:rsidRPr="00C04430">
        <w:t xml:space="preserve"> until they are </w:t>
      </w:r>
      <w:r w:rsidR="0076259D" w:rsidRPr="00C04430">
        <w:t xml:space="preserve">tabled in </w:t>
      </w:r>
      <w:r w:rsidR="006873A3" w:rsidRPr="00C04430">
        <w:t>P</w:t>
      </w:r>
      <w:r w:rsidR="0076259D" w:rsidRPr="00C04430">
        <w:t xml:space="preserve">arliament and </w:t>
      </w:r>
      <w:r w:rsidRPr="00C04430">
        <w:t xml:space="preserve">publicly released. The Treasurer has endorsed this </w:t>
      </w:r>
      <w:proofErr w:type="gramStart"/>
      <w:r w:rsidRPr="00C04430">
        <w:t>classification</w:t>
      </w:r>
      <w:proofErr w:type="gramEnd"/>
      <w:r w:rsidRPr="00C04430">
        <w:t xml:space="preserve"> and it is the responsibility of each portfolio entity to ensure appropriate security arra</w:t>
      </w:r>
      <w:r w:rsidR="00A83382" w:rsidRPr="00C04430">
        <w:t>ng</w:t>
      </w:r>
      <w:r w:rsidRPr="00C04430">
        <w:t xml:space="preserve">ements are made. If staff are unsure of the correct security processes during the budget preparation period, </w:t>
      </w:r>
      <w:r w:rsidR="00334103" w:rsidRPr="00C04430">
        <w:t xml:space="preserve">or have any questions regarding security issues, </w:t>
      </w:r>
      <w:r w:rsidRPr="00C04430">
        <w:t>they should contact their entity’s security adviser.</w:t>
      </w:r>
    </w:p>
    <w:p w14:paraId="2F68232A" w14:textId="77777777" w:rsidR="00FE622D" w:rsidRPr="00C04430" w:rsidRDefault="00FE622D" w:rsidP="005C2636">
      <w:r w:rsidRPr="00C04430">
        <w:t>Issues to keep in mind include:</w:t>
      </w:r>
    </w:p>
    <w:p w14:paraId="4919CF0F" w14:textId="3B77F827" w:rsidR="00FE622D" w:rsidRPr="00C04430" w:rsidRDefault="00FE622D" w:rsidP="00C97200">
      <w:pPr>
        <w:pStyle w:val="Bullet1"/>
      </w:pPr>
      <w:r w:rsidRPr="00C04430">
        <w:t>PAES should be prepared in a secure area of the entity</w:t>
      </w:r>
    </w:p>
    <w:p w14:paraId="7E295341" w14:textId="765D7D61" w:rsidR="00FE622D" w:rsidRPr="00C04430" w:rsidRDefault="00F66693" w:rsidP="00C97200">
      <w:pPr>
        <w:pStyle w:val="Bullet1"/>
      </w:pPr>
      <w:r w:rsidRPr="00C04430">
        <w:t>u</w:t>
      </w:r>
      <w:r w:rsidR="00C20F95" w:rsidRPr="00C04430">
        <w:t xml:space="preserve">nder no circumstances should </w:t>
      </w:r>
      <w:r w:rsidR="00F27045" w:rsidRPr="00C04430">
        <w:t xml:space="preserve">the </w:t>
      </w:r>
      <w:r w:rsidR="00FE622D" w:rsidRPr="00C04430">
        <w:t xml:space="preserve">PAES </w:t>
      </w:r>
      <w:r w:rsidR="00C20F95" w:rsidRPr="00C04430">
        <w:t xml:space="preserve">or excerpts from </w:t>
      </w:r>
      <w:r w:rsidR="00F27045" w:rsidRPr="00C04430">
        <w:t xml:space="preserve">the </w:t>
      </w:r>
      <w:r w:rsidR="00C20F95" w:rsidRPr="00C04430">
        <w:t>PAES</w:t>
      </w:r>
      <w:r w:rsidR="004A193F" w:rsidRPr="00C04430">
        <w:t xml:space="preserve"> </w:t>
      </w:r>
      <w:r w:rsidR="00FE622D" w:rsidRPr="00C04430">
        <w:t>be distributed via unsecure electronic mail</w:t>
      </w:r>
    </w:p>
    <w:p w14:paraId="126BD888" w14:textId="760513DA" w:rsidR="00FE622D" w:rsidRPr="00C04430" w:rsidRDefault="00F66693" w:rsidP="00C97200">
      <w:pPr>
        <w:pStyle w:val="Bullet1"/>
      </w:pPr>
      <w:r w:rsidRPr="00C04430">
        <w:t>t</w:t>
      </w:r>
      <w:r w:rsidR="00FE622D" w:rsidRPr="00C04430">
        <w:t xml:space="preserve">he </w:t>
      </w:r>
      <w:r w:rsidR="005818B8" w:rsidRPr="00C04430">
        <w:t>‘</w:t>
      </w:r>
      <w:r w:rsidR="00FE622D" w:rsidRPr="00C04430">
        <w:t>need to know</w:t>
      </w:r>
      <w:r w:rsidR="005818B8" w:rsidRPr="00C04430">
        <w:t>’</w:t>
      </w:r>
      <w:r w:rsidR="00FE622D" w:rsidRPr="00C04430">
        <w:t xml:space="preserve"> principle </w:t>
      </w:r>
      <w:r w:rsidR="00C20F95" w:rsidRPr="00C04430">
        <w:t xml:space="preserve">applies </w:t>
      </w:r>
      <w:r w:rsidR="00FE622D" w:rsidRPr="00C04430">
        <w:t>in the distribution of all material</w:t>
      </w:r>
      <w:r w:rsidR="007D48C3" w:rsidRPr="00C04430">
        <w:t xml:space="preserve"> related to </w:t>
      </w:r>
      <w:r w:rsidR="00F27045" w:rsidRPr="00C04430">
        <w:t xml:space="preserve">the </w:t>
      </w:r>
      <w:r w:rsidR="007D48C3" w:rsidRPr="00C04430">
        <w:t>PAES</w:t>
      </w:r>
    </w:p>
    <w:p w14:paraId="4E5E8CE2" w14:textId="5AD26BC6" w:rsidR="00FE622D" w:rsidRPr="00C04430" w:rsidRDefault="00FE622D" w:rsidP="00C97200">
      <w:pPr>
        <w:pStyle w:val="Bullet1"/>
      </w:pPr>
      <w:r w:rsidRPr="00C04430">
        <w:t xml:space="preserve">PAES should not be prepared by external companies or contractors who cannot demonstrate that their premises meet the security standards for protected information as provided by the </w:t>
      </w:r>
      <w:hyperlink r:id="rId31" w:history="1">
        <w:r w:rsidR="0003654A" w:rsidRPr="00C04430">
          <w:rPr>
            <w:rStyle w:val="Hyperlink"/>
          </w:rPr>
          <w:t>protective security policy framework</w:t>
        </w:r>
      </w:hyperlink>
      <w:r w:rsidR="003A7055">
        <w:t xml:space="preserve"> and</w:t>
      </w:r>
    </w:p>
    <w:p w14:paraId="1C4F8BC7" w14:textId="26154A81" w:rsidR="00FE622D" w:rsidRPr="00C04430" w:rsidRDefault="00F66693" w:rsidP="00C97200">
      <w:pPr>
        <w:pStyle w:val="Bullet1"/>
      </w:pPr>
      <w:r w:rsidRPr="00C04430">
        <w:t>s</w:t>
      </w:r>
      <w:r w:rsidR="00FE622D" w:rsidRPr="00C04430">
        <w:t>taff with knowledge of any information relating to the PAES should not discuss it in non-official circles.</w:t>
      </w:r>
    </w:p>
    <w:p w14:paraId="63744134" w14:textId="49EA7D91" w:rsidR="00FE622D" w:rsidRPr="00C04430" w:rsidRDefault="00FE622D" w:rsidP="00ED1427">
      <w:pPr>
        <w:pStyle w:val="Heading2Numbered"/>
      </w:pPr>
      <w:bookmarkStart w:id="136" w:name="Portfolio_Responsibilities"/>
      <w:bookmarkStart w:id="137" w:name="_bookmark20"/>
      <w:bookmarkStart w:id="138" w:name="_Toc215843996"/>
      <w:bookmarkEnd w:id="136"/>
      <w:bookmarkEnd w:id="137"/>
      <w:r w:rsidRPr="00C04430">
        <w:lastRenderedPageBreak/>
        <w:t xml:space="preserve">Portfolio </w:t>
      </w:r>
      <w:r w:rsidR="00D9207B" w:rsidRPr="00C04430">
        <w:t>r</w:t>
      </w:r>
      <w:r w:rsidRPr="00C04430">
        <w:t>esponsibilities</w:t>
      </w:r>
      <w:bookmarkEnd w:id="138"/>
    </w:p>
    <w:p w14:paraId="7DF65A4D" w14:textId="1CF037BD" w:rsidR="00FE622D" w:rsidRPr="00C04430" w:rsidRDefault="00FE622D" w:rsidP="005C2636">
      <w:r w:rsidRPr="00C04430">
        <w:t xml:space="preserve">Portfolio </w:t>
      </w:r>
      <w:r w:rsidR="00A01E19" w:rsidRPr="00C04430">
        <w:t xml:space="preserve">Departments </w:t>
      </w:r>
      <w:r w:rsidRPr="00C04430">
        <w:t xml:space="preserve">are responsible for ensuring the accuracy and completeness of the information contained in their </w:t>
      </w:r>
      <w:r w:rsidR="003A7055" w:rsidRPr="00C04430">
        <w:t>PAES and</w:t>
      </w:r>
      <w:r w:rsidRPr="00C04430">
        <w:t xml:space="preserve"> ensuring that the numbers contained in the relevant tables matc</w:t>
      </w:r>
      <w:r w:rsidR="00597853" w:rsidRPr="00C04430">
        <w:t>h the numbers reported in CBMS.</w:t>
      </w:r>
    </w:p>
    <w:p w14:paraId="6EF34A2F" w14:textId="7AE53A79" w:rsidR="00FE622D" w:rsidRPr="00C04430" w:rsidRDefault="00FE622D" w:rsidP="005C2636">
      <w:r w:rsidRPr="00C04430">
        <w:t xml:space="preserve">To the extent that information in the PAES describes measures published in </w:t>
      </w:r>
      <w:r w:rsidR="000F36DE" w:rsidRPr="00C04430">
        <w:t>the</w:t>
      </w:r>
      <w:r w:rsidR="00CE42CF" w:rsidRPr="00C04430">
        <w:t xml:space="preserve"> </w:t>
      </w:r>
      <w:r w:rsidR="00A92662" w:rsidRPr="00C04430">
        <w:t>202</w:t>
      </w:r>
      <w:r w:rsidR="00A92662">
        <w:t>5</w:t>
      </w:r>
      <w:r w:rsidR="00CE42CF" w:rsidRPr="00C04430">
        <w:t>-</w:t>
      </w:r>
      <w:r w:rsidR="00A92662" w:rsidRPr="00C04430">
        <w:t>2</w:t>
      </w:r>
      <w:r w:rsidR="00A92662">
        <w:t>6</w:t>
      </w:r>
      <w:r w:rsidR="00A92662" w:rsidRPr="00C04430">
        <w:t xml:space="preserve"> </w:t>
      </w:r>
      <w:r w:rsidR="00AC0485" w:rsidRPr="00C04430">
        <w:t>Mid-Year Economic and Fiscal Outlook (MYEFO)</w:t>
      </w:r>
      <w:r w:rsidRPr="00C04430">
        <w:t xml:space="preserve">, it must be consistent with the </w:t>
      </w:r>
      <w:proofErr w:type="gramStart"/>
      <w:r w:rsidRPr="00C04430">
        <w:t>measures</w:t>
      </w:r>
      <w:proofErr w:type="gramEnd"/>
      <w:r w:rsidRPr="00C04430">
        <w:t xml:space="preserve"> descriptions in</w:t>
      </w:r>
      <w:r w:rsidR="005A561C" w:rsidRPr="00C04430">
        <w:t xml:space="preserve"> MYEFO</w:t>
      </w:r>
      <w:r w:rsidRPr="00C04430">
        <w:t>.</w:t>
      </w:r>
    </w:p>
    <w:p w14:paraId="3208A803" w14:textId="53078570" w:rsidR="000C3CD5" w:rsidRPr="00C04430" w:rsidRDefault="00FE622D" w:rsidP="005C2636">
      <w:r w:rsidRPr="00C04430">
        <w:t>Portfolios should provide the</w:t>
      </w:r>
      <w:r w:rsidR="00561801" w:rsidRPr="00C04430">
        <w:t xml:space="preserve"> tables listed below to their</w:t>
      </w:r>
      <w:r w:rsidRPr="00C04430">
        <w:t xml:space="preserve"> AAU</w:t>
      </w:r>
      <w:r w:rsidR="00561801" w:rsidRPr="00C04430">
        <w:t xml:space="preserve"> by</w:t>
      </w:r>
      <w:r w:rsidR="00561801" w:rsidRPr="00C04430">
        <w:rPr>
          <w:b/>
          <w:bCs/>
        </w:rPr>
        <w:t xml:space="preserve"> </w:t>
      </w:r>
      <w:r w:rsidR="00561801" w:rsidRPr="00210198">
        <w:rPr>
          <w:b/>
          <w:bCs/>
        </w:rPr>
        <w:t xml:space="preserve">Monday, </w:t>
      </w:r>
      <w:r w:rsidR="007719A8">
        <w:rPr>
          <w:b/>
          <w:bCs/>
        </w:rPr>
        <w:t>19</w:t>
      </w:r>
      <w:r w:rsidR="00473034" w:rsidRPr="00210198">
        <w:rPr>
          <w:b/>
          <w:bCs/>
        </w:rPr>
        <w:t> </w:t>
      </w:r>
      <w:r w:rsidR="00561801" w:rsidRPr="00210198">
        <w:rPr>
          <w:b/>
          <w:bCs/>
        </w:rPr>
        <w:t>January </w:t>
      </w:r>
      <w:r w:rsidR="00473034" w:rsidRPr="00210198">
        <w:rPr>
          <w:b/>
          <w:bCs/>
        </w:rPr>
        <w:t>202</w:t>
      </w:r>
      <w:r w:rsidR="00B02355">
        <w:rPr>
          <w:b/>
          <w:bCs/>
        </w:rPr>
        <w:t>6</w:t>
      </w:r>
      <w:r w:rsidR="00561801" w:rsidRPr="00210198">
        <w:t>.</w:t>
      </w:r>
      <w:r w:rsidR="00561801" w:rsidRPr="00DA5E20">
        <w:t xml:space="preserve"> This</w:t>
      </w:r>
      <w:r w:rsidR="00561801" w:rsidRPr="00C04430">
        <w:t xml:space="preserve"> is</w:t>
      </w:r>
      <w:r w:rsidR="00561801" w:rsidRPr="00C04430">
        <w:rPr>
          <w:b/>
          <w:bCs/>
        </w:rPr>
        <w:t xml:space="preserve"> </w:t>
      </w:r>
      <w:r w:rsidR="00561801" w:rsidRPr="00C04430">
        <w:t xml:space="preserve">to allow sufficient time for Finance to check the </w:t>
      </w:r>
      <w:r w:rsidR="002D6350">
        <w:t>tables</w:t>
      </w:r>
      <w:r w:rsidR="00561801" w:rsidRPr="00C04430">
        <w:t xml:space="preserve"> provided before the </w:t>
      </w:r>
      <w:r w:rsidR="00A92662" w:rsidRPr="00C04430">
        <w:t>202</w:t>
      </w:r>
      <w:r w:rsidR="00A92662">
        <w:t>5</w:t>
      </w:r>
      <w:r w:rsidR="00561801" w:rsidRPr="00C04430">
        <w:t>-</w:t>
      </w:r>
      <w:r w:rsidR="00A92662" w:rsidRPr="00C04430">
        <w:t>2</w:t>
      </w:r>
      <w:r w:rsidR="00A92662">
        <w:t>6</w:t>
      </w:r>
      <w:r w:rsidR="00A92662" w:rsidRPr="00C04430">
        <w:t xml:space="preserve"> </w:t>
      </w:r>
      <w:r w:rsidR="00561801" w:rsidRPr="00C04430">
        <w:t>PAES are printed.</w:t>
      </w:r>
    </w:p>
    <w:p w14:paraId="30538C9A" w14:textId="3234E8FD" w:rsidR="000C3CD5" w:rsidRPr="001957DC" w:rsidRDefault="000C3CD5" w:rsidP="001957DC">
      <w:r w:rsidRPr="001957DC">
        <w:t xml:space="preserve">Table 1.2 Entity </w:t>
      </w:r>
      <w:r w:rsidR="00FE622D" w:rsidRPr="001957DC">
        <w:t>measures table</w:t>
      </w:r>
    </w:p>
    <w:p w14:paraId="03CEB881" w14:textId="52B622F9" w:rsidR="000C3CD5" w:rsidRPr="001957DC" w:rsidRDefault="000C3CD5" w:rsidP="001957DC">
      <w:r w:rsidRPr="001957DC">
        <w:t xml:space="preserve">Table 1.3 </w:t>
      </w:r>
      <w:r w:rsidR="00BC04EC" w:rsidRPr="006E194A">
        <w:t xml:space="preserve">Additional Estimates and other variations to outcomes since the </w:t>
      </w:r>
      <w:r w:rsidR="00A92662" w:rsidRPr="006E194A">
        <w:t>202</w:t>
      </w:r>
      <w:r w:rsidR="00A92662">
        <w:t>5</w:t>
      </w:r>
      <w:r w:rsidR="00BC04EC" w:rsidRPr="006E194A">
        <w:t>-</w:t>
      </w:r>
      <w:r w:rsidR="00A92662" w:rsidRPr="006E194A">
        <w:t>2</w:t>
      </w:r>
      <w:r w:rsidR="00A92662">
        <w:t>6</w:t>
      </w:r>
      <w:r w:rsidR="00A92662" w:rsidRPr="006E194A">
        <w:t xml:space="preserve"> </w:t>
      </w:r>
      <w:r w:rsidR="00BC04EC" w:rsidRPr="006E194A">
        <w:t>Budget</w:t>
      </w:r>
      <w:r w:rsidR="001310E7" w:rsidRPr="001957DC">
        <w:t xml:space="preserve">, </w:t>
      </w:r>
      <w:r w:rsidRPr="001957DC">
        <w:t>with</w:t>
      </w:r>
    </w:p>
    <w:p w14:paraId="7B066FF5" w14:textId="27C92B5F" w:rsidR="000C3CD5" w:rsidRPr="001957DC" w:rsidRDefault="000C3CD5" w:rsidP="001957DC">
      <w:r w:rsidRPr="001957DC">
        <w:t xml:space="preserve">Table 1.4 </w:t>
      </w:r>
      <w:r w:rsidR="0040384F" w:rsidRPr="006E194A">
        <w:t xml:space="preserve">Appropriation Bill (No. 3) </w:t>
      </w:r>
      <w:r w:rsidR="00A92662" w:rsidRPr="006E194A">
        <w:t>202</w:t>
      </w:r>
      <w:r w:rsidR="00A92662">
        <w:t>5</w:t>
      </w:r>
      <w:r w:rsidR="0040384F" w:rsidRPr="006E194A">
        <w:t>-</w:t>
      </w:r>
      <w:r w:rsidR="00A92662" w:rsidRPr="006E194A">
        <w:t>202</w:t>
      </w:r>
      <w:r w:rsidR="00A92662">
        <w:t>6</w:t>
      </w:r>
      <w:r w:rsidR="00A92662" w:rsidRPr="001957DC">
        <w:t xml:space="preserve"> </w:t>
      </w:r>
      <w:r w:rsidR="001310E7" w:rsidRPr="001957DC">
        <w:t>and</w:t>
      </w:r>
    </w:p>
    <w:p w14:paraId="4ED4F1DE" w14:textId="5000EE34" w:rsidR="00561801" w:rsidRPr="006E194A" w:rsidRDefault="000C3CD5" w:rsidP="006E194A">
      <w:r w:rsidRPr="001957DC">
        <w:t>T</w:t>
      </w:r>
      <w:r w:rsidR="006C5E09" w:rsidRPr="001957DC">
        <w:t>able 1.5</w:t>
      </w:r>
      <w:r w:rsidRPr="001957DC">
        <w:t xml:space="preserve"> </w:t>
      </w:r>
      <w:r w:rsidR="00C6772B" w:rsidRPr="006E194A">
        <w:t xml:space="preserve">Appropriation Bill (No. 4) </w:t>
      </w:r>
      <w:r w:rsidR="00A92662" w:rsidRPr="006E194A">
        <w:t>202</w:t>
      </w:r>
      <w:r w:rsidR="00A92662">
        <w:t>5</w:t>
      </w:r>
      <w:r w:rsidR="00C6772B" w:rsidRPr="006E194A">
        <w:t>-</w:t>
      </w:r>
      <w:r w:rsidR="00A92662" w:rsidRPr="006E194A">
        <w:t>202</w:t>
      </w:r>
      <w:r w:rsidR="00A92662">
        <w:t>6</w:t>
      </w:r>
      <w:r w:rsidR="003048A8">
        <w:t>.</w:t>
      </w:r>
    </w:p>
    <w:p w14:paraId="0255DA0D" w14:textId="1D4DDAF0" w:rsidR="00FE622D" w:rsidRPr="00C04430" w:rsidRDefault="00FE622D" w:rsidP="00561801">
      <w:pPr>
        <w:rPr>
          <w:b/>
          <w:bCs/>
        </w:rPr>
      </w:pPr>
      <w:r w:rsidRPr="00C04430">
        <w:rPr>
          <w:b/>
          <w:bCs/>
        </w:rPr>
        <w:t>Entities must not print their PAES until these checks are completed.</w:t>
      </w:r>
    </w:p>
    <w:p w14:paraId="7B92951C" w14:textId="60DBE6A5" w:rsidR="00FE622D" w:rsidRPr="00C04430" w:rsidRDefault="00A01E19" w:rsidP="5EF43890">
      <w:r w:rsidRPr="00C04430">
        <w:t>Portfolio Departments</w:t>
      </w:r>
      <w:r w:rsidR="00FE622D" w:rsidRPr="00C04430">
        <w:t xml:space="preserve"> </w:t>
      </w:r>
      <w:r w:rsidR="000F36DE" w:rsidRPr="00C04430">
        <w:t xml:space="preserve">are </w:t>
      </w:r>
      <w:r w:rsidR="00FE622D" w:rsidRPr="00C04430">
        <w:t>responsible for ensuring that their overall PAES document is consistent with the information provided by Finance.</w:t>
      </w:r>
    </w:p>
    <w:p w14:paraId="01B5461B" w14:textId="0B8EA674" w:rsidR="00FE622D" w:rsidRPr="00C04430" w:rsidRDefault="00FE622D" w:rsidP="00ED1427">
      <w:pPr>
        <w:pStyle w:val="Heading2Numbered"/>
      </w:pPr>
      <w:bookmarkStart w:id="139" w:name="Which_Printer_to_Use_and_Printing_Specif"/>
      <w:bookmarkStart w:id="140" w:name="_bookmark21"/>
      <w:bookmarkStart w:id="141" w:name="_Toc215843997"/>
      <w:bookmarkEnd w:id="139"/>
      <w:bookmarkEnd w:id="140"/>
      <w:r w:rsidRPr="00C04430">
        <w:t xml:space="preserve">Which </w:t>
      </w:r>
      <w:r w:rsidR="00D9207B" w:rsidRPr="00C04430">
        <w:t>p</w:t>
      </w:r>
      <w:r w:rsidRPr="00C04430">
        <w:t xml:space="preserve">rinter to </w:t>
      </w:r>
      <w:r w:rsidR="00D9207B" w:rsidRPr="00C04430">
        <w:t>u</w:t>
      </w:r>
      <w:r w:rsidRPr="00C04430">
        <w:t xml:space="preserve">se and </w:t>
      </w:r>
      <w:r w:rsidR="00D9207B" w:rsidRPr="00C04430">
        <w:t>p</w:t>
      </w:r>
      <w:r w:rsidRPr="00C04430">
        <w:t xml:space="preserve">rinting </w:t>
      </w:r>
      <w:r w:rsidR="00D9207B" w:rsidRPr="00C04430">
        <w:t>s</w:t>
      </w:r>
      <w:r w:rsidRPr="00C04430">
        <w:t>pecifications</w:t>
      </w:r>
      <w:bookmarkEnd w:id="141"/>
    </w:p>
    <w:p w14:paraId="224F19E1" w14:textId="7B9BA14C" w:rsidR="00CF3BCC" w:rsidRPr="00C04430" w:rsidRDefault="0076259D" w:rsidP="00ED1427">
      <w:pPr>
        <w:pStyle w:val="Heading3Numbered"/>
      </w:pPr>
      <w:bookmarkStart w:id="142" w:name="_Toc215843998"/>
      <w:r w:rsidRPr="00C04430">
        <w:t xml:space="preserve">Paper </w:t>
      </w:r>
      <w:r w:rsidR="00D9207B" w:rsidRPr="00C04430">
        <w:t>s</w:t>
      </w:r>
      <w:r w:rsidR="00CF3BCC" w:rsidRPr="00C04430">
        <w:t>pecifications</w:t>
      </w:r>
      <w:bookmarkEnd w:id="142"/>
    </w:p>
    <w:p w14:paraId="12116E2E" w14:textId="3990AF8F" w:rsidR="00151065" w:rsidRPr="00C04430" w:rsidRDefault="00CF3BCC" w:rsidP="5EF43890">
      <w:r w:rsidRPr="00C04430">
        <w:t>Hard cop</w:t>
      </w:r>
      <w:r w:rsidR="000E0F81" w:rsidRPr="00C04430">
        <w:t>ies</w:t>
      </w:r>
      <w:r w:rsidRPr="00C04430">
        <w:t xml:space="preserve"> of the PAES must be produced on standard B5 size paper (17.6 cm x 25 cm) with </w:t>
      </w:r>
      <w:r w:rsidR="00151065" w:rsidRPr="00C04430">
        <w:t>the following requirements:</w:t>
      </w:r>
    </w:p>
    <w:p w14:paraId="2516FCF5" w14:textId="3C8837AF" w:rsidR="00151065" w:rsidRPr="001957DC" w:rsidRDefault="00F66693" w:rsidP="00C97200">
      <w:pPr>
        <w:pStyle w:val="Bullet1"/>
      </w:pPr>
      <w:r w:rsidRPr="001957DC">
        <w:t>f</w:t>
      </w:r>
      <w:r w:rsidR="00151065" w:rsidRPr="001957DC">
        <w:t>or tables (including those in the Excel workbook), Arial and 8 point (minimum font size 7.5 point)</w:t>
      </w:r>
      <w:r w:rsidR="008A3C38" w:rsidRPr="001957DC">
        <w:t xml:space="preserve"> and</w:t>
      </w:r>
    </w:p>
    <w:p w14:paraId="7DF2F9EC" w14:textId="49CD3838" w:rsidR="00151065" w:rsidRPr="001957DC" w:rsidRDefault="00F66693" w:rsidP="00C97200">
      <w:pPr>
        <w:pStyle w:val="Bullet1"/>
      </w:pPr>
      <w:r w:rsidRPr="001957DC">
        <w:t>f</w:t>
      </w:r>
      <w:r w:rsidR="00151065" w:rsidRPr="001957DC">
        <w:t xml:space="preserve">or other text (in the Word template), Book Antiqua and 10 </w:t>
      </w:r>
      <w:proofErr w:type="gramStart"/>
      <w:r w:rsidR="00151065" w:rsidRPr="001957DC">
        <w:t>point</w:t>
      </w:r>
      <w:proofErr w:type="gramEnd"/>
      <w:r w:rsidR="00151065" w:rsidRPr="001957DC">
        <w:t>.</w:t>
      </w:r>
    </w:p>
    <w:p w14:paraId="5FA7F583" w14:textId="4FD6F496" w:rsidR="00CF3BCC" w:rsidRPr="00C04430" w:rsidRDefault="00151065" w:rsidP="5EF43890">
      <w:r w:rsidRPr="00C04430">
        <w:t xml:space="preserve">Adherence to the fonts and styles provided in the </w:t>
      </w:r>
      <w:r w:rsidR="008D35D5" w:rsidRPr="00C04430">
        <w:t xml:space="preserve">Finance-issued PAES </w:t>
      </w:r>
      <w:r w:rsidRPr="00C04430">
        <w:t xml:space="preserve">templates (available from </w:t>
      </w:r>
      <w:r w:rsidRPr="006E194A">
        <w:rPr>
          <w:color w:val="0070C0"/>
        </w:rPr>
        <w:t xml:space="preserve">CBMS User </w:t>
      </w:r>
      <w:r w:rsidR="006873A3" w:rsidRPr="006E194A">
        <w:rPr>
          <w:color w:val="0070C0"/>
        </w:rPr>
        <w:t xml:space="preserve">Support </w:t>
      </w:r>
      <w:r w:rsidR="008A3C38" w:rsidRPr="006E194A">
        <w:rPr>
          <w:rFonts w:ascii="Wingdings" w:eastAsia="Wingdings" w:hAnsi="Wingdings" w:cs="Wingdings"/>
          <w:color w:val="0070C0"/>
        </w:rPr>
        <w:t>à</w:t>
      </w:r>
      <w:r w:rsidR="006873A3" w:rsidRPr="006E194A">
        <w:rPr>
          <w:color w:val="0070C0"/>
        </w:rPr>
        <w:t xml:space="preserve"> Estimates Memoranda</w:t>
      </w:r>
      <w:r w:rsidR="006873A3" w:rsidRPr="00C04430">
        <w:t xml:space="preserve"> </w:t>
      </w:r>
      <w:r w:rsidRPr="00C04430">
        <w:t>in CBMS) ensures that the statements are consistent with other Budget documents and related papers.</w:t>
      </w:r>
    </w:p>
    <w:p w14:paraId="498279CE" w14:textId="15799EC6" w:rsidR="00CF3BCC" w:rsidRPr="00C04430" w:rsidRDefault="00CF3BCC" w:rsidP="5EF43890">
      <w:r w:rsidRPr="00C04430">
        <w:t xml:space="preserve">For the covers, entities must use </w:t>
      </w:r>
      <w:r w:rsidR="005818B8" w:rsidRPr="00C04430">
        <w:t>‘</w:t>
      </w:r>
      <w:proofErr w:type="spellStart"/>
      <w:r w:rsidRPr="00C04430">
        <w:t>Tablex</w:t>
      </w:r>
      <w:proofErr w:type="spellEnd"/>
      <w:r w:rsidRPr="00C04430">
        <w:t xml:space="preserve"> System Board 2</w:t>
      </w:r>
      <w:r w:rsidR="00872CED" w:rsidRPr="00C04430">
        <w:t>5</w:t>
      </w:r>
      <w:r w:rsidRPr="00C04430">
        <w:t xml:space="preserve">0gsm – </w:t>
      </w:r>
      <w:r w:rsidR="00872CED" w:rsidRPr="00C04430">
        <w:t xml:space="preserve">White Offset’ </w:t>
      </w:r>
      <w:r w:rsidRPr="00C04430">
        <w:t>paper with the cover text in black.</w:t>
      </w:r>
    </w:p>
    <w:p w14:paraId="7A2AA2A6" w14:textId="77777777" w:rsidR="00CF3BCC" w:rsidRPr="00C04430" w:rsidRDefault="00CF3BCC" w:rsidP="5EF43890">
      <w:r w:rsidRPr="00C04430">
        <w:t>For consistency, all portfolios must have the portfolio name made clearly visible on the spine of the documents.</w:t>
      </w:r>
    </w:p>
    <w:p w14:paraId="50AEB496" w14:textId="6943B226" w:rsidR="00CF3BCC" w:rsidRPr="00C04430" w:rsidRDefault="00CF3BCC" w:rsidP="00ED1427">
      <w:pPr>
        <w:pStyle w:val="Heading3Numbered"/>
      </w:pPr>
      <w:bookmarkStart w:id="143" w:name="_Toc215843999"/>
      <w:r w:rsidRPr="00C04430">
        <w:t>Printer</w:t>
      </w:r>
      <w:bookmarkEnd w:id="143"/>
    </w:p>
    <w:p w14:paraId="2A5810E6" w14:textId="695BD31C" w:rsidR="00FB644F" w:rsidRPr="00C04430" w:rsidRDefault="00CF3BCC" w:rsidP="5EF43890">
      <w:r w:rsidRPr="00C04430">
        <w:t xml:space="preserve">It is recommended that </w:t>
      </w:r>
      <w:r w:rsidR="00A01E19" w:rsidRPr="00C04430">
        <w:t>Portfolio Departments</w:t>
      </w:r>
      <w:r w:rsidRPr="00C04430">
        <w:t xml:space="preserve"> contact </w:t>
      </w:r>
      <w:proofErr w:type="spellStart"/>
      <w:r w:rsidRPr="00C04430">
        <w:t>CanPrint</w:t>
      </w:r>
      <w:proofErr w:type="spellEnd"/>
      <w:r w:rsidRPr="00C04430">
        <w:t xml:space="preserve"> </w:t>
      </w:r>
      <w:r w:rsidR="00445FDE" w:rsidRPr="00C04430">
        <w:t>Communications Pty Ltd (</w:t>
      </w:r>
      <w:proofErr w:type="spellStart"/>
      <w:r w:rsidR="00445FDE" w:rsidRPr="00C04430">
        <w:t>CanPrint</w:t>
      </w:r>
      <w:proofErr w:type="spellEnd"/>
      <w:r w:rsidR="00445FDE" w:rsidRPr="00C04430">
        <w:t xml:space="preserve">) </w:t>
      </w:r>
      <w:r w:rsidRPr="00C04430">
        <w:t>to arrange printing for the PAES.</w:t>
      </w:r>
      <w:r w:rsidR="003761B4" w:rsidRPr="00C04430">
        <w:t xml:space="preserve"> </w:t>
      </w:r>
      <w:proofErr w:type="spellStart"/>
      <w:r w:rsidR="003761B4" w:rsidRPr="00C04430">
        <w:t>CanPrint</w:t>
      </w:r>
      <w:proofErr w:type="spellEnd"/>
      <w:r w:rsidR="003761B4" w:rsidRPr="00C04430">
        <w:t xml:space="preserve"> is the </w:t>
      </w:r>
      <w:r w:rsidR="00AE4C60" w:rsidRPr="00C04430">
        <w:t xml:space="preserve">current </w:t>
      </w:r>
      <w:r w:rsidR="003761B4" w:rsidRPr="00C04430">
        <w:t>approved printer for the Budget papers, and main printer for the Appropriation Bills.</w:t>
      </w:r>
    </w:p>
    <w:p w14:paraId="57FA4995" w14:textId="60DB3A2F" w:rsidR="00CF3BCC" w:rsidRPr="00C04430" w:rsidRDefault="00CF3BCC" w:rsidP="5EF43890">
      <w:r w:rsidRPr="00C04430">
        <w:lastRenderedPageBreak/>
        <w:t xml:space="preserve">If printing is carried out </w:t>
      </w:r>
      <w:r w:rsidR="005818B8" w:rsidRPr="00C04430">
        <w:t>‘</w:t>
      </w:r>
      <w:r w:rsidRPr="00C04430">
        <w:t>in-house</w:t>
      </w:r>
      <w:r w:rsidR="005818B8" w:rsidRPr="00C04430">
        <w:t>’</w:t>
      </w:r>
      <w:r w:rsidRPr="00C04430">
        <w:t xml:space="preserve"> </w:t>
      </w:r>
      <w:r w:rsidR="00FB644F" w:rsidRPr="00C04430">
        <w:t xml:space="preserve">or using another printer, </w:t>
      </w:r>
      <w:r w:rsidRPr="00C04430">
        <w:t>entities must liaise with Finance to ensure that cover stock, colour and text is consistent w</w:t>
      </w:r>
      <w:r w:rsidR="00BA6FE0" w:rsidRPr="00C04430">
        <w:t xml:space="preserve">ith all other </w:t>
      </w:r>
      <w:r w:rsidR="00A01E19" w:rsidRPr="00C04430">
        <w:t>Portfolio Departments</w:t>
      </w:r>
      <w:r w:rsidRPr="00C04430">
        <w:t>.</w:t>
      </w:r>
    </w:p>
    <w:p w14:paraId="144419B6" w14:textId="03284008" w:rsidR="00FB644F" w:rsidRPr="00C04430" w:rsidRDefault="00CF3BCC" w:rsidP="5EF43890">
      <w:r w:rsidRPr="00C04430">
        <w:t xml:space="preserve">It is the responsibility of each Portfolio </w:t>
      </w:r>
      <w:r w:rsidR="00295872" w:rsidRPr="00C04430">
        <w:t>D</w:t>
      </w:r>
      <w:r w:rsidRPr="00C04430">
        <w:t xml:space="preserve">epartment to arrange the printing and secure freighting of </w:t>
      </w:r>
      <w:r w:rsidR="00646409" w:rsidRPr="00C04430">
        <w:t>its</w:t>
      </w:r>
      <w:r w:rsidR="00445FDE" w:rsidRPr="00C04430">
        <w:t xml:space="preserve"> </w:t>
      </w:r>
      <w:r w:rsidRPr="00C04430">
        <w:t>PAES. The contact officer</w:t>
      </w:r>
      <w:r w:rsidR="00FB644F" w:rsidRPr="00C04430">
        <w:t>s</w:t>
      </w:r>
      <w:r w:rsidRPr="00C04430">
        <w:t xml:space="preserve"> for </w:t>
      </w:r>
      <w:proofErr w:type="spellStart"/>
      <w:r w:rsidRPr="00C04430">
        <w:t>CanPrint</w:t>
      </w:r>
      <w:proofErr w:type="spellEnd"/>
      <w:r w:rsidRPr="00C04430">
        <w:t xml:space="preserve"> </w:t>
      </w:r>
      <w:r w:rsidR="000C5D63" w:rsidRPr="00C04430">
        <w:t>are located</w:t>
      </w:r>
      <w:r w:rsidR="009A5B9A" w:rsidRPr="00C04430">
        <w:t xml:space="preserve"> </w:t>
      </w:r>
      <w:r w:rsidR="00B42CB9" w:rsidRPr="00C04430">
        <w:t xml:space="preserve">under </w:t>
      </w:r>
      <w:r w:rsidR="000732DE" w:rsidRPr="00C04430">
        <w:t>part</w:t>
      </w:r>
      <w:r w:rsidR="0DFE3C36" w:rsidRPr="00C04430">
        <w:t xml:space="preserve"> </w:t>
      </w:r>
      <w:r w:rsidR="00B42CB9" w:rsidRPr="00C04430">
        <w:rPr>
          <w:rStyle w:val="CrossReference"/>
        </w:rPr>
        <w:fldChar w:fldCharType="begin"/>
      </w:r>
      <w:r w:rsidR="00B42CB9" w:rsidRPr="00C04430">
        <w:rPr>
          <w:rStyle w:val="CrossReference"/>
        </w:rPr>
        <w:instrText xml:space="preserve"> REF _Ref55985616 \w \h </w:instrText>
      </w:r>
      <w:r w:rsidR="0019449E" w:rsidRPr="00C04430">
        <w:rPr>
          <w:rStyle w:val="CrossReference"/>
        </w:rPr>
        <w:instrText xml:space="preserve"> \* MERGEFORMAT </w:instrText>
      </w:r>
      <w:r w:rsidR="00B42CB9" w:rsidRPr="00C04430">
        <w:rPr>
          <w:rStyle w:val="CrossReference"/>
        </w:rPr>
      </w:r>
      <w:r w:rsidR="00B42CB9" w:rsidRPr="00C04430">
        <w:rPr>
          <w:rStyle w:val="CrossReference"/>
        </w:rPr>
        <w:fldChar w:fldCharType="separate"/>
      </w:r>
      <w:r w:rsidR="00100A6C">
        <w:rPr>
          <w:rStyle w:val="CrossReference"/>
        </w:rPr>
        <w:t>8</w:t>
      </w:r>
      <w:r w:rsidR="00B42CB9" w:rsidRPr="00C04430">
        <w:rPr>
          <w:rStyle w:val="CrossReference"/>
        </w:rPr>
        <w:fldChar w:fldCharType="end"/>
      </w:r>
      <w:r w:rsidR="00B42CB9" w:rsidRPr="00C04430">
        <w:fldChar w:fldCharType="begin"/>
      </w:r>
      <w:r w:rsidR="00B42CB9" w:rsidRPr="00C04430">
        <w:rPr>
          <w:rStyle w:val="CrossReference"/>
        </w:rPr>
        <w:instrText xml:space="preserve"> REF _Ref55985619 \h </w:instrText>
      </w:r>
      <w:r w:rsidR="00AE739A" w:rsidRPr="00C04430">
        <w:rPr>
          <w:rStyle w:val="CrossReference"/>
        </w:rPr>
        <w:instrText xml:space="preserve"> \* MERGEFORMAT </w:instrText>
      </w:r>
      <w:r w:rsidR="00B42CB9" w:rsidRPr="00C04430">
        <w:rPr>
          <w:rStyle w:val="CrossReference"/>
        </w:rPr>
        <w:fldChar w:fldCharType="separate"/>
      </w:r>
      <w:r w:rsidR="00100A6C" w:rsidRPr="00C04430">
        <w:t>Contacts</w:t>
      </w:r>
      <w:r w:rsidR="00B42CB9" w:rsidRPr="00C04430">
        <w:fldChar w:fldCharType="end"/>
      </w:r>
      <w:r w:rsidR="00B42CB9" w:rsidRPr="00C04430">
        <w:t>.</w:t>
      </w:r>
    </w:p>
    <w:p w14:paraId="21817A1E" w14:textId="766D4573" w:rsidR="00FB644F" w:rsidRPr="00C04430" w:rsidRDefault="00CF3BCC" w:rsidP="5EF43890">
      <w:r w:rsidRPr="00C04430">
        <w:t xml:space="preserve">Portfolios should make sure they have sufficient hard copies of their PAES for their own internal needs, </w:t>
      </w:r>
      <w:r w:rsidR="00F4169C" w:rsidRPr="00C04430">
        <w:t>for</w:t>
      </w:r>
      <w:r w:rsidRPr="00C04430">
        <w:t xml:space="preserve"> distribution requirements listed </w:t>
      </w:r>
      <w:r w:rsidR="00F4169C" w:rsidRPr="00C04430">
        <w:t xml:space="preserve">under </w:t>
      </w:r>
      <w:proofErr w:type="spellStart"/>
      <w:r w:rsidR="00F4169C" w:rsidRPr="00C04430">
        <w:t>part</w:t>
      </w:r>
      <w:proofErr w:type="spellEnd"/>
      <w:r w:rsidR="00F4169C" w:rsidRPr="00C04430">
        <w:t xml:space="preserve"> </w:t>
      </w:r>
      <w:r w:rsidR="000732DE" w:rsidRPr="00C04430">
        <w:rPr>
          <w:rStyle w:val="CrossReference"/>
        </w:rPr>
        <w:fldChar w:fldCharType="begin"/>
      </w:r>
      <w:r w:rsidR="000732DE" w:rsidRPr="00C04430">
        <w:rPr>
          <w:rStyle w:val="CrossReference"/>
        </w:rPr>
        <w:instrText xml:space="preserve"> REF _Ref119504199 \w \h </w:instrText>
      </w:r>
      <w:r w:rsidR="002D1F8C" w:rsidRPr="00C04430">
        <w:rPr>
          <w:rStyle w:val="CrossReference"/>
        </w:rPr>
        <w:instrText xml:space="preserve"> \* MERGEFORMAT </w:instrText>
      </w:r>
      <w:r w:rsidR="000732DE" w:rsidRPr="00C04430">
        <w:rPr>
          <w:rStyle w:val="CrossReference"/>
        </w:rPr>
      </w:r>
      <w:r w:rsidR="000732DE" w:rsidRPr="00C04430">
        <w:rPr>
          <w:rStyle w:val="CrossReference"/>
        </w:rPr>
        <w:fldChar w:fldCharType="separate"/>
      </w:r>
      <w:r w:rsidR="00100A6C">
        <w:rPr>
          <w:rStyle w:val="CrossReference"/>
        </w:rPr>
        <w:t>3.7</w:t>
      </w:r>
      <w:r w:rsidR="000732DE" w:rsidRPr="00C04430">
        <w:rPr>
          <w:rStyle w:val="CrossReference"/>
        </w:rPr>
        <w:fldChar w:fldCharType="end"/>
      </w:r>
      <w:r w:rsidR="000732DE" w:rsidRPr="00C04430">
        <w:rPr>
          <w:rStyle w:val="CrossReference"/>
        </w:rPr>
        <w:fldChar w:fldCharType="begin"/>
      </w:r>
      <w:r w:rsidR="000732DE" w:rsidRPr="00C04430">
        <w:rPr>
          <w:rStyle w:val="CrossReference"/>
        </w:rPr>
        <w:instrText xml:space="preserve"> REF _Ref119504209 \h </w:instrText>
      </w:r>
      <w:r w:rsidR="002D1F8C" w:rsidRPr="00C04430">
        <w:rPr>
          <w:rStyle w:val="CrossReference"/>
        </w:rPr>
        <w:instrText xml:space="preserve"> \* MERGEFORMAT </w:instrText>
      </w:r>
      <w:r w:rsidR="000732DE" w:rsidRPr="00C04430">
        <w:rPr>
          <w:rStyle w:val="CrossReference"/>
        </w:rPr>
      </w:r>
      <w:r w:rsidR="000732DE" w:rsidRPr="00C04430">
        <w:rPr>
          <w:rStyle w:val="CrossReference"/>
        </w:rPr>
        <w:fldChar w:fldCharType="separate"/>
      </w:r>
      <w:r w:rsidR="00100A6C" w:rsidRPr="00C04430">
        <w:t>Number of books</w:t>
      </w:r>
      <w:r w:rsidR="000732DE" w:rsidRPr="00C04430">
        <w:rPr>
          <w:rStyle w:val="CrossReference"/>
        </w:rPr>
        <w:fldChar w:fldCharType="end"/>
      </w:r>
      <w:r w:rsidR="000732DE" w:rsidRPr="00C04430">
        <w:t>; and for all other distribution requirements not covered by this guide such as</w:t>
      </w:r>
      <w:r w:rsidR="00FB644F" w:rsidRPr="00C04430">
        <w:t>:</w:t>
      </w:r>
    </w:p>
    <w:p w14:paraId="01673DA5" w14:textId="77777777" w:rsidR="00FB644F" w:rsidRPr="00C04430" w:rsidRDefault="00FB644F" w:rsidP="00C97200">
      <w:pPr>
        <w:pStyle w:val="Bullet1"/>
      </w:pPr>
      <w:r w:rsidRPr="00C04430">
        <w:t>other departments and relevant entities</w:t>
      </w:r>
    </w:p>
    <w:p w14:paraId="70B4A493" w14:textId="4CE03BD9" w:rsidR="00FB644F" w:rsidRPr="00C04430" w:rsidRDefault="00FB644F" w:rsidP="00C97200">
      <w:pPr>
        <w:pStyle w:val="Bullet1"/>
      </w:pPr>
      <w:r w:rsidRPr="00C04430">
        <w:t>major client organisations</w:t>
      </w:r>
      <w:r w:rsidR="00AE739A" w:rsidRPr="00C04430">
        <w:t xml:space="preserve"> and</w:t>
      </w:r>
    </w:p>
    <w:p w14:paraId="4EE371BF" w14:textId="733477C0" w:rsidR="00CF3BCC" w:rsidRPr="00C04430" w:rsidRDefault="00FB644F" w:rsidP="00C97200">
      <w:pPr>
        <w:pStyle w:val="Bullet1"/>
      </w:pPr>
      <w:r w:rsidRPr="00C04430">
        <w:t>the libraries of tertiary institutions.</w:t>
      </w:r>
    </w:p>
    <w:p w14:paraId="068F92BE" w14:textId="77777777" w:rsidR="00CF3BCC" w:rsidRPr="00C04430" w:rsidRDefault="00CF3BCC" w:rsidP="00ED1427">
      <w:pPr>
        <w:pStyle w:val="Heading2Numbered"/>
      </w:pPr>
      <w:bookmarkStart w:id="144" w:name="_Toc215844000"/>
      <w:r w:rsidRPr="00C04430">
        <w:t>Classification</w:t>
      </w:r>
      <w:bookmarkEnd w:id="144"/>
    </w:p>
    <w:p w14:paraId="12B08CA2" w14:textId="28E82D47" w:rsidR="00665D6F" w:rsidRPr="00C04430" w:rsidRDefault="0029431B" w:rsidP="5EF43890">
      <w:r w:rsidRPr="00C04430">
        <w:t>PAES</w:t>
      </w:r>
      <w:r w:rsidR="00665D6F" w:rsidRPr="00C04430">
        <w:t xml:space="preserve"> are classified as Protected and </w:t>
      </w:r>
      <w:r w:rsidR="00872CED" w:rsidRPr="00C04430">
        <w:t xml:space="preserve">are </w:t>
      </w:r>
      <w:r w:rsidR="00665D6F" w:rsidRPr="00C04430">
        <w:t xml:space="preserve">under embargo until tabled in Parliament. Accordingly, packaging for the </w:t>
      </w:r>
      <w:r w:rsidRPr="00C04430">
        <w:t>PAES</w:t>
      </w:r>
      <w:r w:rsidR="00665D6F" w:rsidRPr="00C04430">
        <w:t xml:space="preserve"> should be labelled as follows:</w:t>
      </w:r>
    </w:p>
    <w:p w14:paraId="0083C5DF" w14:textId="445C62C6" w:rsidR="00CF3BCC" w:rsidRPr="00C04430" w:rsidRDefault="00125B8C">
      <w:pPr>
        <w:rPr>
          <w:b/>
          <w:bCs/>
        </w:rPr>
      </w:pPr>
      <w:r w:rsidRPr="00C04430">
        <w:rPr>
          <w:b/>
          <w:bCs/>
        </w:rPr>
        <w:t xml:space="preserve">PAES are </w:t>
      </w:r>
      <w:r w:rsidR="00CF3BCC" w:rsidRPr="00C04430">
        <w:rPr>
          <w:b/>
          <w:bCs/>
        </w:rPr>
        <w:t xml:space="preserve">Protected </w:t>
      </w:r>
      <w:r w:rsidRPr="00C04430">
        <w:rPr>
          <w:b/>
          <w:bCs/>
        </w:rPr>
        <w:t xml:space="preserve">and </w:t>
      </w:r>
      <w:r w:rsidR="00872CED" w:rsidRPr="00C04430">
        <w:rPr>
          <w:b/>
          <w:bCs/>
        </w:rPr>
        <w:t xml:space="preserve">are </w:t>
      </w:r>
      <w:r w:rsidRPr="00C04430">
        <w:rPr>
          <w:b/>
          <w:bCs/>
        </w:rPr>
        <w:t>u</w:t>
      </w:r>
      <w:r w:rsidR="00CF3BCC" w:rsidRPr="00C04430">
        <w:rPr>
          <w:b/>
          <w:bCs/>
        </w:rPr>
        <w:t xml:space="preserve">nder </w:t>
      </w:r>
      <w:r w:rsidRPr="00C04430">
        <w:rPr>
          <w:b/>
          <w:bCs/>
        </w:rPr>
        <w:t>e</w:t>
      </w:r>
      <w:r w:rsidR="004A2056" w:rsidRPr="00C04430">
        <w:rPr>
          <w:b/>
          <w:bCs/>
        </w:rPr>
        <w:t>mbar</w:t>
      </w:r>
      <w:r w:rsidR="00CF3BCC" w:rsidRPr="00C04430">
        <w:rPr>
          <w:b/>
          <w:bCs/>
        </w:rPr>
        <w:t>go until tabled in Parliament</w:t>
      </w:r>
      <w:r w:rsidR="00ED3FCF" w:rsidRPr="00C04430">
        <w:rPr>
          <w:b/>
          <w:bCs/>
        </w:rPr>
        <w:t xml:space="preserve"> </w:t>
      </w:r>
      <w:r w:rsidR="00ED3FCF" w:rsidRPr="00C04430">
        <w:t xml:space="preserve">which is expected to occur </w:t>
      </w:r>
      <w:r w:rsidR="00561801" w:rsidRPr="00C04430">
        <w:t xml:space="preserve">sometime </w:t>
      </w:r>
      <w:r w:rsidR="00AE514B">
        <w:t xml:space="preserve">between </w:t>
      </w:r>
      <w:r w:rsidR="00AE514B" w:rsidRPr="002939EE">
        <w:rPr>
          <w:b/>
          <w:bCs/>
        </w:rPr>
        <w:t>Tuesday, 4 February and</w:t>
      </w:r>
      <w:r w:rsidR="008315EE" w:rsidRPr="002939EE">
        <w:rPr>
          <w:b/>
          <w:bCs/>
        </w:rPr>
        <w:t xml:space="preserve"> </w:t>
      </w:r>
      <w:r w:rsidR="000423E0" w:rsidRPr="002939EE">
        <w:rPr>
          <w:b/>
          <w:bCs/>
        </w:rPr>
        <w:t xml:space="preserve">Thursday, </w:t>
      </w:r>
      <w:r w:rsidR="009730AE" w:rsidRPr="002939EE">
        <w:rPr>
          <w:b/>
          <w:bCs/>
        </w:rPr>
        <w:t>1</w:t>
      </w:r>
      <w:r w:rsidR="00E56D4C">
        <w:rPr>
          <w:b/>
          <w:bCs/>
        </w:rPr>
        <w:t>2</w:t>
      </w:r>
      <w:r w:rsidR="009A0CA2" w:rsidRPr="002939EE">
        <w:rPr>
          <w:b/>
          <w:bCs/>
        </w:rPr>
        <w:t xml:space="preserve"> </w:t>
      </w:r>
      <w:r w:rsidR="005A4CE2" w:rsidRPr="002939EE">
        <w:rPr>
          <w:b/>
          <w:bCs/>
        </w:rPr>
        <w:t xml:space="preserve">February </w:t>
      </w:r>
      <w:r w:rsidR="009A0CA2" w:rsidRPr="002939EE">
        <w:rPr>
          <w:b/>
          <w:bCs/>
        </w:rPr>
        <w:t>202</w:t>
      </w:r>
      <w:r w:rsidR="00555AC3" w:rsidRPr="002939EE">
        <w:rPr>
          <w:b/>
          <w:bCs/>
        </w:rPr>
        <w:t>6</w:t>
      </w:r>
      <w:r w:rsidR="005A4CE2" w:rsidRPr="00DA5E20">
        <w:rPr>
          <w:b/>
          <w:bCs/>
        </w:rPr>
        <w:t>.</w:t>
      </w:r>
      <w:r w:rsidR="00561801" w:rsidRPr="00C04430">
        <w:t xml:space="preserve"> Entities should monitor the Senate’s dynamic red webpage </w:t>
      </w:r>
      <w:r w:rsidR="00D05A95" w:rsidRPr="00C04430">
        <w:t>for</w:t>
      </w:r>
      <w:r w:rsidR="00561801" w:rsidRPr="00C04430">
        <w:t xml:space="preserve"> </w:t>
      </w:r>
      <w:proofErr w:type="gramStart"/>
      <w:r w:rsidR="00D05A95" w:rsidRPr="00C04430">
        <w:t>an announcement</w:t>
      </w:r>
      <w:r w:rsidR="00561801" w:rsidRPr="00C04430">
        <w:t xml:space="preserve"> instructions</w:t>
      </w:r>
      <w:proofErr w:type="gramEnd"/>
      <w:r w:rsidR="00561801" w:rsidRPr="00C04430">
        <w:t xml:space="preserve"> are provided under section </w:t>
      </w:r>
      <w:r w:rsidR="00561801" w:rsidRPr="00C04430">
        <w:rPr>
          <w:rStyle w:val="CrossReference"/>
        </w:rPr>
        <w:fldChar w:fldCharType="begin"/>
      </w:r>
      <w:r w:rsidR="00561801" w:rsidRPr="00C04430">
        <w:rPr>
          <w:rStyle w:val="CrossReference"/>
        </w:rPr>
        <w:instrText xml:space="preserve"> REF _Ref152338772 \w \h  \* MERGEFORMAT </w:instrText>
      </w:r>
      <w:r w:rsidR="00561801" w:rsidRPr="00C04430">
        <w:rPr>
          <w:rStyle w:val="CrossReference"/>
        </w:rPr>
      </w:r>
      <w:r w:rsidR="00561801" w:rsidRPr="00C04430">
        <w:rPr>
          <w:rStyle w:val="CrossReference"/>
        </w:rPr>
        <w:fldChar w:fldCharType="separate"/>
      </w:r>
      <w:r w:rsidR="00100A6C">
        <w:rPr>
          <w:rStyle w:val="CrossReference"/>
        </w:rPr>
        <w:t>3.9.1</w:t>
      </w:r>
      <w:r w:rsidR="00561801" w:rsidRPr="00C04430">
        <w:rPr>
          <w:rStyle w:val="CrossReference"/>
        </w:rPr>
        <w:fldChar w:fldCharType="end"/>
      </w:r>
      <w:r w:rsidR="00561801" w:rsidRPr="00C04430">
        <w:rPr>
          <w:rStyle w:val="CrossReference"/>
        </w:rPr>
        <w:t xml:space="preserve"> </w:t>
      </w:r>
      <w:r w:rsidR="00561801" w:rsidRPr="00C04430">
        <w:rPr>
          <w:rStyle w:val="CrossReference"/>
        </w:rPr>
        <w:fldChar w:fldCharType="begin"/>
      </w:r>
      <w:r w:rsidR="00561801" w:rsidRPr="00C04430">
        <w:rPr>
          <w:rStyle w:val="CrossReference"/>
        </w:rPr>
        <w:instrText xml:space="preserve"> REF _Ref152338779 \h  \* MERGEFORMAT </w:instrText>
      </w:r>
      <w:r w:rsidR="00561801" w:rsidRPr="00C04430">
        <w:rPr>
          <w:rStyle w:val="CrossReference"/>
        </w:rPr>
      </w:r>
      <w:r w:rsidR="00561801" w:rsidRPr="00C04430">
        <w:rPr>
          <w:rStyle w:val="CrossReference"/>
        </w:rPr>
        <w:fldChar w:fldCharType="separate"/>
      </w:r>
      <w:r w:rsidR="00100A6C" w:rsidRPr="00100A6C">
        <w:rPr>
          <w:rStyle w:val="CrossReference"/>
        </w:rPr>
        <w:t>Publishing the PAES on the internet</w:t>
      </w:r>
      <w:r w:rsidR="00561801" w:rsidRPr="00C04430">
        <w:rPr>
          <w:rStyle w:val="CrossReference"/>
        </w:rPr>
        <w:fldChar w:fldCharType="end"/>
      </w:r>
      <w:r w:rsidR="00561801" w:rsidRPr="00C04430">
        <w:t>.</w:t>
      </w:r>
    </w:p>
    <w:p w14:paraId="424F3326" w14:textId="4965A457" w:rsidR="008106F1" w:rsidRDefault="008106F1" w:rsidP="00ED1427">
      <w:pPr>
        <w:pStyle w:val="Heading2Numbered"/>
      </w:pPr>
      <w:bookmarkStart w:id="145" w:name="Delivery_to_the_Senate_and_Finance"/>
      <w:bookmarkStart w:id="146" w:name="_bookmark22"/>
      <w:bookmarkStart w:id="147" w:name="_Toc215844001"/>
      <w:bookmarkEnd w:id="145"/>
      <w:bookmarkEnd w:id="146"/>
      <w:r>
        <w:t>Digital Tabling via the Online Tabled Documents portal</w:t>
      </w:r>
      <w:bookmarkEnd w:id="147"/>
    </w:p>
    <w:p w14:paraId="2BBBBF67" w14:textId="17FE8FEA" w:rsidR="007D31FF" w:rsidRDefault="008106F1" w:rsidP="007D31FF">
      <w:pPr>
        <w:jc w:val="both"/>
      </w:pPr>
      <w:r>
        <w:t>The Online Tabled Documents (OTD) portal provides Australian Government departments and agencies the ability to electronically submit documents for tabling in Parliament.</w:t>
      </w:r>
      <w:r w:rsidR="007D31FF" w:rsidRPr="007D31FF">
        <w:t xml:space="preserve"> </w:t>
      </w:r>
      <w:r w:rsidR="007D31FF">
        <w:t xml:space="preserve">An </w:t>
      </w:r>
      <w:hyperlink r:id="rId32" w:history="1">
        <w:r w:rsidR="007D31FF" w:rsidRPr="00E71C31">
          <w:rPr>
            <w:rStyle w:val="Hyperlink"/>
            <w:rFonts w:cstheme="minorBidi"/>
          </w:rPr>
          <w:t>OTD Portal - Access request guide</w:t>
        </w:r>
      </w:hyperlink>
      <w:r w:rsidR="007D31FF">
        <w:t xml:space="preserve"> has been created to help requesting access to this system for PAES tabling purposes.</w:t>
      </w:r>
    </w:p>
    <w:p w14:paraId="37ED25B0" w14:textId="10D2B130" w:rsidR="008106F1" w:rsidRDefault="008106F1" w:rsidP="008106F1">
      <w:r>
        <w:t xml:space="preserve">In accordance with the </w:t>
      </w:r>
      <w:hyperlink r:id="rId33" w:history="1">
        <w:r w:rsidRPr="00B6753B">
          <w:rPr>
            <w:rStyle w:val="Hyperlink"/>
            <w:rFonts w:cstheme="minorBidi"/>
          </w:rPr>
          <w:t>Tabling Guidelines</w:t>
        </w:r>
      </w:hyperlink>
      <w:r>
        <w:t>, each individual document that is submitted for tabling is accompanied with a tabling minute</w:t>
      </w:r>
      <w:r w:rsidR="007D31FF">
        <w:t xml:space="preserve">, however, tabling minute forms are </w:t>
      </w:r>
      <w:r w:rsidR="007D31FF" w:rsidRPr="007D31FF">
        <w:rPr>
          <w:b/>
          <w:bCs/>
        </w:rPr>
        <w:t>not</w:t>
      </w:r>
      <w:r w:rsidR="007D31FF">
        <w:t xml:space="preserve"> required</w:t>
      </w:r>
      <w:r>
        <w:t xml:space="preserve"> </w:t>
      </w:r>
      <w:r w:rsidR="007D31FF">
        <w:t>to be completed when lodging the PAES. After</w:t>
      </w:r>
      <w:r>
        <w:t xml:space="preserve"> </w:t>
      </w:r>
      <w:r w:rsidR="007D31FF">
        <w:t xml:space="preserve">the PAES </w:t>
      </w:r>
      <w:r>
        <w:t xml:space="preserve">are electronically received by the PM&amp;C Parliamentary Liaison </w:t>
      </w:r>
      <w:proofErr w:type="gramStart"/>
      <w:r>
        <w:t xml:space="preserve">Officers </w:t>
      </w:r>
      <w:r w:rsidR="007D31FF">
        <w:t>,</w:t>
      </w:r>
      <w:proofErr w:type="gramEnd"/>
      <w:r w:rsidR="007D31FF">
        <w:t xml:space="preserve"> </w:t>
      </w:r>
      <w:proofErr w:type="gramStart"/>
      <w:r w:rsidR="007D31FF">
        <w:t xml:space="preserve">they </w:t>
      </w:r>
      <w:r>
        <w:t xml:space="preserve"> allocate</w:t>
      </w:r>
      <w:proofErr w:type="gramEnd"/>
      <w:r>
        <w:t xml:space="preserve"> </w:t>
      </w:r>
      <w:r w:rsidR="007D31FF">
        <w:t xml:space="preserve">these </w:t>
      </w:r>
      <w:r>
        <w:t>to a sitting day for tabling</w:t>
      </w:r>
    </w:p>
    <w:p w14:paraId="7D102D88" w14:textId="06CA209E" w:rsidR="00CF3BCC" w:rsidRPr="00C04430" w:rsidRDefault="008106F1" w:rsidP="00ED1427">
      <w:pPr>
        <w:pStyle w:val="Heading2Numbered"/>
      </w:pPr>
      <w:bookmarkStart w:id="148" w:name="_Toc214966897"/>
      <w:bookmarkStart w:id="149" w:name="_Toc214966976"/>
      <w:bookmarkStart w:id="150" w:name="_Toc215838743"/>
      <w:bookmarkStart w:id="151" w:name="_Toc215839322"/>
      <w:bookmarkStart w:id="152" w:name="_Toc215844002"/>
      <w:bookmarkEnd w:id="148"/>
      <w:bookmarkEnd w:id="149"/>
      <w:bookmarkEnd w:id="150"/>
      <w:bookmarkEnd w:id="151"/>
      <w:r>
        <w:t>Hard copy PAES d</w:t>
      </w:r>
      <w:r w:rsidR="00CF3BCC" w:rsidRPr="00C04430">
        <w:t>elivery to the Senate and Finance</w:t>
      </w:r>
      <w:bookmarkEnd w:id="152"/>
    </w:p>
    <w:p w14:paraId="0BA04176" w14:textId="5C0C5891" w:rsidR="00EE04B6" w:rsidRPr="00C04430" w:rsidRDefault="00EE04B6" w:rsidP="00EE04B6">
      <w:pPr>
        <w:rPr>
          <w:rFonts w:cs="Calibri"/>
        </w:rPr>
      </w:pPr>
      <w:r w:rsidRPr="00C04430">
        <w:rPr>
          <w:rFonts w:cs="Calibri"/>
        </w:rPr>
        <w:t>All PAES</w:t>
      </w:r>
      <w:r w:rsidR="00E44C26" w:rsidRPr="00C04430">
        <w:rPr>
          <w:rFonts w:cs="Calibri"/>
        </w:rPr>
        <w:t xml:space="preserve"> </w:t>
      </w:r>
      <w:r w:rsidRPr="00C04430">
        <w:rPr>
          <w:rFonts w:cs="Calibri"/>
        </w:rPr>
        <w:t xml:space="preserve">deliveries to Parliament House (whether using </w:t>
      </w:r>
      <w:proofErr w:type="spellStart"/>
      <w:r w:rsidRPr="00C04430">
        <w:rPr>
          <w:rFonts w:cs="Calibri"/>
        </w:rPr>
        <w:t>CanPrint</w:t>
      </w:r>
      <w:proofErr w:type="spellEnd"/>
      <w:r w:rsidRPr="00C04430">
        <w:rPr>
          <w:rFonts w:cs="Calibri"/>
        </w:rPr>
        <w:t>, another printer or by portfolio staff) should occur through the Parliament House loading dock (accessible via Brisbane Avenue).</w:t>
      </w:r>
    </w:p>
    <w:p w14:paraId="32FFC3BE" w14:textId="0EAEBBE1" w:rsidR="001954F2" w:rsidRPr="00DA5E20" w:rsidRDefault="001954F2" w:rsidP="002939EE">
      <w:pPr>
        <w:pStyle w:val="Bullet1"/>
        <w:numPr>
          <w:ilvl w:val="0"/>
          <w:numId w:val="76"/>
        </w:numPr>
      </w:pPr>
      <w:r w:rsidRPr="00C04430">
        <w:t xml:space="preserve">Portfolios are to deliver their printed PAES documents to the Senate Tabling Office in Parliament House and to the Department of Finance by </w:t>
      </w:r>
      <w:r w:rsidRPr="00210198">
        <w:rPr>
          <w:b/>
        </w:rPr>
        <w:t xml:space="preserve">Monday, </w:t>
      </w:r>
      <w:r w:rsidR="007719A8">
        <w:rPr>
          <w:b/>
        </w:rPr>
        <w:t>2</w:t>
      </w:r>
      <w:r w:rsidR="007719A8" w:rsidRPr="00210198">
        <w:rPr>
          <w:b/>
        </w:rPr>
        <w:t xml:space="preserve"> </w:t>
      </w:r>
      <w:r w:rsidRPr="00210198">
        <w:rPr>
          <w:b/>
        </w:rPr>
        <w:t xml:space="preserve">February </w:t>
      </w:r>
      <w:r w:rsidR="00367195" w:rsidRPr="00210198">
        <w:rPr>
          <w:b/>
        </w:rPr>
        <w:t>202</w:t>
      </w:r>
      <w:r w:rsidR="00555AC3">
        <w:rPr>
          <w:b/>
        </w:rPr>
        <w:t>6</w:t>
      </w:r>
      <w:r w:rsidRPr="00DA5E20">
        <w:t>.</w:t>
      </w:r>
    </w:p>
    <w:p w14:paraId="1DFC106E" w14:textId="606A6F58" w:rsidR="00EE04B6" w:rsidRPr="00C04430" w:rsidRDefault="00EE04B6" w:rsidP="002939EE">
      <w:pPr>
        <w:pStyle w:val="Bullet1"/>
        <w:numPr>
          <w:ilvl w:val="0"/>
          <w:numId w:val="76"/>
        </w:numPr>
      </w:pPr>
      <w:r w:rsidRPr="00C04430">
        <w:t>For those portfolios delivering their P</w:t>
      </w:r>
      <w:r w:rsidR="00E44C26" w:rsidRPr="00C04430">
        <w:t xml:space="preserve">AES </w:t>
      </w:r>
      <w:r w:rsidRPr="00C04430">
        <w:t xml:space="preserve">or using a printer other than </w:t>
      </w:r>
      <w:proofErr w:type="spellStart"/>
      <w:r w:rsidRPr="00C04430">
        <w:t>CanPrint</w:t>
      </w:r>
      <w:proofErr w:type="spellEnd"/>
      <w:r w:rsidRPr="00C04430">
        <w:t xml:space="preserve">, please contact the Accounting Framework and Capability Support </w:t>
      </w:r>
      <w:r w:rsidR="0043069E" w:rsidRPr="00C04430">
        <w:t xml:space="preserve">(AFCS) </w:t>
      </w:r>
      <w:r w:rsidRPr="00C04430">
        <w:t xml:space="preserve">Team in Finance </w:t>
      </w:r>
      <w:r w:rsidR="0043069E" w:rsidRPr="00C04430">
        <w:t>(</w:t>
      </w:r>
      <w:hyperlink r:id="rId34">
        <w:r w:rsidRPr="00C04430">
          <w:rPr>
            <w:rStyle w:val="Hyperlink"/>
          </w:rPr>
          <w:t>budget_framework@finance.gov.au</w:t>
        </w:r>
      </w:hyperlink>
      <w:r w:rsidR="0043069E" w:rsidRPr="00C04430">
        <w:rPr>
          <w:rStyle w:val="Hyperlink"/>
        </w:rPr>
        <w:t>)</w:t>
      </w:r>
      <w:r w:rsidRPr="00C04430">
        <w:t xml:space="preserve"> </w:t>
      </w:r>
      <w:r w:rsidR="0043069E" w:rsidRPr="00C04430">
        <w:t xml:space="preserve">by </w:t>
      </w:r>
      <w:r w:rsidR="0043069E" w:rsidRPr="00210198">
        <w:rPr>
          <w:b/>
        </w:rPr>
        <w:t>Friday, </w:t>
      </w:r>
      <w:r w:rsidR="009730AE" w:rsidRPr="00210198">
        <w:rPr>
          <w:b/>
        </w:rPr>
        <w:t>31 Jan</w:t>
      </w:r>
      <w:r w:rsidR="0043069E" w:rsidRPr="00210198">
        <w:rPr>
          <w:b/>
        </w:rPr>
        <w:t xml:space="preserve">uary </w:t>
      </w:r>
      <w:r w:rsidR="00367195" w:rsidRPr="00210198">
        <w:rPr>
          <w:b/>
        </w:rPr>
        <w:t>202</w:t>
      </w:r>
      <w:r w:rsidR="00555AC3">
        <w:rPr>
          <w:b/>
        </w:rPr>
        <w:t>6</w:t>
      </w:r>
      <w:r w:rsidR="00367195" w:rsidRPr="00DA5E20">
        <w:t xml:space="preserve"> </w:t>
      </w:r>
      <w:r w:rsidRPr="00DA5E20">
        <w:t>for</w:t>
      </w:r>
      <w:r w:rsidRPr="00C04430">
        <w:t xml:space="preserve"> delivery procedures.</w:t>
      </w:r>
    </w:p>
    <w:p w14:paraId="63FA103A" w14:textId="74C2EF42" w:rsidR="0043069E" w:rsidRPr="00C04430" w:rsidRDefault="00EE04B6" w:rsidP="00EE04B6">
      <w:r w:rsidRPr="00C04430">
        <w:t>Should you have any questions or difficulties with these arrangements, please contact the Documents Officer, Senate Table Office on (02) 6277 3010.</w:t>
      </w:r>
    </w:p>
    <w:p w14:paraId="50EB54DB" w14:textId="1983866B" w:rsidR="0043069E" w:rsidRPr="00C04430" w:rsidRDefault="0043069E" w:rsidP="00EE04B6">
      <w:r w:rsidRPr="00C04430">
        <w:lastRenderedPageBreak/>
        <w:t>For deliveries to Finance,</w:t>
      </w:r>
      <w:r w:rsidR="000853C6" w:rsidRPr="00C04430">
        <w:t xml:space="preserve"> the</w:t>
      </w:r>
      <w:r w:rsidRPr="00C04430">
        <w:t xml:space="preserve"> PAES </w:t>
      </w:r>
      <w:r w:rsidRPr="00C04430">
        <w:rPr>
          <w:b/>
          <w:bCs/>
        </w:rPr>
        <w:t>must be delivered to the AFCS Team</w:t>
      </w:r>
      <w:r w:rsidRPr="00C04430">
        <w:t xml:space="preserve"> for safe storage ahead of tabling. No copies of the PAES are </w:t>
      </w:r>
      <w:r w:rsidR="00112E65" w:rsidRPr="00C04430">
        <w:t xml:space="preserve">to </w:t>
      </w:r>
      <w:r w:rsidRPr="00C04430">
        <w:t xml:space="preserve">be delivered to </w:t>
      </w:r>
      <w:r w:rsidR="00112E65" w:rsidRPr="00C04430">
        <w:t xml:space="preserve">the </w:t>
      </w:r>
      <w:r w:rsidRPr="00C04430">
        <w:t>AAUs ahead of tabling – the AFCS Team will distribute copies to AAUs once the PAES has been tabled.</w:t>
      </w:r>
    </w:p>
    <w:p w14:paraId="46A9469D" w14:textId="6202A511" w:rsidR="00D05A95" w:rsidRPr="00C04430" w:rsidRDefault="00D05A95" w:rsidP="00D05A95">
      <w:r w:rsidRPr="00C04430">
        <w:t xml:space="preserve">If you utilise alternative printing services to </w:t>
      </w:r>
      <w:proofErr w:type="spellStart"/>
      <w:r w:rsidRPr="00C04430">
        <w:t>CanPrint</w:t>
      </w:r>
      <w:proofErr w:type="spellEnd"/>
      <w:r w:rsidRPr="00C04430">
        <w:t xml:space="preserve"> please contact the </w:t>
      </w:r>
      <w:r w:rsidR="00FE6C76">
        <w:t>AFCS</w:t>
      </w:r>
      <w:r w:rsidRPr="00C04430">
        <w:t xml:space="preserve"> team, to coordinate the hard copy delivery of your PAES books. The team’s contact details can be found under part </w:t>
      </w:r>
      <w:r w:rsidRPr="00C04430">
        <w:rPr>
          <w:rStyle w:val="CrossReference"/>
        </w:rPr>
        <w:fldChar w:fldCharType="begin"/>
      </w:r>
      <w:r w:rsidRPr="00C04430">
        <w:rPr>
          <w:rStyle w:val="CrossReference"/>
        </w:rPr>
        <w:instrText xml:space="preserve"> REF _Ref55989514 \w \h  \* MERGEFORMAT </w:instrText>
      </w:r>
      <w:r w:rsidRPr="00C04430">
        <w:rPr>
          <w:rStyle w:val="CrossReference"/>
        </w:rPr>
      </w:r>
      <w:r w:rsidRPr="00C04430">
        <w:rPr>
          <w:rStyle w:val="CrossReference"/>
        </w:rPr>
        <w:fldChar w:fldCharType="separate"/>
      </w:r>
      <w:r w:rsidR="00100A6C">
        <w:rPr>
          <w:rStyle w:val="CrossReference"/>
        </w:rPr>
        <w:t>8</w:t>
      </w:r>
      <w:r w:rsidRPr="00C04430">
        <w:rPr>
          <w:rStyle w:val="CrossReference"/>
        </w:rPr>
        <w:fldChar w:fldCharType="end"/>
      </w:r>
      <w:r w:rsidRPr="00C04430">
        <w:rPr>
          <w:rStyle w:val="CrossReference"/>
        </w:rPr>
        <w:t xml:space="preserve"> </w:t>
      </w:r>
      <w:r w:rsidRPr="00C04430">
        <w:rPr>
          <w:rStyle w:val="CrossReference"/>
        </w:rPr>
        <w:fldChar w:fldCharType="begin"/>
      </w:r>
      <w:r w:rsidRPr="00C04430">
        <w:rPr>
          <w:rStyle w:val="CrossReference"/>
        </w:rPr>
        <w:instrText xml:space="preserve"> REF _Ref55832772 \h  \* MERGEFORMAT </w:instrText>
      </w:r>
      <w:r w:rsidRPr="00C04430">
        <w:rPr>
          <w:rStyle w:val="CrossReference"/>
        </w:rPr>
      </w:r>
      <w:r w:rsidRPr="00C04430">
        <w:rPr>
          <w:rStyle w:val="CrossReference"/>
        </w:rPr>
        <w:fldChar w:fldCharType="separate"/>
      </w:r>
      <w:r w:rsidR="00100A6C" w:rsidRPr="00100A6C">
        <w:rPr>
          <w:rStyle w:val="CrossReference"/>
        </w:rPr>
        <w:t>Contacts</w:t>
      </w:r>
      <w:r w:rsidRPr="00C04430">
        <w:rPr>
          <w:rStyle w:val="CrossReference"/>
        </w:rPr>
        <w:fldChar w:fldCharType="end"/>
      </w:r>
      <w:r w:rsidRPr="00C04430">
        <w:t>.</w:t>
      </w:r>
    </w:p>
    <w:p w14:paraId="00FC0353" w14:textId="76280380" w:rsidR="00414DBD" w:rsidRDefault="00D05A95" w:rsidP="009A525D">
      <w:r w:rsidRPr="00C04430">
        <w:t xml:space="preserve">Full copy of the PAES in PDF and PAES excel tables should be emailed to </w:t>
      </w:r>
      <w:hyperlink r:id="rId35" w:history="1">
        <w:r w:rsidRPr="00C04430">
          <w:rPr>
            <w:rStyle w:val="Hyperlink"/>
          </w:rPr>
          <w:t>budget_framework@finance.gov.au</w:t>
        </w:r>
      </w:hyperlink>
      <w:r w:rsidRPr="00C04430">
        <w:t xml:space="preserve"> </w:t>
      </w:r>
      <w:r w:rsidR="000508A5">
        <w:t xml:space="preserve">by </w:t>
      </w:r>
      <w:r w:rsidR="000508A5" w:rsidRPr="002939EE">
        <w:rPr>
          <w:b/>
          <w:bCs/>
        </w:rPr>
        <w:t xml:space="preserve">9am, Monday </w:t>
      </w:r>
      <w:r w:rsidR="007719A8">
        <w:rPr>
          <w:b/>
          <w:bCs/>
        </w:rPr>
        <w:t>2</w:t>
      </w:r>
      <w:r w:rsidR="000508A5" w:rsidRPr="002939EE">
        <w:rPr>
          <w:b/>
          <w:bCs/>
        </w:rPr>
        <w:t xml:space="preserve"> February</w:t>
      </w:r>
      <w:r w:rsidR="00E56D4C">
        <w:rPr>
          <w:b/>
          <w:bCs/>
        </w:rPr>
        <w:t xml:space="preserve"> 2026</w:t>
      </w:r>
      <w:r w:rsidR="000508A5">
        <w:t xml:space="preserve">. </w:t>
      </w:r>
      <w:r w:rsidR="00FE6C76">
        <w:t>F</w:t>
      </w:r>
      <w:r w:rsidR="00FE6C76" w:rsidRPr="00C04430">
        <w:t>or</w:t>
      </w:r>
      <w:r w:rsidRPr="00C04430">
        <w:t xml:space="preserve"> further instruction on data accessibility requirements refer to section </w:t>
      </w:r>
      <w:r w:rsidRPr="00C04430">
        <w:rPr>
          <w:rStyle w:val="CrossReference"/>
        </w:rPr>
        <w:fldChar w:fldCharType="begin"/>
      </w:r>
      <w:r w:rsidRPr="00C04430">
        <w:rPr>
          <w:rStyle w:val="CrossReference"/>
        </w:rPr>
        <w:instrText xml:space="preserve"> REF _Ref152339892 \w \h </w:instrText>
      </w:r>
      <w:r w:rsidR="00852521" w:rsidRPr="00C04430">
        <w:rPr>
          <w:rStyle w:val="CrossReference"/>
        </w:rPr>
        <w:instrText xml:space="preserve"> \* MERGEFORMAT </w:instrText>
      </w:r>
      <w:r w:rsidRPr="00C04430">
        <w:rPr>
          <w:rStyle w:val="CrossReference"/>
        </w:rPr>
      </w:r>
      <w:r w:rsidRPr="00C04430">
        <w:rPr>
          <w:rStyle w:val="CrossReference"/>
        </w:rPr>
        <w:fldChar w:fldCharType="separate"/>
      </w:r>
      <w:r w:rsidR="00100A6C">
        <w:rPr>
          <w:rStyle w:val="CrossReference"/>
        </w:rPr>
        <w:t>3.9.2</w:t>
      </w:r>
      <w:r w:rsidRPr="00C04430">
        <w:rPr>
          <w:rStyle w:val="CrossReference"/>
        </w:rPr>
        <w:fldChar w:fldCharType="end"/>
      </w:r>
      <w:r w:rsidRPr="00C04430">
        <w:rPr>
          <w:rStyle w:val="CrossReference"/>
        </w:rPr>
        <w:t xml:space="preserve"> </w:t>
      </w:r>
      <w:r w:rsidRPr="00C04430">
        <w:rPr>
          <w:rStyle w:val="CrossReference"/>
        </w:rPr>
        <w:fldChar w:fldCharType="begin"/>
      </w:r>
      <w:r w:rsidRPr="00C04430">
        <w:rPr>
          <w:rStyle w:val="CrossReference"/>
        </w:rPr>
        <w:instrText xml:space="preserve"> REF _Ref152339895 \h </w:instrText>
      </w:r>
      <w:r w:rsidR="00852521" w:rsidRPr="00C04430">
        <w:rPr>
          <w:rStyle w:val="CrossReference"/>
        </w:rPr>
        <w:instrText xml:space="preserve"> \* MERGEFORMAT </w:instrText>
      </w:r>
      <w:r w:rsidRPr="00C04430">
        <w:rPr>
          <w:rStyle w:val="CrossReference"/>
        </w:rPr>
      </w:r>
      <w:r w:rsidRPr="00C04430">
        <w:rPr>
          <w:rStyle w:val="CrossReference"/>
        </w:rPr>
        <w:fldChar w:fldCharType="separate"/>
      </w:r>
      <w:r w:rsidR="00100A6C" w:rsidRPr="00100A6C">
        <w:rPr>
          <w:rStyle w:val="CrossReference"/>
        </w:rPr>
        <w:t>Data and digital government strategy and publication on data.gov.au</w:t>
      </w:r>
      <w:r w:rsidRPr="00C04430">
        <w:rPr>
          <w:rStyle w:val="CrossReference"/>
        </w:rPr>
        <w:fldChar w:fldCharType="end"/>
      </w:r>
      <w:r w:rsidRPr="00C04430">
        <w:t xml:space="preserve"> </w:t>
      </w:r>
      <w:r w:rsidRPr="00C04430">
        <w:fldChar w:fldCharType="begin"/>
      </w:r>
      <w:r w:rsidRPr="00C04430">
        <w:instrText xml:space="preserve"> REF _Ref152339899 \p \h </w:instrText>
      </w:r>
      <w:r w:rsidR="00852521" w:rsidRPr="00C04430">
        <w:instrText xml:space="preserve"> \* MERGEFORMAT </w:instrText>
      </w:r>
      <w:r w:rsidRPr="00C04430">
        <w:fldChar w:fldCharType="separate"/>
      </w:r>
      <w:r w:rsidR="00100A6C">
        <w:t>below</w:t>
      </w:r>
      <w:r w:rsidRPr="00C04430">
        <w:fldChar w:fldCharType="end"/>
      </w:r>
      <w:r w:rsidRPr="00C04430">
        <w:t>.</w:t>
      </w:r>
    </w:p>
    <w:p w14:paraId="5D4FDFE7" w14:textId="77777777" w:rsidR="00414DBD" w:rsidRDefault="00414DBD">
      <w:pPr>
        <w:suppressAutoHyphens w:val="0"/>
        <w:spacing w:before="0" w:after="120" w:line="440" w:lineRule="atLeast"/>
      </w:pPr>
      <w:r>
        <w:br w:type="page"/>
      </w:r>
    </w:p>
    <w:p w14:paraId="278A9D9B" w14:textId="1A6FD2A5" w:rsidR="006C5F1C" w:rsidRPr="00C04430" w:rsidRDefault="006C5F1C" w:rsidP="00ED1427">
      <w:pPr>
        <w:pStyle w:val="Heading2Numbered"/>
      </w:pPr>
      <w:bookmarkStart w:id="153" w:name="_Toc215838745"/>
      <w:bookmarkStart w:id="154" w:name="_Toc215839324"/>
      <w:bookmarkStart w:id="155" w:name="_Ref119504199"/>
      <w:bookmarkStart w:id="156" w:name="_Ref119504209"/>
      <w:bookmarkStart w:id="157" w:name="_Toc215844003"/>
      <w:bookmarkEnd w:id="153"/>
      <w:bookmarkEnd w:id="154"/>
      <w:r w:rsidRPr="00C04430">
        <w:lastRenderedPageBreak/>
        <w:t>Number of books</w:t>
      </w:r>
      <w:bookmarkStart w:id="158" w:name="Number_of_Books"/>
      <w:bookmarkStart w:id="159" w:name="_bookmark23"/>
      <w:bookmarkEnd w:id="155"/>
      <w:bookmarkEnd w:id="156"/>
      <w:bookmarkEnd w:id="157"/>
      <w:bookmarkEnd w:id="158"/>
      <w:bookmarkEnd w:id="159"/>
    </w:p>
    <w:tbl>
      <w:tblPr>
        <w:tblStyle w:val="TableGrid"/>
        <w:tblW w:w="9071"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803"/>
        <w:gridCol w:w="2268"/>
      </w:tblGrid>
      <w:tr w:rsidR="00980C74" w:rsidRPr="00C04430" w14:paraId="637D42E2" w14:textId="77777777" w:rsidTr="002939EE">
        <w:tc>
          <w:tcPr>
            <w:tcW w:w="9071" w:type="dxa"/>
            <w:gridSpan w:val="2"/>
            <w:shd w:val="clear" w:color="auto" w:fill="D5F9FF"/>
          </w:tcPr>
          <w:p w14:paraId="4C12AE65" w14:textId="0E2FB1E4" w:rsidR="005851AA" w:rsidRPr="00C177A9" w:rsidRDefault="005851AA" w:rsidP="00967074">
            <w:pPr>
              <w:pStyle w:val="TableText-Medium"/>
              <w:rPr>
                <w:b/>
                <w:bCs/>
                <w:sz w:val="22"/>
                <w:szCs w:val="22"/>
              </w:rPr>
            </w:pPr>
            <w:r w:rsidRPr="00C177A9">
              <w:rPr>
                <w:b/>
                <w:bCs/>
                <w:sz w:val="22"/>
                <w:szCs w:val="22"/>
              </w:rPr>
              <w:t>Part 1: Parliament House and Finance Copies</w:t>
            </w:r>
          </w:p>
          <w:p w14:paraId="60923161" w14:textId="3F382716" w:rsidR="00CF3BCC" w:rsidRPr="00440CEB" w:rsidRDefault="002A2AA4" w:rsidP="00967074">
            <w:pPr>
              <w:pStyle w:val="TableText-Medium"/>
              <w:rPr>
                <w:b/>
                <w:bCs/>
              </w:rPr>
            </w:pPr>
            <w:r w:rsidRPr="00440CEB">
              <w:rPr>
                <w:b/>
                <w:bCs/>
              </w:rPr>
              <w:t xml:space="preserve">For delivery by COB </w:t>
            </w:r>
            <w:r w:rsidRPr="00293D19">
              <w:rPr>
                <w:b/>
                <w:bCs/>
              </w:rPr>
              <w:t>Monday</w:t>
            </w:r>
            <w:r w:rsidRPr="00293D19">
              <w:rPr>
                <w:b/>
              </w:rPr>
              <w:t xml:space="preserve">, </w:t>
            </w:r>
            <w:r w:rsidR="007719A8" w:rsidRPr="002939EE">
              <w:rPr>
                <w:b/>
              </w:rPr>
              <w:t>2</w:t>
            </w:r>
            <w:r w:rsidR="007719A8" w:rsidRPr="00293D19">
              <w:rPr>
                <w:b/>
              </w:rPr>
              <w:t xml:space="preserve"> </w:t>
            </w:r>
            <w:r w:rsidRPr="00293D19">
              <w:rPr>
                <w:b/>
              </w:rPr>
              <w:t xml:space="preserve">February </w:t>
            </w:r>
            <w:r w:rsidR="00382D02" w:rsidRPr="00293D19">
              <w:rPr>
                <w:b/>
              </w:rPr>
              <w:t>202</w:t>
            </w:r>
            <w:r w:rsidR="00555AC3" w:rsidRPr="00293D19">
              <w:rPr>
                <w:b/>
              </w:rPr>
              <w:t>6</w:t>
            </w:r>
            <w:r w:rsidR="00382D02" w:rsidRPr="00293D19">
              <w:rPr>
                <w:b/>
                <w:bCs/>
              </w:rPr>
              <w:t xml:space="preserve"> </w:t>
            </w:r>
            <w:r w:rsidRPr="00293D19">
              <w:rPr>
                <w:b/>
                <w:bCs/>
              </w:rPr>
              <w:t>(minimum</w:t>
            </w:r>
            <w:r w:rsidR="00AD6C98" w:rsidRPr="00DA5E20">
              <w:rPr>
                <w:b/>
                <w:bCs/>
              </w:rPr>
              <w:t xml:space="preserve"> </w:t>
            </w:r>
            <w:r w:rsidR="00EB1593">
              <w:rPr>
                <w:b/>
                <w:bCs/>
                <w:u w:val="single"/>
              </w:rPr>
              <w:t>109</w:t>
            </w:r>
            <w:r w:rsidR="00C5677C" w:rsidRPr="00DA5E20">
              <w:rPr>
                <w:b/>
                <w:bCs/>
              </w:rPr>
              <w:t xml:space="preserve"> </w:t>
            </w:r>
            <w:r w:rsidRPr="00DA5E20">
              <w:rPr>
                <w:b/>
                <w:bCs/>
              </w:rPr>
              <w:t>copies</w:t>
            </w:r>
            <w:r w:rsidR="00AE09E7" w:rsidRPr="00DA5E20">
              <w:rPr>
                <w:b/>
                <w:bCs/>
              </w:rPr>
              <w:t xml:space="preserve"> – </w:t>
            </w:r>
            <w:r w:rsidR="00D81E95" w:rsidRPr="00DA5E20">
              <w:rPr>
                <w:b/>
                <w:bCs/>
              </w:rPr>
              <w:t xml:space="preserve">this figure </w:t>
            </w:r>
            <w:r w:rsidR="00AE09E7" w:rsidRPr="00DA5E20">
              <w:rPr>
                <w:b/>
                <w:bCs/>
              </w:rPr>
              <w:t xml:space="preserve">does not include </w:t>
            </w:r>
            <w:r w:rsidR="00D81E95" w:rsidRPr="00DA5E20">
              <w:rPr>
                <w:b/>
                <w:bCs/>
              </w:rPr>
              <w:t>Library Deposit Scheme or Parliamentary Committee</w:t>
            </w:r>
            <w:r w:rsidR="00A57EEA" w:rsidRPr="00DA5E20">
              <w:rPr>
                <w:b/>
                <w:bCs/>
              </w:rPr>
              <w:t>s</w:t>
            </w:r>
            <w:r w:rsidR="00D81E95" w:rsidRPr="00DA5E20">
              <w:rPr>
                <w:b/>
                <w:bCs/>
              </w:rPr>
              <w:t xml:space="preserve"> copies</w:t>
            </w:r>
            <w:r w:rsidR="005851AA" w:rsidRPr="00DA5E20">
              <w:rPr>
                <w:b/>
                <w:bCs/>
              </w:rPr>
              <w:t xml:space="preserve"> as per Part 2 of this table</w:t>
            </w:r>
            <w:r w:rsidR="00A57EEA" w:rsidRPr="00DA5E20">
              <w:rPr>
                <w:b/>
                <w:bCs/>
              </w:rPr>
              <w:t>)</w:t>
            </w:r>
          </w:p>
        </w:tc>
      </w:tr>
      <w:tr w:rsidR="00CF3BCC" w:rsidRPr="00C04430" w14:paraId="3D841E24" w14:textId="77777777" w:rsidTr="002939EE">
        <w:tc>
          <w:tcPr>
            <w:tcW w:w="6803" w:type="dxa"/>
          </w:tcPr>
          <w:p w14:paraId="29187E77" w14:textId="77777777" w:rsidR="00580657" w:rsidRPr="00C04430" w:rsidRDefault="00580657" w:rsidP="005A0464">
            <w:pPr>
              <w:pStyle w:val="TableText-Medium"/>
            </w:pPr>
            <w:r w:rsidRPr="00C04430">
              <w:t>Parliament House:</w:t>
            </w:r>
          </w:p>
          <w:p w14:paraId="0DE4981E" w14:textId="74727B0B" w:rsidR="00580657" w:rsidRPr="00C04430" w:rsidRDefault="00CF3BCC" w:rsidP="005A0464">
            <w:pPr>
              <w:pStyle w:val="TableText-Medium"/>
              <w:ind w:left="720"/>
            </w:pPr>
            <w:r w:rsidRPr="00C04430">
              <w:t>Documents Officer – Senate Table Office</w:t>
            </w:r>
            <w:r w:rsidR="00385E3D" w:rsidRPr="00C04430">
              <w:br/>
            </w:r>
            <w:r w:rsidRPr="00C04430">
              <w:t>Department of the Senate</w:t>
            </w:r>
            <w:r w:rsidR="00385E3D" w:rsidRPr="00C04430">
              <w:br/>
            </w:r>
            <w:r w:rsidRPr="00C04430">
              <w:t>Parliament House</w:t>
            </w:r>
            <w:r w:rsidR="00385E3D" w:rsidRPr="00C04430">
              <w:br/>
            </w:r>
            <w:r w:rsidRPr="00C04430">
              <w:t>CANBERRA ACT 2600</w:t>
            </w:r>
            <w:r w:rsidR="00385E3D" w:rsidRPr="00C04430">
              <w:br/>
            </w:r>
            <w:proofErr w:type="spellStart"/>
            <w:r w:rsidR="009E3990" w:rsidRPr="00C04430">
              <w:t>p</w:t>
            </w:r>
            <w:r w:rsidR="000A1D40" w:rsidRPr="00C04430">
              <w:t>h</w:t>
            </w:r>
            <w:proofErr w:type="spellEnd"/>
            <w:r w:rsidR="000A1D40" w:rsidRPr="00C04430">
              <w:t xml:space="preserve">: (02) 6277 </w:t>
            </w:r>
            <w:r w:rsidR="0089201D" w:rsidRPr="00C04430">
              <w:t>3010</w:t>
            </w:r>
            <w:r w:rsidR="005A0464" w:rsidRPr="00C04430">
              <w:br/>
            </w:r>
          </w:p>
          <w:p w14:paraId="27736C55" w14:textId="2A0BFF6D" w:rsidR="00580657" w:rsidRPr="00C04430" w:rsidRDefault="00580657" w:rsidP="005A0464">
            <w:pPr>
              <w:pStyle w:val="TableText-Medium"/>
            </w:pPr>
            <w:r w:rsidRPr="00C04430">
              <w:t>The books must be separately boxed as follows:</w:t>
            </w:r>
          </w:p>
          <w:p w14:paraId="0547881E" w14:textId="0891B439" w:rsidR="00580657" w:rsidRPr="00C04430" w:rsidRDefault="004C7D30" w:rsidP="005A0464">
            <w:pPr>
              <w:pStyle w:val="TableText-Medium"/>
              <w:ind w:left="720"/>
            </w:pPr>
            <w:bookmarkStart w:id="160" w:name="_Hlk181960091"/>
            <w:r>
              <w:t>4</w:t>
            </w:r>
            <w:r w:rsidRPr="00210198">
              <w:t>0</w:t>
            </w:r>
            <w:r w:rsidRPr="00D916F8">
              <w:t xml:space="preserve"> </w:t>
            </w:r>
            <w:r w:rsidR="00CF3BCC" w:rsidRPr="00D916F8">
              <w:t>copies – Senate</w:t>
            </w:r>
            <w:r w:rsidR="00385E3D" w:rsidRPr="00D916F8">
              <w:br/>
            </w:r>
            <w:r w:rsidR="000A1D40" w:rsidRPr="00D916F8">
              <w:t>15</w:t>
            </w:r>
            <w:r w:rsidR="00CF3BCC" w:rsidRPr="00D916F8">
              <w:t xml:space="preserve"> copies – House of Representatives</w:t>
            </w:r>
            <w:r w:rsidR="00385E3D" w:rsidRPr="00D916F8">
              <w:br/>
            </w:r>
            <w:r w:rsidR="00CF3BCC" w:rsidRPr="00D916F8">
              <w:t>25 copies – Parliamentary Library</w:t>
            </w:r>
          </w:p>
          <w:bookmarkEnd w:id="160"/>
          <w:p w14:paraId="263CA363" w14:textId="50807C85" w:rsidR="00580657" w:rsidRPr="00C04430" w:rsidRDefault="00580657" w:rsidP="005A0464">
            <w:pPr>
              <w:pStyle w:val="TableText-Medium"/>
              <w:rPr>
                <w:b/>
                <w:bCs/>
              </w:rPr>
            </w:pPr>
            <w:r w:rsidRPr="00C04430">
              <w:rPr>
                <w:b/>
                <w:bCs/>
              </w:rPr>
              <w:t>Note:</w:t>
            </w:r>
          </w:p>
          <w:p w14:paraId="7B22040C" w14:textId="77777777" w:rsidR="00580657" w:rsidRPr="00C04430" w:rsidRDefault="00580657" w:rsidP="005A0464">
            <w:pPr>
              <w:pStyle w:val="TableText-Medium"/>
            </w:pPr>
            <w:r w:rsidRPr="00C04430">
              <w:t>Books for Parliament House are to be delivered to a single location – the Senate Table Office, which will arrange for the books to be distributed to recipients. Please do not leave the books at the loading Dock until they are picked up by the Senate Tabling Office.</w:t>
            </w:r>
          </w:p>
          <w:p w14:paraId="46DD0353" w14:textId="13B118D6" w:rsidR="00580657" w:rsidRPr="00C04430" w:rsidRDefault="00580657" w:rsidP="005A0464">
            <w:pPr>
              <w:pStyle w:val="TableText-Medium"/>
            </w:pPr>
            <w:proofErr w:type="spellStart"/>
            <w:r w:rsidRPr="00C04430">
              <w:t>CanPrint</w:t>
            </w:r>
            <w:proofErr w:type="spellEnd"/>
            <w:r w:rsidRPr="00C04430">
              <w:t xml:space="preserve"> will deliver these copies to Parliament House on the portfolios</w:t>
            </w:r>
            <w:r w:rsidR="006E36C5">
              <w:t>’</w:t>
            </w:r>
            <w:r w:rsidRPr="00C04430">
              <w:t xml:space="preserve"> behalf.</w:t>
            </w:r>
          </w:p>
        </w:tc>
        <w:tc>
          <w:tcPr>
            <w:tcW w:w="2268" w:type="dxa"/>
          </w:tcPr>
          <w:p w14:paraId="27D550A9" w14:textId="131D8671" w:rsidR="00CF3BCC" w:rsidRPr="00C04430" w:rsidRDefault="00C5677C" w:rsidP="005A0464">
            <w:pPr>
              <w:pStyle w:val="TableText-Medium"/>
            </w:pPr>
            <w:r>
              <w:t>8</w:t>
            </w:r>
            <w:r w:rsidRPr="00C04430">
              <w:t xml:space="preserve">0 </w:t>
            </w:r>
            <w:r w:rsidR="00A375A3" w:rsidRPr="00C04430">
              <w:t>copies</w:t>
            </w:r>
          </w:p>
        </w:tc>
      </w:tr>
      <w:tr w:rsidR="00CF3BCC" w:rsidRPr="00C04430" w14:paraId="2F916733" w14:textId="77777777" w:rsidTr="002939EE">
        <w:tc>
          <w:tcPr>
            <w:tcW w:w="6803" w:type="dxa"/>
          </w:tcPr>
          <w:p w14:paraId="10850E24" w14:textId="27143A33" w:rsidR="00CF3BCC" w:rsidRPr="00C04430" w:rsidRDefault="00580657" w:rsidP="005A0464">
            <w:pPr>
              <w:pStyle w:val="TableText-Medium"/>
            </w:pPr>
            <w:r w:rsidRPr="00C04430">
              <w:t xml:space="preserve">Department of </w:t>
            </w:r>
            <w:r w:rsidR="00CF3BCC" w:rsidRPr="00C04430">
              <w:t>Finance</w:t>
            </w:r>
            <w:r w:rsidR="00207389" w:rsidRPr="00C04430">
              <w:t>:</w:t>
            </w:r>
          </w:p>
          <w:p w14:paraId="39064302" w14:textId="3768C473" w:rsidR="00CF3BCC" w:rsidRPr="00C04430" w:rsidRDefault="00B841AB" w:rsidP="005A0464">
            <w:pPr>
              <w:pStyle w:val="TableText-Medium"/>
              <w:ind w:left="720"/>
            </w:pPr>
            <w:r w:rsidRPr="00C04430">
              <w:t>Accounting Framework and Capability Support</w:t>
            </w:r>
            <w:r w:rsidR="00CF3BCC" w:rsidRPr="00C04430">
              <w:t xml:space="preserve"> Team</w:t>
            </w:r>
            <w:r w:rsidR="00385E3D" w:rsidRPr="00C04430">
              <w:br/>
            </w:r>
            <w:r w:rsidR="007C1789" w:rsidRPr="00C04430">
              <w:t xml:space="preserve">c/o </w:t>
            </w:r>
            <w:r w:rsidR="00FD6CF8">
              <w:t>Anita Tapper</w:t>
            </w:r>
            <w:r w:rsidR="00385E3D" w:rsidRPr="00C04430">
              <w:br/>
            </w:r>
            <w:r w:rsidR="007C1789" w:rsidRPr="00C04430">
              <w:t>Financial Analysis, Reporting and Management</w:t>
            </w:r>
            <w:r w:rsidR="00385E3D" w:rsidRPr="00C04430">
              <w:br/>
            </w:r>
            <w:r w:rsidR="00CF3BCC" w:rsidRPr="00C04430">
              <w:t>Department of Finance</w:t>
            </w:r>
            <w:r w:rsidR="00385E3D" w:rsidRPr="00C04430">
              <w:br/>
            </w:r>
            <w:r w:rsidR="00CF3BCC" w:rsidRPr="00C04430">
              <w:t>One Canberra Avenue</w:t>
            </w:r>
            <w:r w:rsidR="00385E3D" w:rsidRPr="00C04430">
              <w:br/>
            </w:r>
            <w:r w:rsidR="00CF3BCC" w:rsidRPr="00C04430">
              <w:t>FORREST ACT 2600</w:t>
            </w:r>
          </w:p>
          <w:p w14:paraId="4045643D" w14:textId="49453B88" w:rsidR="00CF3BCC" w:rsidRPr="00C04430" w:rsidRDefault="002A2AA4" w:rsidP="005A0464">
            <w:pPr>
              <w:pStyle w:val="TableText-Medium"/>
              <w:rPr>
                <w:b/>
                <w:bCs/>
              </w:rPr>
            </w:pPr>
            <w:r w:rsidRPr="00C04430">
              <w:rPr>
                <w:b/>
                <w:bCs/>
              </w:rPr>
              <w:t>N</w:t>
            </w:r>
            <w:r w:rsidR="00CF3BCC" w:rsidRPr="00C04430">
              <w:rPr>
                <w:b/>
                <w:bCs/>
              </w:rPr>
              <w:t>ote:</w:t>
            </w:r>
          </w:p>
          <w:p w14:paraId="6F5A882A" w14:textId="3CB4B720" w:rsidR="002A378E" w:rsidRPr="00C04430" w:rsidRDefault="002A378E" w:rsidP="005A0464">
            <w:pPr>
              <w:pStyle w:val="TableText-Medium"/>
            </w:pPr>
            <w:proofErr w:type="spellStart"/>
            <w:r w:rsidRPr="00C04430">
              <w:t>CanPrint</w:t>
            </w:r>
            <w:proofErr w:type="spellEnd"/>
            <w:r w:rsidRPr="00C04430">
              <w:t xml:space="preserve"> will deliver the copies to Finance on the </w:t>
            </w:r>
            <w:r w:rsidR="004A6712" w:rsidRPr="00C04430">
              <w:t>p</w:t>
            </w:r>
            <w:r w:rsidRPr="00C04430">
              <w:t>ortfolios’ behalf.</w:t>
            </w:r>
          </w:p>
          <w:p w14:paraId="054F61AE" w14:textId="0A563FE4" w:rsidR="00CF3BCC" w:rsidRPr="00C04430" w:rsidRDefault="00CF3BCC" w:rsidP="005A0464">
            <w:pPr>
              <w:pStyle w:val="TableText-Medium"/>
            </w:pPr>
            <w:r w:rsidRPr="00C04430">
              <w:t xml:space="preserve">This allocation includes the copy for the Finance Secretary as required under the Requirement for Performance Information included in PAES (Finance Secretary Direction under section 36(3) of the </w:t>
            </w:r>
            <w:r w:rsidR="00A07909" w:rsidRPr="00C04430">
              <w:rPr>
                <w:rStyle w:val="normaltextrun"/>
                <w:rFonts w:cs="Calibri"/>
                <w:i/>
                <w:iCs/>
                <w:color w:val="000000"/>
                <w:shd w:val="clear" w:color="auto" w:fill="FFFFFF"/>
              </w:rPr>
              <w:t>PGPA Act</w:t>
            </w:r>
            <w:r w:rsidRPr="00C04430">
              <w:t>).</w:t>
            </w:r>
          </w:p>
          <w:p w14:paraId="60D8CE5B" w14:textId="585B68F3" w:rsidR="00CF3BCC" w:rsidRPr="00C04430" w:rsidRDefault="00B76D52" w:rsidP="00967074">
            <w:pPr>
              <w:pStyle w:val="TableText-Medium"/>
            </w:pPr>
            <w:r w:rsidRPr="00C04430">
              <w:rPr>
                <w:rFonts w:cs="Calibri"/>
              </w:rPr>
              <w:t xml:space="preserve">For books provided to Finance, </w:t>
            </w:r>
            <w:proofErr w:type="gramStart"/>
            <w:r w:rsidRPr="00C04430">
              <w:rPr>
                <w:rFonts w:cs="Calibri"/>
              </w:rPr>
              <w:t>a number of</w:t>
            </w:r>
            <w:proofErr w:type="gramEnd"/>
            <w:r w:rsidRPr="00C04430">
              <w:rPr>
                <w:rFonts w:cs="Calibri"/>
              </w:rPr>
              <w:t xml:space="preserve"> copies are already pre</w:t>
            </w:r>
            <w:r w:rsidRPr="00C04430">
              <w:rPr>
                <w:rFonts w:cs="Calibri"/>
              </w:rPr>
              <w:noBreakHyphen/>
              <w:t xml:space="preserve">allocated to your AAU. Entities </w:t>
            </w:r>
            <w:r w:rsidRPr="00C04430">
              <w:rPr>
                <w:rFonts w:cs="Calibri"/>
                <w:b/>
                <w:bCs/>
              </w:rPr>
              <w:t>must not</w:t>
            </w:r>
            <w:r w:rsidRPr="00C04430">
              <w:rPr>
                <w:rFonts w:cs="Calibri"/>
              </w:rPr>
              <w:t xml:space="preserve"> deliver </w:t>
            </w:r>
            <w:r w:rsidR="004F2E79" w:rsidRPr="00C04430">
              <w:rPr>
                <w:rFonts w:cs="Calibri"/>
              </w:rPr>
              <w:t>PAES</w:t>
            </w:r>
            <w:r w:rsidRPr="00C04430">
              <w:rPr>
                <w:rFonts w:cs="Calibri"/>
              </w:rPr>
              <w:t xml:space="preserve"> books that are under embargo to their AAU.</w:t>
            </w:r>
          </w:p>
        </w:tc>
        <w:tc>
          <w:tcPr>
            <w:tcW w:w="2268" w:type="dxa"/>
          </w:tcPr>
          <w:p w14:paraId="787159DD" w14:textId="6EBB643B" w:rsidR="00CF3BCC" w:rsidRPr="00D916F8" w:rsidRDefault="00F24216" w:rsidP="00967074">
            <w:pPr>
              <w:pStyle w:val="TableText-Medium"/>
            </w:pPr>
            <w:r>
              <w:t>29</w:t>
            </w:r>
            <w:r w:rsidR="008669FF" w:rsidRPr="00D916F8">
              <w:t xml:space="preserve"> </w:t>
            </w:r>
            <w:r w:rsidR="00A375A3" w:rsidRPr="00D916F8">
              <w:t>copies</w:t>
            </w:r>
          </w:p>
        </w:tc>
      </w:tr>
      <w:tr w:rsidR="003A7055" w:rsidRPr="00C04430" w14:paraId="75747A38" w14:textId="77777777" w:rsidTr="00A17C77">
        <w:trPr>
          <w:trHeight w:val="1829"/>
        </w:trPr>
        <w:tc>
          <w:tcPr>
            <w:tcW w:w="6803" w:type="dxa"/>
          </w:tcPr>
          <w:p w14:paraId="0C509140" w14:textId="723DB69B" w:rsidR="003A7055" w:rsidRPr="00C04430" w:rsidRDefault="003A7055" w:rsidP="005A0464">
            <w:pPr>
              <w:pStyle w:val="TableText-Medium"/>
            </w:pPr>
            <w:r w:rsidRPr="00C04430">
              <w:t xml:space="preserve">Your </w:t>
            </w:r>
            <w:proofErr w:type="gramStart"/>
            <w:r w:rsidRPr="00C04430">
              <w:t>Portfolio Minister</w:t>
            </w:r>
            <w:proofErr w:type="gramEnd"/>
            <w:r w:rsidRPr="00C04430">
              <w:t xml:space="preserve"> and advisors (following the Minister’s sign off on the final document)</w:t>
            </w:r>
            <w:r>
              <w:br/>
            </w:r>
          </w:p>
          <w:p w14:paraId="07758CD3" w14:textId="09E10DE8" w:rsidR="003A7055" w:rsidRPr="00C04430" w:rsidRDefault="003A7055" w:rsidP="005A0464">
            <w:pPr>
              <w:pStyle w:val="TableText-Medium"/>
            </w:pPr>
            <w:r w:rsidRPr="00C04430">
              <w:t>The Minister representing the portfolio in the other Chamber</w:t>
            </w:r>
          </w:p>
        </w:tc>
        <w:tc>
          <w:tcPr>
            <w:tcW w:w="2268" w:type="dxa"/>
          </w:tcPr>
          <w:p w14:paraId="25F2FA2E" w14:textId="3FC9E748" w:rsidR="003A7055" w:rsidRPr="00C04430" w:rsidRDefault="003A7055" w:rsidP="005A0464">
            <w:pPr>
              <w:pStyle w:val="TableText-Medium"/>
            </w:pPr>
            <w:r w:rsidRPr="00C04430">
              <w:t>Portfolios are responsible for confirming required numbers and delivery arrangement for the books with their Minister’s office.</w:t>
            </w:r>
          </w:p>
        </w:tc>
      </w:tr>
    </w:tbl>
    <w:p w14:paraId="3D18BCA3" w14:textId="26011AB4" w:rsidR="00226039" w:rsidRPr="00C04430" w:rsidRDefault="00226039">
      <w:pPr>
        <w:suppressAutoHyphens w:val="0"/>
        <w:spacing w:before="0" w:after="120" w:line="440" w:lineRule="atLeast"/>
      </w:pPr>
    </w:p>
    <w:tbl>
      <w:tblPr>
        <w:tblW w:w="9071" w:type="dxa"/>
        <w:tblBorders>
          <w:top w:val="single" w:sz="4" w:space="0" w:color="auto"/>
          <w:left w:val="single" w:sz="4" w:space="0" w:color="auto"/>
          <w:bottom w:val="single" w:sz="4" w:space="0" w:color="auto"/>
          <w:right w:val="single" w:sz="4" w:space="0" w:color="auto"/>
          <w:insideH w:val="single" w:sz="2" w:space="0" w:color="A7B4BE"/>
          <w:insideV w:val="single" w:sz="2" w:space="0" w:color="A7B4BE"/>
        </w:tblBorders>
        <w:tblLayout w:type="fixed"/>
        <w:tblCellMar>
          <w:left w:w="0" w:type="dxa"/>
          <w:right w:w="0" w:type="dxa"/>
        </w:tblCellMar>
        <w:tblLook w:val="04A0" w:firstRow="1" w:lastRow="0" w:firstColumn="1" w:lastColumn="0" w:noHBand="0" w:noVBand="1"/>
      </w:tblPr>
      <w:tblGrid>
        <w:gridCol w:w="6803"/>
        <w:gridCol w:w="2268"/>
      </w:tblGrid>
      <w:tr w:rsidR="00226039" w:rsidRPr="00C04430" w14:paraId="6147F077" w14:textId="77777777" w:rsidTr="002939EE">
        <w:tc>
          <w:tcPr>
            <w:tcW w:w="9071" w:type="dxa"/>
            <w:gridSpan w:val="2"/>
            <w:tcBorders>
              <w:bottom w:val="single" w:sz="4" w:space="0" w:color="auto"/>
            </w:tcBorders>
            <w:shd w:val="clear" w:color="auto" w:fill="DDF3FA"/>
          </w:tcPr>
          <w:p w14:paraId="5408ACB8" w14:textId="0525C833" w:rsidR="005851AA" w:rsidRDefault="00226039" w:rsidP="002939EE">
            <w:pPr>
              <w:pStyle w:val="TableText-Normal"/>
              <w:keepNext/>
              <w:rPr>
                <w:rFonts w:cs="Calibri"/>
              </w:rPr>
            </w:pPr>
            <w:r w:rsidRPr="00C04430">
              <w:rPr>
                <w:rFonts w:cs="Calibri"/>
              </w:rPr>
              <w:lastRenderedPageBreak/>
              <w:br w:type="page"/>
            </w:r>
            <w:r w:rsidRPr="00C04430">
              <w:rPr>
                <w:rFonts w:cs="Calibri"/>
              </w:rPr>
              <w:br w:type="page"/>
            </w:r>
            <w:r w:rsidRPr="00C04430">
              <w:rPr>
                <w:rFonts w:cs="Calibri"/>
              </w:rPr>
              <w:br w:type="page"/>
            </w:r>
            <w:r w:rsidRPr="00C04430">
              <w:rPr>
                <w:rFonts w:cs="Calibri"/>
              </w:rPr>
              <w:br w:type="page"/>
            </w:r>
            <w:r w:rsidR="005851AA" w:rsidRPr="00C0734C">
              <w:rPr>
                <w:b/>
                <w:bCs/>
              </w:rPr>
              <w:t xml:space="preserve">Part </w:t>
            </w:r>
            <w:r w:rsidR="005851AA">
              <w:rPr>
                <w:b/>
                <w:bCs/>
              </w:rPr>
              <w:t>2</w:t>
            </w:r>
            <w:r w:rsidR="005851AA" w:rsidRPr="00C0734C">
              <w:rPr>
                <w:b/>
                <w:bCs/>
              </w:rPr>
              <w:t xml:space="preserve">: </w:t>
            </w:r>
            <w:r w:rsidR="005851AA">
              <w:rPr>
                <w:b/>
                <w:bCs/>
              </w:rPr>
              <w:t>Library Deposit Scheme and Parliamentary Committee Copies</w:t>
            </w:r>
          </w:p>
          <w:p w14:paraId="1268A681" w14:textId="35C0764F" w:rsidR="006D7372" w:rsidRDefault="00226039" w:rsidP="00882CAB">
            <w:pPr>
              <w:pStyle w:val="TableText-Normal"/>
              <w:rPr>
                <w:rFonts w:cs="Calibri"/>
                <w:b/>
                <w:sz w:val="20"/>
                <w:szCs w:val="20"/>
              </w:rPr>
            </w:pPr>
            <w:r w:rsidRPr="00C177A9">
              <w:rPr>
                <w:rFonts w:cs="Calibri"/>
                <w:b/>
                <w:sz w:val="20"/>
                <w:szCs w:val="20"/>
              </w:rPr>
              <w:t xml:space="preserve">For delivery to the Senate Tabling Office and Commonwealth Library Deposit Free Issue Scheme </w:t>
            </w:r>
            <w:r w:rsidRPr="00C177A9">
              <w:rPr>
                <w:rFonts w:cs="Calibri"/>
                <w:b/>
                <w:sz w:val="20"/>
                <w:szCs w:val="20"/>
                <w:u w:val="single"/>
              </w:rPr>
              <w:t>after</w:t>
            </w:r>
            <w:r w:rsidRPr="00C177A9">
              <w:rPr>
                <w:rFonts w:cs="Calibri"/>
                <w:b/>
                <w:sz w:val="20"/>
                <w:szCs w:val="20"/>
              </w:rPr>
              <w:t xml:space="preserve"> tabling on Budget night</w:t>
            </w:r>
          </w:p>
          <w:p w14:paraId="747901D3" w14:textId="1E8B09DA" w:rsidR="00226039" w:rsidRPr="00C04430" w:rsidRDefault="003C1361" w:rsidP="00210198">
            <w:pPr>
              <w:pStyle w:val="TableText-Normal"/>
              <w:ind w:left="850"/>
              <w:rPr>
                <w:rFonts w:cs="Calibri"/>
              </w:rPr>
            </w:pPr>
            <w:r>
              <w:rPr>
                <w:rFonts w:cs="Calibri"/>
                <w:b/>
                <w:sz w:val="20"/>
                <w:szCs w:val="20"/>
              </w:rPr>
              <w:t>No. of copies = your committee requirements (see table below)</w:t>
            </w:r>
          </w:p>
        </w:tc>
      </w:tr>
      <w:tr w:rsidR="00226039" w:rsidRPr="00C04430" w14:paraId="071A799C" w14:textId="77777777" w:rsidTr="002939EE">
        <w:tc>
          <w:tcPr>
            <w:tcW w:w="9071" w:type="dxa"/>
            <w:gridSpan w:val="2"/>
            <w:tcBorders>
              <w:top w:val="single" w:sz="4" w:space="0" w:color="auto"/>
              <w:bottom w:val="single" w:sz="4" w:space="0" w:color="auto"/>
            </w:tcBorders>
          </w:tcPr>
          <w:p w14:paraId="1FE0E5F7" w14:textId="77777777" w:rsidR="00226039" w:rsidRPr="00C04430" w:rsidRDefault="00226039" w:rsidP="00882CAB">
            <w:pPr>
              <w:pStyle w:val="TableText-Normal"/>
              <w:rPr>
                <w:rFonts w:cs="Calibri"/>
              </w:rPr>
            </w:pPr>
            <w:r w:rsidRPr="00C04430">
              <w:rPr>
                <w:rFonts w:cs="Calibri"/>
              </w:rPr>
              <w:t>Parliamentary Committees</w:t>
            </w:r>
          </w:p>
          <w:p w14:paraId="11E2FB51" w14:textId="77777777" w:rsidR="00226039" w:rsidRPr="00C04430" w:rsidRDefault="00226039" w:rsidP="00882CAB">
            <w:pPr>
              <w:pStyle w:val="TableText-Normal"/>
              <w:rPr>
                <w:rFonts w:cs="Calibri"/>
              </w:rPr>
            </w:pPr>
            <w:r w:rsidRPr="00C04430">
              <w:rPr>
                <w:rFonts w:cs="Calibri"/>
              </w:rPr>
              <w:t xml:space="preserve">PB Statements only need to be sent to </w:t>
            </w:r>
            <w:r w:rsidRPr="00C04430">
              <w:rPr>
                <w:rFonts w:cs="Calibri"/>
                <w:u w:val="single"/>
              </w:rPr>
              <w:t>your</w:t>
            </w:r>
            <w:r w:rsidRPr="00C04430">
              <w:rPr>
                <w:rFonts w:cs="Calibri"/>
              </w:rPr>
              <w:t xml:space="preserve"> portfolio’s relevant parliamentary committee(s). PB Statements should be mailed to the following Committee address following tabling:</w:t>
            </w:r>
          </w:p>
          <w:p w14:paraId="4BD009F2" w14:textId="77777777" w:rsidR="00226039" w:rsidRPr="00C04430" w:rsidRDefault="00226039" w:rsidP="00882CAB">
            <w:pPr>
              <w:pStyle w:val="TableText-Normal"/>
              <w:tabs>
                <w:tab w:val="left" w:pos="709"/>
              </w:tabs>
              <w:rPr>
                <w:rFonts w:cs="Calibri"/>
              </w:rPr>
            </w:pPr>
            <w:r w:rsidRPr="00C04430">
              <w:rPr>
                <w:rFonts w:cs="Calibri"/>
              </w:rPr>
              <w:tab/>
              <w:t>[Name of Committee]</w:t>
            </w:r>
            <w:r w:rsidRPr="00C04430">
              <w:rPr>
                <w:rFonts w:cs="Calibri"/>
              </w:rPr>
              <w:br/>
            </w:r>
            <w:r w:rsidRPr="00C04430">
              <w:rPr>
                <w:rFonts w:cs="Calibri"/>
              </w:rPr>
              <w:tab/>
              <w:t>PO Box 6100</w:t>
            </w:r>
            <w:r w:rsidRPr="00C04430">
              <w:rPr>
                <w:rFonts w:cs="Calibri"/>
              </w:rPr>
              <w:br/>
            </w:r>
            <w:r w:rsidRPr="00C04430">
              <w:rPr>
                <w:rFonts w:cs="Calibri"/>
              </w:rPr>
              <w:tab/>
              <w:t>Parliament House</w:t>
            </w:r>
            <w:r w:rsidRPr="00C04430">
              <w:rPr>
                <w:rFonts w:cs="Calibri"/>
              </w:rPr>
              <w:br/>
            </w:r>
            <w:r w:rsidRPr="00C04430">
              <w:rPr>
                <w:rFonts w:cs="Calibri"/>
              </w:rPr>
              <w:tab/>
              <w:t>Canberra ACT 2600</w:t>
            </w:r>
            <w:r w:rsidRPr="00C04430">
              <w:rPr>
                <w:rFonts w:cs="Calibri"/>
              </w:rPr>
              <w:br/>
            </w:r>
            <w:r w:rsidRPr="00C04430">
              <w:rPr>
                <w:rFonts w:cs="Calibri"/>
              </w:rPr>
              <w:tab/>
              <w:t>Australia</w:t>
            </w:r>
          </w:p>
        </w:tc>
      </w:tr>
      <w:tr w:rsidR="00226039" w:rsidRPr="00C04430" w14:paraId="3352D425" w14:textId="77777777" w:rsidTr="002939EE">
        <w:tc>
          <w:tcPr>
            <w:tcW w:w="6803" w:type="dxa"/>
            <w:tcBorders>
              <w:top w:val="single" w:sz="4" w:space="0" w:color="auto"/>
              <w:bottom w:val="single" w:sz="4" w:space="0" w:color="auto"/>
              <w:right w:val="single" w:sz="4" w:space="0" w:color="auto"/>
            </w:tcBorders>
          </w:tcPr>
          <w:p w14:paraId="1DB81058" w14:textId="77777777" w:rsidR="00226039" w:rsidRPr="00C04430" w:rsidRDefault="00226039" w:rsidP="00882CAB">
            <w:pPr>
              <w:pStyle w:val="TableText-Normal"/>
              <w:rPr>
                <w:rFonts w:cs="Calibri"/>
              </w:rPr>
            </w:pPr>
            <w:r w:rsidRPr="00C04430">
              <w:rPr>
                <w:rFonts w:cs="Calibri"/>
              </w:rPr>
              <w:t>Community Affairs</w:t>
            </w:r>
            <w:r w:rsidRPr="00C04430">
              <w:rPr>
                <w:rFonts w:cs="Calibri"/>
              </w:rPr>
              <w:softHyphen/>
              <w:t xml:space="preserve"> (Health and Aged Care, and Social Services)</w:t>
            </w:r>
          </w:p>
          <w:p w14:paraId="3957BC10" w14:textId="77777777" w:rsidR="00226039" w:rsidRPr="00C04430" w:rsidRDefault="00226039" w:rsidP="007A2DD1">
            <w:pPr>
              <w:pStyle w:val="TableText-ParlCommitteesContactDetails"/>
            </w:pPr>
            <w:r w:rsidRPr="00C04430">
              <w:t>Estimates Officer</w:t>
            </w:r>
            <w:r w:rsidRPr="00C04430">
              <w:tab/>
            </w:r>
            <w:proofErr w:type="spellStart"/>
            <w:r w:rsidRPr="00C04430">
              <w:t>ph</w:t>
            </w:r>
            <w:proofErr w:type="spellEnd"/>
            <w:r w:rsidRPr="00C04430">
              <w:t>: (02) 6277 3515</w:t>
            </w:r>
          </w:p>
          <w:p w14:paraId="75D67F36" w14:textId="6AE7AFCB" w:rsidR="00226039" w:rsidRPr="00C04430" w:rsidRDefault="00226039" w:rsidP="007A2DD1">
            <w:pPr>
              <w:pStyle w:val="TableText-ParlCommitteesContactDetails"/>
              <w:rPr>
                <w:rStyle w:val="Hyperlink"/>
                <w:rFonts w:cs="Calibri"/>
              </w:rPr>
            </w:pPr>
            <w:r w:rsidRPr="00C04430">
              <w:t xml:space="preserve">email: </w:t>
            </w:r>
            <w:hyperlink r:id="rId36">
              <w:r w:rsidRPr="00C04430">
                <w:rPr>
                  <w:rStyle w:val="Hyperlink"/>
                  <w:sz w:val="20"/>
                </w:rPr>
                <w:t>community.affairs.sen@aph.gov.au</w:t>
              </w:r>
            </w:hyperlink>
          </w:p>
        </w:tc>
        <w:tc>
          <w:tcPr>
            <w:tcW w:w="2268" w:type="dxa"/>
            <w:tcBorders>
              <w:top w:val="single" w:sz="4" w:space="0" w:color="auto"/>
              <w:left w:val="single" w:sz="4" w:space="0" w:color="auto"/>
              <w:bottom w:val="single" w:sz="4" w:space="0" w:color="auto"/>
            </w:tcBorders>
          </w:tcPr>
          <w:p w14:paraId="40DB2CCF" w14:textId="77777777" w:rsidR="00226039" w:rsidRPr="00C04430" w:rsidRDefault="00226039" w:rsidP="00882CAB">
            <w:pPr>
              <w:pStyle w:val="TableText-Normal"/>
              <w:rPr>
                <w:rFonts w:cs="Calibri"/>
              </w:rPr>
            </w:pPr>
            <w:r w:rsidRPr="00C04430">
              <w:rPr>
                <w:rFonts w:cs="Calibri"/>
              </w:rPr>
              <w:t>5 copies</w:t>
            </w:r>
          </w:p>
        </w:tc>
      </w:tr>
      <w:tr w:rsidR="00226039" w:rsidRPr="00C04430" w14:paraId="1FF809DF" w14:textId="77777777" w:rsidTr="002939EE">
        <w:tc>
          <w:tcPr>
            <w:tcW w:w="6803" w:type="dxa"/>
            <w:tcBorders>
              <w:top w:val="single" w:sz="4" w:space="0" w:color="auto"/>
              <w:bottom w:val="single" w:sz="4" w:space="0" w:color="auto"/>
              <w:right w:val="single" w:sz="4" w:space="0" w:color="auto"/>
            </w:tcBorders>
          </w:tcPr>
          <w:p w14:paraId="0BA16C35" w14:textId="77777777" w:rsidR="00226039" w:rsidRPr="00C04430" w:rsidRDefault="00226039" w:rsidP="00882CAB">
            <w:pPr>
              <w:pStyle w:val="TableText-Normal"/>
              <w:rPr>
                <w:rFonts w:cs="Calibri"/>
              </w:rPr>
            </w:pPr>
            <w:r w:rsidRPr="00C04430">
              <w:rPr>
                <w:rFonts w:cs="Calibri"/>
              </w:rPr>
              <w:t>Economics</w:t>
            </w:r>
            <w:r w:rsidRPr="00C04430">
              <w:rPr>
                <w:rFonts w:cs="Calibri"/>
              </w:rPr>
              <w:softHyphen/>
              <w:t xml:space="preserve"> (Industry, Science and Resources, and Treasury)</w:t>
            </w:r>
          </w:p>
          <w:p w14:paraId="4AC0DBC9" w14:textId="77777777" w:rsidR="00226039" w:rsidRPr="00C04430" w:rsidRDefault="00226039" w:rsidP="007A2DD1">
            <w:pPr>
              <w:pStyle w:val="TableText-ParlCommitteesContactDetails"/>
            </w:pPr>
            <w:r w:rsidRPr="00C04430">
              <w:t>Estimates Officer</w:t>
            </w:r>
            <w:r w:rsidRPr="00C04430">
              <w:tab/>
            </w:r>
            <w:proofErr w:type="spellStart"/>
            <w:r w:rsidRPr="00C04430">
              <w:t>ph</w:t>
            </w:r>
            <w:proofErr w:type="spellEnd"/>
            <w:r w:rsidRPr="00C04430">
              <w:t>: (02) 6277 3540</w:t>
            </w:r>
          </w:p>
          <w:p w14:paraId="63BC8024" w14:textId="54831742" w:rsidR="00226039" w:rsidRPr="00C04430" w:rsidRDefault="00226039" w:rsidP="007A2DD1">
            <w:pPr>
              <w:pStyle w:val="TableText-ParlCommitteesContactDetails"/>
              <w:rPr>
                <w:rStyle w:val="Hyperlink"/>
                <w:rFonts w:cs="Calibri"/>
              </w:rPr>
            </w:pPr>
            <w:r w:rsidRPr="00C04430">
              <w:t xml:space="preserve">email: </w:t>
            </w:r>
            <w:hyperlink r:id="rId37">
              <w:r w:rsidRPr="00C04430">
                <w:rPr>
                  <w:rStyle w:val="Hyperlink"/>
                  <w:sz w:val="20"/>
                </w:rPr>
                <w:t>economics.sen@aph.gov.au</w:t>
              </w:r>
            </w:hyperlink>
          </w:p>
        </w:tc>
        <w:tc>
          <w:tcPr>
            <w:tcW w:w="2268" w:type="dxa"/>
            <w:tcBorders>
              <w:top w:val="single" w:sz="4" w:space="0" w:color="auto"/>
              <w:left w:val="single" w:sz="4" w:space="0" w:color="auto"/>
              <w:bottom w:val="single" w:sz="4" w:space="0" w:color="auto"/>
            </w:tcBorders>
          </w:tcPr>
          <w:p w14:paraId="518CC1EA" w14:textId="77777777" w:rsidR="00226039" w:rsidRPr="00C04430" w:rsidRDefault="00226039" w:rsidP="00882CAB">
            <w:pPr>
              <w:pStyle w:val="TableText-Normal"/>
              <w:rPr>
                <w:rFonts w:cs="Calibri"/>
              </w:rPr>
            </w:pPr>
            <w:r w:rsidRPr="00C04430">
              <w:rPr>
                <w:rFonts w:cs="Calibri"/>
              </w:rPr>
              <w:t>3 copies</w:t>
            </w:r>
          </w:p>
        </w:tc>
      </w:tr>
      <w:tr w:rsidR="00226039" w:rsidRPr="00C04430" w14:paraId="2D05A360" w14:textId="77777777" w:rsidTr="002939EE">
        <w:tc>
          <w:tcPr>
            <w:tcW w:w="6803" w:type="dxa"/>
            <w:tcBorders>
              <w:top w:val="single" w:sz="4" w:space="0" w:color="auto"/>
              <w:bottom w:val="single" w:sz="4" w:space="0" w:color="auto"/>
              <w:right w:val="single" w:sz="4" w:space="0" w:color="auto"/>
            </w:tcBorders>
          </w:tcPr>
          <w:p w14:paraId="099F7E04" w14:textId="77777777" w:rsidR="00226039" w:rsidRPr="00C04430" w:rsidRDefault="00226039" w:rsidP="00882CAB">
            <w:pPr>
              <w:pStyle w:val="TableText-Normal"/>
              <w:rPr>
                <w:rFonts w:cs="Calibri"/>
              </w:rPr>
            </w:pPr>
            <w:r w:rsidRPr="00C04430">
              <w:rPr>
                <w:rFonts w:cs="Calibri"/>
              </w:rPr>
              <w:t>Education and Employment</w:t>
            </w:r>
            <w:r w:rsidRPr="00C04430">
              <w:rPr>
                <w:rFonts w:cs="Calibri"/>
              </w:rPr>
              <w:softHyphen/>
              <w:t xml:space="preserve"> (Education, and Employment and Workplace Relations)</w:t>
            </w:r>
          </w:p>
          <w:p w14:paraId="46B2164D" w14:textId="77777777" w:rsidR="00226039" w:rsidRPr="00C04430" w:rsidRDefault="00226039" w:rsidP="007A2DD1">
            <w:pPr>
              <w:pStyle w:val="TableText-ParlCommitteesContactDetails"/>
            </w:pPr>
            <w:r w:rsidRPr="00C04430">
              <w:t>Estimates Officer</w:t>
            </w:r>
            <w:r w:rsidRPr="00C04430">
              <w:tab/>
            </w:r>
            <w:proofErr w:type="spellStart"/>
            <w:r w:rsidRPr="00C04430">
              <w:t>ph</w:t>
            </w:r>
            <w:proofErr w:type="spellEnd"/>
            <w:r w:rsidRPr="00C04430">
              <w:t>: (02) 6277 3521</w:t>
            </w:r>
          </w:p>
          <w:p w14:paraId="390E6050" w14:textId="554FE420" w:rsidR="00226039" w:rsidRPr="00C04430" w:rsidRDefault="00226039" w:rsidP="007A2DD1">
            <w:pPr>
              <w:pStyle w:val="TableText-ParlCommitteesContactDetails"/>
              <w:rPr>
                <w:rStyle w:val="Hyperlink"/>
                <w:rFonts w:eastAsiaTheme="minorHAnsi" w:cs="Calibri"/>
                <w:szCs w:val="28"/>
              </w:rPr>
            </w:pPr>
            <w:r w:rsidRPr="00C04430">
              <w:t xml:space="preserve">email: </w:t>
            </w:r>
            <w:hyperlink r:id="rId38">
              <w:r w:rsidRPr="00C04430">
                <w:rPr>
                  <w:rStyle w:val="Hyperlink"/>
                  <w:sz w:val="20"/>
                </w:rPr>
                <w:t>eec.sen@aph.gov.au</w:t>
              </w:r>
            </w:hyperlink>
          </w:p>
        </w:tc>
        <w:tc>
          <w:tcPr>
            <w:tcW w:w="2268" w:type="dxa"/>
            <w:tcBorders>
              <w:top w:val="single" w:sz="4" w:space="0" w:color="auto"/>
              <w:left w:val="single" w:sz="4" w:space="0" w:color="auto"/>
              <w:bottom w:val="single" w:sz="4" w:space="0" w:color="auto"/>
            </w:tcBorders>
          </w:tcPr>
          <w:p w14:paraId="7791BCD1" w14:textId="77777777" w:rsidR="00226039" w:rsidRPr="00C04430" w:rsidRDefault="00226039" w:rsidP="00882CAB">
            <w:pPr>
              <w:pStyle w:val="TableText-Normal"/>
              <w:rPr>
                <w:rFonts w:cs="Calibri"/>
              </w:rPr>
            </w:pPr>
            <w:r w:rsidRPr="00C04430">
              <w:rPr>
                <w:rFonts w:cs="Calibri"/>
              </w:rPr>
              <w:t>6 copies</w:t>
            </w:r>
          </w:p>
        </w:tc>
      </w:tr>
      <w:tr w:rsidR="00226039" w:rsidRPr="00C04430" w14:paraId="59B4B860" w14:textId="77777777" w:rsidTr="002939EE">
        <w:tc>
          <w:tcPr>
            <w:tcW w:w="6803" w:type="dxa"/>
            <w:tcBorders>
              <w:top w:val="single" w:sz="4" w:space="0" w:color="auto"/>
              <w:bottom w:val="single" w:sz="4" w:space="0" w:color="auto"/>
              <w:right w:val="single" w:sz="4" w:space="0" w:color="auto"/>
            </w:tcBorders>
          </w:tcPr>
          <w:p w14:paraId="4C5960AF" w14:textId="77777777" w:rsidR="00226039" w:rsidRPr="00C04430" w:rsidRDefault="00226039" w:rsidP="00882CAB">
            <w:pPr>
              <w:pStyle w:val="TableText-Normal"/>
              <w:rPr>
                <w:rFonts w:cs="Calibri"/>
              </w:rPr>
            </w:pPr>
            <w:r w:rsidRPr="00C04430">
              <w:rPr>
                <w:rFonts w:cs="Calibri"/>
              </w:rPr>
              <w:t>Environment and Communications</w:t>
            </w:r>
            <w:r w:rsidRPr="00C04430">
              <w:rPr>
                <w:rFonts w:cs="Calibri"/>
              </w:rPr>
              <w:softHyphen/>
              <w:t xml:space="preserve"> (Climate Change, Energy, the Environment and Water, and Infrastructure, Transport, Regional Development, Communications and the Arts (Communications and the Arts functions only))</w:t>
            </w:r>
          </w:p>
          <w:p w14:paraId="1BDEE601" w14:textId="77777777" w:rsidR="00226039" w:rsidRPr="00C04430" w:rsidRDefault="00226039" w:rsidP="007A2DD1">
            <w:pPr>
              <w:pStyle w:val="TableText-ParlCommitteesContactDetails"/>
            </w:pPr>
            <w:r w:rsidRPr="00C04430">
              <w:t>Estimates Officer</w:t>
            </w:r>
            <w:r w:rsidRPr="00C04430">
              <w:tab/>
            </w:r>
            <w:proofErr w:type="spellStart"/>
            <w:r w:rsidRPr="00C04430">
              <w:t>ph</w:t>
            </w:r>
            <w:proofErr w:type="spellEnd"/>
            <w:r w:rsidRPr="00C04430">
              <w:t>: (02) 6277 3526</w:t>
            </w:r>
          </w:p>
          <w:p w14:paraId="512A7254" w14:textId="026087CC" w:rsidR="00226039" w:rsidRPr="00C04430" w:rsidRDefault="00226039" w:rsidP="007A2DD1">
            <w:pPr>
              <w:pStyle w:val="TableText-ParlCommitteesContactDetails"/>
              <w:rPr>
                <w:rStyle w:val="Hyperlink"/>
                <w:rFonts w:cs="Calibri"/>
              </w:rPr>
            </w:pPr>
            <w:r w:rsidRPr="00C04430">
              <w:t xml:space="preserve">email: </w:t>
            </w:r>
            <w:hyperlink r:id="rId39">
              <w:r w:rsidRPr="00C04430">
                <w:rPr>
                  <w:rStyle w:val="Hyperlink"/>
                  <w:sz w:val="20"/>
                </w:rPr>
                <w:t>ec.sen@aph.gov.au</w:t>
              </w:r>
            </w:hyperlink>
          </w:p>
        </w:tc>
        <w:tc>
          <w:tcPr>
            <w:tcW w:w="2268" w:type="dxa"/>
            <w:tcBorders>
              <w:top w:val="single" w:sz="4" w:space="0" w:color="auto"/>
              <w:left w:val="single" w:sz="4" w:space="0" w:color="auto"/>
              <w:bottom w:val="single" w:sz="4" w:space="0" w:color="auto"/>
            </w:tcBorders>
          </w:tcPr>
          <w:p w14:paraId="6470E2AB" w14:textId="77777777" w:rsidR="00226039" w:rsidRPr="00C04430" w:rsidRDefault="00226039" w:rsidP="00882CAB">
            <w:pPr>
              <w:pStyle w:val="TableText-Normal"/>
              <w:rPr>
                <w:rFonts w:cs="Calibri"/>
              </w:rPr>
            </w:pPr>
            <w:r w:rsidRPr="00C04430">
              <w:rPr>
                <w:rFonts w:cs="Calibri"/>
              </w:rPr>
              <w:t>5 copies</w:t>
            </w:r>
          </w:p>
        </w:tc>
      </w:tr>
      <w:tr w:rsidR="00226039" w:rsidRPr="00C04430" w14:paraId="7F889C46" w14:textId="77777777" w:rsidTr="002939EE">
        <w:tc>
          <w:tcPr>
            <w:tcW w:w="6803" w:type="dxa"/>
            <w:tcBorders>
              <w:top w:val="single" w:sz="4" w:space="0" w:color="auto"/>
              <w:bottom w:val="single" w:sz="4" w:space="0" w:color="auto"/>
              <w:right w:val="single" w:sz="4" w:space="0" w:color="auto"/>
            </w:tcBorders>
          </w:tcPr>
          <w:p w14:paraId="05121731" w14:textId="77777777" w:rsidR="00226039" w:rsidRPr="00C04430" w:rsidRDefault="00226039" w:rsidP="00882CAB">
            <w:pPr>
              <w:pStyle w:val="TableText-Normal"/>
              <w:rPr>
                <w:rFonts w:cs="Calibri"/>
              </w:rPr>
            </w:pPr>
            <w:r w:rsidRPr="00C04430">
              <w:rPr>
                <w:rFonts w:cs="Calibri"/>
              </w:rPr>
              <w:t>Finance and Public Administration</w:t>
            </w:r>
            <w:r w:rsidRPr="00C04430">
              <w:rPr>
                <w:rFonts w:cs="Calibri"/>
              </w:rPr>
              <w:softHyphen/>
              <w:t xml:space="preserve"> (</w:t>
            </w:r>
            <w:r w:rsidRPr="00C04430">
              <w:t>Finance, Parliamentary departments, and Prime Minister and Cabinet)</w:t>
            </w:r>
          </w:p>
          <w:p w14:paraId="22105DE3" w14:textId="77777777" w:rsidR="00226039" w:rsidRPr="00C04430" w:rsidRDefault="00226039" w:rsidP="007A2DD1">
            <w:pPr>
              <w:pStyle w:val="TableText-ParlCommitteesContactDetails"/>
            </w:pPr>
            <w:r w:rsidRPr="00C04430">
              <w:t>Estimates Officer</w:t>
            </w:r>
            <w:r w:rsidRPr="00C04430">
              <w:tab/>
            </w:r>
            <w:proofErr w:type="spellStart"/>
            <w:r w:rsidRPr="00C04430">
              <w:t>ph</w:t>
            </w:r>
            <w:proofErr w:type="spellEnd"/>
            <w:r w:rsidRPr="00C04430">
              <w:t>: (02) 6277 3846</w:t>
            </w:r>
          </w:p>
          <w:p w14:paraId="68EE91F2" w14:textId="4054DEC1" w:rsidR="00226039" w:rsidRPr="00C04430" w:rsidRDefault="00226039" w:rsidP="007A2DD1">
            <w:pPr>
              <w:pStyle w:val="TableText-ParlCommitteesContactDetails"/>
              <w:rPr>
                <w:rStyle w:val="Hyperlink"/>
                <w:rFonts w:cs="Calibri"/>
              </w:rPr>
            </w:pPr>
            <w:r w:rsidRPr="00C04430">
              <w:t xml:space="preserve">email: </w:t>
            </w:r>
            <w:hyperlink r:id="rId40">
              <w:r w:rsidRPr="00C04430">
                <w:rPr>
                  <w:rStyle w:val="Hyperlink"/>
                  <w:sz w:val="20"/>
                </w:rPr>
                <w:t>fpa.sen@aph.gov.au</w:t>
              </w:r>
            </w:hyperlink>
          </w:p>
        </w:tc>
        <w:tc>
          <w:tcPr>
            <w:tcW w:w="2268" w:type="dxa"/>
            <w:tcBorders>
              <w:top w:val="single" w:sz="4" w:space="0" w:color="auto"/>
              <w:left w:val="single" w:sz="4" w:space="0" w:color="auto"/>
              <w:bottom w:val="single" w:sz="4" w:space="0" w:color="auto"/>
            </w:tcBorders>
          </w:tcPr>
          <w:p w14:paraId="2361F1DE" w14:textId="77777777" w:rsidR="00226039" w:rsidRPr="00C04430" w:rsidRDefault="00226039" w:rsidP="00882CAB">
            <w:pPr>
              <w:pStyle w:val="TableText-Normal"/>
              <w:rPr>
                <w:rFonts w:cs="Calibri"/>
              </w:rPr>
            </w:pPr>
            <w:r w:rsidRPr="00C04430">
              <w:rPr>
                <w:rFonts w:cs="Calibri"/>
              </w:rPr>
              <w:t>8 copies</w:t>
            </w:r>
          </w:p>
        </w:tc>
      </w:tr>
      <w:tr w:rsidR="00226039" w:rsidRPr="00C04430" w14:paraId="32FDC5EC" w14:textId="77777777" w:rsidTr="002939EE">
        <w:tc>
          <w:tcPr>
            <w:tcW w:w="6803" w:type="dxa"/>
            <w:tcBorders>
              <w:top w:val="single" w:sz="4" w:space="0" w:color="auto"/>
              <w:bottom w:val="single" w:sz="4" w:space="0" w:color="auto"/>
              <w:right w:val="single" w:sz="4" w:space="0" w:color="auto"/>
            </w:tcBorders>
          </w:tcPr>
          <w:p w14:paraId="36E02656" w14:textId="77777777" w:rsidR="00226039" w:rsidRPr="00C04430" w:rsidRDefault="00226039" w:rsidP="00882CAB">
            <w:pPr>
              <w:pStyle w:val="TableText-Normal"/>
              <w:rPr>
                <w:rFonts w:cs="Calibri"/>
              </w:rPr>
            </w:pPr>
            <w:r w:rsidRPr="00C04430">
              <w:rPr>
                <w:rFonts w:cs="Calibri"/>
              </w:rPr>
              <w:t>Foreign Affairs, Defence and Trade</w:t>
            </w:r>
            <w:r w:rsidRPr="00C04430">
              <w:rPr>
                <w:rFonts w:cs="Calibri"/>
              </w:rPr>
              <w:softHyphen/>
              <w:t xml:space="preserve"> (Defence (including Veterans' Affairs), Foreign Affairs and Trade)</w:t>
            </w:r>
          </w:p>
          <w:p w14:paraId="502B834A" w14:textId="77777777" w:rsidR="00226039" w:rsidRPr="00C04430" w:rsidRDefault="00226039" w:rsidP="007A2DD1">
            <w:pPr>
              <w:pStyle w:val="TableText-ParlCommitteesContactDetails"/>
            </w:pPr>
            <w:r w:rsidRPr="00C04430">
              <w:t>Estimates Officer</w:t>
            </w:r>
            <w:r w:rsidRPr="00C04430">
              <w:tab/>
            </w:r>
            <w:proofErr w:type="spellStart"/>
            <w:r w:rsidRPr="00C04430">
              <w:t>ph</w:t>
            </w:r>
            <w:proofErr w:type="spellEnd"/>
            <w:r w:rsidRPr="00C04430">
              <w:t>: (02) 6277 3535</w:t>
            </w:r>
          </w:p>
          <w:p w14:paraId="305883C0" w14:textId="77A032C5" w:rsidR="00226039" w:rsidRPr="00C04430" w:rsidRDefault="00226039" w:rsidP="007A2DD1">
            <w:pPr>
              <w:pStyle w:val="TableText-ParlCommitteesContactDetails"/>
              <w:rPr>
                <w:rStyle w:val="Hyperlink"/>
                <w:rFonts w:cs="Calibri"/>
              </w:rPr>
            </w:pPr>
            <w:r w:rsidRPr="00C04430">
              <w:t xml:space="preserve">email: </w:t>
            </w:r>
            <w:hyperlink r:id="rId41">
              <w:r w:rsidRPr="00C04430">
                <w:rPr>
                  <w:rStyle w:val="Hyperlink"/>
                  <w:sz w:val="20"/>
                </w:rPr>
                <w:t>fadt.sen@aph.gov.au</w:t>
              </w:r>
            </w:hyperlink>
          </w:p>
        </w:tc>
        <w:tc>
          <w:tcPr>
            <w:tcW w:w="2268" w:type="dxa"/>
            <w:tcBorders>
              <w:top w:val="single" w:sz="4" w:space="0" w:color="auto"/>
              <w:left w:val="single" w:sz="4" w:space="0" w:color="auto"/>
              <w:bottom w:val="single" w:sz="4" w:space="0" w:color="auto"/>
            </w:tcBorders>
          </w:tcPr>
          <w:p w14:paraId="4EC33CBC" w14:textId="77777777" w:rsidR="00226039" w:rsidRPr="00C04430" w:rsidRDefault="00226039" w:rsidP="00882CAB">
            <w:pPr>
              <w:pStyle w:val="TableText-Normal"/>
              <w:rPr>
                <w:rFonts w:cs="Calibri"/>
              </w:rPr>
            </w:pPr>
            <w:r w:rsidRPr="00C04430">
              <w:rPr>
                <w:rFonts w:cs="Calibri"/>
              </w:rPr>
              <w:t>6 copies</w:t>
            </w:r>
          </w:p>
        </w:tc>
      </w:tr>
      <w:tr w:rsidR="00226039" w:rsidRPr="00C04430" w14:paraId="165699A9" w14:textId="77777777" w:rsidTr="002939EE">
        <w:tc>
          <w:tcPr>
            <w:tcW w:w="6803" w:type="dxa"/>
            <w:tcBorders>
              <w:top w:val="single" w:sz="4" w:space="0" w:color="auto"/>
              <w:bottom w:val="single" w:sz="4" w:space="0" w:color="auto"/>
              <w:right w:val="single" w:sz="4" w:space="0" w:color="auto"/>
            </w:tcBorders>
          </w:tcPr>
          <w:p w14:paraId="4C9ECF77" w14:textId="77777777" w:rsidR="00226039" w:rsidRPr="00C04430" w:rsidRDefault="00226039" w:rsidP="00882CAB">
            <w:pPr>
              <w:pStyle w:val="TableText-Normal"/>
              <w:rPr>
                <w:rFonts w:cs="Calibri"/>
              </w:rPr>
            </w:pPr>
            <w:r w:rsidRPr="00C04430">
              <w:rPr>
                <w:rFonts w:cs="Calibri"/>
              </w:rPr>
              <w:t>Legal and Constitutional Affairs</w:t>
            </w:r>
            <w:r w:rsidRPr="00C04430">
              <w:rPr>
                <w:rFonts w:cs="Calibri"/>
              </w:rPr>
              <w:softHyphen/>
              <w:t xml:space="preserve"> (Attorney-General’s and Home Affairs)</w:t>
            </w:r>
          </w:p>
          <w:p w14:paraId="0389F52E" w14:textId="77777777" w:rsidR="00226039" w:rsidRPr="00C04430" w:rsidRDefault="00226039" w:rsidP="007A2DD1">
            <w:pPr>
              <w:pStyle w:val="TableText-ParlCommitteesContactDetails"/>
            </w:pPr>
            <w:r w:rsidRPr="00C04430">
              <w:t>Estimates Officer</w:t>
            </w:r>
            <w:r w:rsidRPr="00C04430">
              <w:tab/>
            </w:r>
            <w:proofErr w:type="spellStart"/>
            <w:r w:rsidRPr="00C04430">
              <w:t>ph</w:t>
            </w:r>
            <w:proofErr w:type="spellEnd"/>
            <w:r w:rsidRPr="00C04430">
              <w:t>: (02) 6277 3560</w:t>
            </w:r>
          </w:p>
          <w:p w14:paraId="5E8F9D3B" w14:textId="461DAC24" w:rsidR="00226039" w:rsidRPr="00C04430" w:rsidRDefault="00226039" w:rsidP="007A2DD1">
            <w:pPr>
              <w:pStyle w:val="TableText-ParlCommitteesContactDetails"/>
              <w:rPr>
                <w:rStyle w:val="Hyperlink"/>
                <w:rFonts w:cs="Calibri"/>
              </w:rPr>
            </w:pPr>
            <w:r w:rsidRPr="00C04430">
              <w:t xml:space="preserve">email: </w:t>
            </w:r>
            <w:hyperlink r:id="rId42" w:history="1">
              <w:r w:rsidRPr="00C04430">
                <w:rPr>
                  <w:rStyle w:val="Hyperlink"/>
                  <w:sz w:val="20"/>
                </w:rPr>
                <w:t>legcon.sen@aph.gov.au</w:t>
              </w:r>
            </w:hyperlink>
          </w:p>
        </w:tc>
        <w:tc>
          <w:tcPr>
            <w:tcW w:w="2268" w:type="dxa"/>
            <w:tcBorders>
              <w:top w:val="single" w:sz="4" w:space="0" w:color="auto"/>
              <w:left w:val="single" w:sz="4" w:space="0" w:color="auto"/>
              <w:bottom w:val="single" w:sz="4" w:space="0" w:color="auto"/>
            </w:tcBorders>
          </w:tcPr>
          <w:p w14:paraId="468FD120" w14:textId="77777777" w:rsidR="00226039" w:rsidRPr="00C04430" w:rsidRDefault="00226039" w:rsidP="00882CAB">
            <w:pPr>
              <w:pStyle w:val="TableText-Normal"/>
              <w:rPr>
                <w:rFonts w:cs="Calibri"/>
              </w:rPr>
            </w:pPr>
            <w:r w:rsidRPr="00C04430">
              <w:rPr>
                <w:rFonts w:cs="Calibri"/>
              </w:rPr>
              <w:t>3 copies</w:t>
            </w:r>
          </w:p>
        </w:tc>
      </w:tr>
      <w:tr w:rsidR="00226039" w:rsidRPr="00C04430" w14:paraId="094C0845" w14:textId="77777777" w:rsidTr="002939EE">
        <w:tc>
          <w:tcPr>
            <w:tcW w:w="6803" w:type="dxa"/>
            <w:tcBorders>
              <w:top w:val="single" w:sz="4" w:space="0" w:color="auto"/>
              <w:bottom w:val="single" w:sz="4" w:space="0" w:color="auto"/>
              <w:right w:val="single" w:sz="4" w:space="0" w:color="auto"/>
            </w:tcBorders>
          </w:tcPr>
          <w:p w14:paraId="1351A47D" w14:textId="77777777" w:rsidR="00226039" w:rsidRPr="00C04430" w:rsidRDefault="00226039" w:rsidP="00882CAB">
            <w:pPr>
              <w:pStyle w:val="TableText-Normal"/>
              <w:rPr>
                <w:rFonts w:cs="Calibri"/>
              </w:rPr>
            </w:pPr>
            <w:r w:rsidRPr="00C04430">
              <w:rPr>
                <w:rFonts w:cs="Calibri"/>
              </w:rPr>
              <w:t>Rural and Regional Affairs and Transport</w:t>
            </w:r>
            <w:r w:rsidRPr="00C04430">
              <w:rPr>
                <w:rFonts w:cs="Calibri"/>
              </w:rPr>
              <w:softHyphen/>
              <w:t xml:space="preserve"> (Agriculture, Fisheries and Forestry, and Infrastructure, Transport, Regional Development, Communications and the Arts (Infrastructure, Transport and Regional Development functions only))</w:t>
            </w:r>
          </w:p>
          <w:p w14:paraId="3E201CD0" w14:textId="77777777" w:rsidR="00226039" w:rsidRPr="00C04430" w:rsidRDefault="00226039" w:rsidP="007A2DD1">
            <w:pPr>
              <w:pStyle w:val="TableText-ParlCommitteesContactDetails"/>
            </w:pPr>
            <w:r w:rsidRPr="00C04430">
              <w:t>Estimates Officer</w:t>
            </w:r>
            <w:r w:rsidRPr="00C04430">
              <w:tab/>
            </w:r>
            <w:proofErr w:type="spellStart"/>
            <w:r w:rsidRPr="00C04430">
              <w:t>ph</w:t>
            </w:r>
            <w:proofErr w:type="spellEnd"/>
            <w:r w:rsidRPr="00C04430">
              <w:t>: (02) 6277 3511</w:t>
            </w:r>
          </w:p>
          <w:p w14:paraId="70FE2363" w14:textId="7188A14E" w:rsidR="00226039" w:rsidRPr="00C04430" w:rsidRDefault="00226039" w:rsidP="007A2DD1">
            <w:pPr>
              <w:pStyle w:val="TableText-ParlCommitteesContactDetails"/>
            </w:pPr>
            <w:r w:rsidRPr="00C04430">
              <w:t xml:space="preserve">email: </w:t>
            </w:r>
            <w:hyperlink r:id="rId43" w:history="1">
              <w:r w:rsidRPr="00C04430">
                <w:rPr>
                  <w:rStyle w:val="Hyperlink"/>
                  <w:sz w:val="20"/>
                </w:rPr>
                <w:t>rrat.sen@aph.gov.au</w:t>
              </w:r>
            </w:hyperlink>
          </w:p>
        </w:tc>
        <w:tc>
          <w:tcPr>
            <w:tcW w:w="2268" w:type="dxa"/>
            <w:tcBorders>
              <w:top w:val="single" w:sz="4" w:space="0" w:color="auto"/>
              <w:left w:val="single" w:sz="4" w:space="0" w:color="auto"/>
              <w:bottom w:val="single" w:sz="4" w:space="0" w:color="auto"/>
            </w:tcBorders>
          </w:tcPr>
          <w:p w14:paraId="60A08646" w14:textId="77777777" w:rsidR="00226039" w:rsidRPr="00C04430" w:rsidRDefault="00226039" w:rsidP="00882CAB">
            <w:pPr>
              <w:pStyle w:val="TableText-Normal"/>
              <w:rPr>
                <w:rFonts w:cs="Calibri"/>
              </w:rPr>
            </w:pPr>
            <w:r w:rsidRPr="00C04430">
              <w:rPr>
                <w:rFonts w:cs="Calibri"/>
              </w:rPr>
              <w:t>3 copies</w:t>
            </w:r>
          </w:p>
        </w:tc>
      </w:tr>
      <w:tr w:rsidR="00226039" w:rsidRPr="00C04430" w14:paraId="4C9EADAA" w14:textId="77777777" w:rsidTr="002939EE">
        <w:tc>
          <w:tcPr>
            <w:tcW w:w="6803" w:type="dxa"/>
            <w:tcBorders>
              <w:top w:val="single" w:sz="4" w:space="0" w:color="auto"/>
              <w:bottom w:val="single" w:sz="4" w:space="0" w:color="auto"/>
              <w:right w:val="single" w:sz="4" w:space="0" w:color="auto"/>
            </w:tcBorders>
          </w:tcPr>
          <w:p w14:paraId="44E5F491" w14:textId="77777777" w:rsidR="00226039" w:rsidRDefault="00226039" w:rsidP="002939EE">
            <w:pPr>
              <w:pStyle w:val="TableText-Normal"/>
              <w:keepNext/>
              <w:rPr>
                <w:rFonts w:cs="Calibri"/>
              </w:rPr>
            </w:pPr>
            <w:r w:rsidRPr="00C04430">
              <w:rPr>
                <w:rFonts w:cs="Calibri"/>
              </w:rPr>
              <w:lastRenderedPageBreak/>
              <w:t>Commonwealth Library Deposit and Free Issue Schemes (LDS)</w:t>
            </w:r>
          </w:p>
          <w:p w14:paraId="0092C610" w14:textId="703BA7C1" w:rsidR="00226039" w:rsidRPr="00C04430" w:rsidRDefault="000D66A1" w:rsidP="002939EE">
            <w:pPr>
              <w:pStyle w:val="TableText-Normal"/>
            </w:pPr>
            <w:r w:rsidRPr="002D74FC">
              <w:rPr>
                <w:rFonts w:cs="Calibri"/>
              </w:rPr>
              <w:t>The Commonwealth Library Deposit and Free Issue Scheme was decommissioned on 1 March 2025. The closure of the scheme means Australian Government department and agencies are no</w:t>
            </w:r>
            <w:r w:rsidR="004F3248">
              <w:rPr>
                <w:rFonts w:cs="Calibri"/>
              </w:rPr>
              <w:t xml:space="preserve"> longer</w:t>
            </w:r>
            <w:r w:rsidRPr="002D74FC">
              <w:rPr>
                <w:rFonts w:cs="Calibri"/>
              </w:rPr>
              <w:t xml:space="preserve"> required to provide physical copies of their publications to Australian libraries.</w:t>
            </w:r>
            <w:r w:rsidR="004F3248" w:rsidRPr="002D74FC" w:rsidDel="004F3248">
              <w:t xml:space="preserve"> </w:t>
            </w:r>
          </w:p>
        </w:tc>
        <w:tc>
          <w:tcPr>
            <w:tcW w:w="2268" w:type="dxa"/>
            <w:tcBorders>
              <w:top w:val="single" w:sz="4" w:space="0" w:color="auto"/>
              <w:left w:val="single" w:sz="4" w:space="0" w:color="auto"/>
              <w:bottom w:val="single" w:sz="4" w:space="0" w:color="auto"/>
            </w:tcBorders>
          </w:tcPr>
          <w:p w14:paraId="19C505CB" w14:textId="72B3C4A8" w:rsidR="00226039" w:rsidRPr="00C04430" w:rsidRDefault="000D66A1" w:rsidP="00882CAB">
            <w:pPr>
              <w:pStyle w:val="TableText-Normal"/>
              <w:rPr>
                <w:rFonts w:cs="Calibri"/>
              </w:rPr>
            </w:pPr>
            <w:r>
              <w:rPr>
                <w:rFonts w:cs="Calibri"/>
              </w:rPr>
              <w:t>0</w:t>
            </w:r>
            <w:r w:rsidRPr="00C04430">
              <w:rPr>
                <w:rFonts w:cs="Calibri"/>
              </w:rPr>
              <w:t xml:space="preserve"> </w:t>
            </w:r>
            <w:r w:rsidR="00226039" w:rsidRPr="00C04430">
              <w:rPr>
                <w:rFonts w:cs="Calibri"/>
              </w:rPr>
              <w:t>copies</w:t>
            </w:r>
          </w:p>
          <w:p w14:paraId="367BF625" w14:textId="758C63DA" w:rsidR="00226039" w:rsidRPr="00C04430" w:rsidRDefault="00226039" w:rsidP="00882CAB">
            <w:pPr>
              <w:pStyle w:val="TableText-Normal"/>
              <w:rPr>
                <w:rFonts w:cs="Calibri"/>
              </w:rPr>
            </w:pPr>
          </w:p>
        </w:tc>
      </w:tr>
    </w:tbl>
    <w:p w14:paraId="3CA23712" w14:textId="77777777" w:rsidR="00D05A95" w:rsidRPr="00C04430" w:rsidRDefault="00D05A95" w:rsidP="00ED1427">
      <w:pPr>
        <w:pStyle w:val="Heading3Numbered"/>
      </w:pPr>
      <w:bookmarkStart w:id="161" w:name="_Toc146791746"/>
      <w:bookmarkStart w:id="162" w:name="_Toc146791864"/>
      <w:bookmarkStart w:id="163" w:name="_Toc146809087"/>
      <w:bookmarkStart w:id="164" w:name="_Toc146888191"/>
      <w:bookmarkStart w:id="165" w:name="_Toc151639131"/>
      <w:bookmarkStart w:id="166" w:name="_Toc152340116"/>
      <w:bookmarkStart w:id="167" w:name="_Toc152586135"/>
      <w:bookmarkStart w:id="168" w:name="_Toc152586262"/>
      <w:bookmarkStart w:id="169" w:name="_Toc152595092"/>
      <w:bookmarkStart w:id="170" w:name="_Toc215844004"/>
      <w:bookmarkEnd w:id="161"/>
      <w:bookmarkEnd w:id="162"/>
      <w:bookmarkEnd w:id="163"/>
      <w:bookmarkEnd w:id="164"/>
      <w:bookmarkEnd w:id="165"/>
      <w:bookmarkEnd w:id="166"/>
      <w:bookmarkEnd w:id="167"/>
      <w:bookmarkEnd w:id="168"/>
      <w:bookmarkEnd w:id="169"/>
      <w:r w:rsidRPr="00C04430">
        <w:t>Further distribution</w:t>
      </w:r>
      <w:bookmarkEnd w:id="170"/>
    </w:p>
    <w:p w14:paraId="7B5ED341" w14:textId="5E501CAA" w:rsidR="00A375A3" w:rsidRPr="00C04430" w:rsidRDefault="00A463D5" w:rsidP="005C2636">
      <w:bookmarkStart w:id="171" w:name="_Toc55999629"/>
      <w:bookmarkStart w:id="172" w:name="_Toc56004490"/>
      <w:bookmarkStart w:id="173" w:name="_Toc56071434"/>
      <w:bookmarkEnd w:id="171"/>
      <w:bookmarkEnd w:id="172"/>
      <w:bookmarkEnd w:id="173"/>
      <w:r w:rsidRPr="00C04430">
        <w:t xml:space="preserve">As the PAES will be </w:t>
      </w:r>
      <w:r w:rsidR="000F36DE" w:rsidRPr="00C04430">
        <w:t xml:space="preserve">available </w:t>
      </w:r>
      <w:r w:rsidRPr="00C04430">
        <w:t xml:space="preserve">on portfolio internet </w:t>
      </w:r>
      <w:r w:rsidR="009978AD" w:rsidRPr="00C04430">
        <w:t>web</w:t>
      </w:r>
      <w:r w:rsidRPr="00C04430">
        <w:t>site</w:t>
      </w:r>
      <w:r w:rsidR="009978AD" w:rsidRPr="00C04430">
        <w:t>s</w:t>
      </w:r>
      <w:r w:rsidRPr="00C04430">
        <w:t>, further distribution of the PAES in hard copy may not be necessary. However, portfolios are encouraged to hold sufficient extra hard copies available to make free copies of their PAES available on request after the introduction of the Appropriation Bills to:</w:t>
      </w:r>
    </w:p>
    <w:p w14:paraId="3E9CA621" w14:textId="4268A01E" w:rsidR="00CE6A53" w:rsidRPr="00C04430" w:rsidRDefault="00344AFD" w:rsidP="00C97200">
      <w:pPr>
        <w:pStyle w:val="Bullet1"/>
      </w:pPr>
      <w:r w:rsidRPr="00C04430">
        <w:t>o</w:t>
      </w:r>
      <w:r w:rsidR="00CE6A53" w:rsidRPr="00C04430">
        <w:t>ther departments and relevant entities</w:t>
      </w:r>
    </w:p>
    <w:p w14:paraId="20698439" w14:textId="1DA55909" w:rsidR="00A463D5" w:rsidRPr="00C04430" w:rsidRDefault="00F66693" w:rsidP="00C97200">
      <w:pPr>
        <w:pStyle w:val="Bullet1"/>
      </w:pPr>
      <w:r w:rsidRPr="00C04430">
        <w:t>m</w:t>
      </w:r>
      <w:r w:rsidR="00A463D5" w:rsidRPr="00C04430">
        <w:t>ajor client organisations</w:t>
      </w:r>
    </w:p>
    <w:p w14:paraId="0B023748" w14:textId="223FB99F" w:rsidR="00A463D5" w:rsidRPr="00C04430" w:rsidRDefault="00F66693" w:rsidP="00C97200">
      <w:pPr>
        <w:pStyle w:val="Bullet1"/>
      </w:pPr>
      <w:r w:rsidRPr="00C04430">
        <w:t>t</w:t>
      </w:r>
      <w:r w:rsidR="00A463D5" w:rsidRPr="00C04430">
        <w:t>he libraries of tertiary institutions</w:t>
      </w:r>
      <w:r w:rsidR="000F38C2" w:rsidRPr="00C04430">
        <w:t>.</w:t>
      </w:r>
    </w:p>
    <w:p w14:paraId="5D02DBE3" w14:textId="07C832A6" w:rsidR="00BA22A7" w:rsidRPr="00C04430" w:rsidRDefault="00BA22A7" w:rsidP="00ED1427">
      <w:pPr>
        <w:pStyle w:val="Heading2Numbered"/>
      </w:pPr>
      <w:bookmarkStart w:id="174" w:name="Online_publication"/>
      <w:bookmarkStart w:id="175" w:name="_bookmark24"/>
      <w:bookmarkStart w:id="176" w:name="_Ref55994599"/>
      <w:bookmarkStart w:id="177" w:name="_Ref55994607"/>
      <w:bookmarkStart w:id="178" w:name="_Ref55994612"/>
      <w:bookmarkStart w:id="179" w:name="_Toc215844005"/>
      <w:bookmarkEnd w:id="174"/>
      <w:bookmarkEnd w:id="175"/>
      <w:r w:rsidRPr="00C04430">
        <w:t>Protected-rated email/</w:t>
      </w:r>
      <w:proofErr w:type="spellStart"/>
      <w:r w:rsidRPr="00C04430">
        <w:t>CabNet</w:t>
      </w:r>
      <w:proofErr w:type="spellEnd"/>
      <w:r w:rsidRPr="00C04430">
        <w:t xml:space="preserve"> requirements</w:t>
      </w:r>
      <w:bookmarkEnd w:id="176"/>
      <w:bookmarkEnd w:id="177"/>
      <w:bookmarkEnd w:id="178"/>
      <w:bookmarkEnd w:id="179"/>
    </w:p>
    <w:p w14:paraId="787655EC" w14:textId="439B358D" w:rsidR="00BA22A7" w:rsidRPr="00C04430" w:rsidRDefault="00BA22A7" w:rsidP="00BA22A7">
      <w:r w:rsidRPr="00C04430">
        <w:t xml:space="preserve">As </w:t>
      </w:r>
      <w:r w:rsidR="0029431B" w:rsidRPr="00C04430">
        <w:t>the PAES</w:t>
      </w:r>
      <w:r w:rsidRPr="00C04430">
        <w:t xml:space="preserve"> are under embargo until they are tabled in Parliament, Portfolio</w:t>
      </w:r>
      <w:r w:rsidR="00BD65BC" w:rsidRPr="00C04430">
        <w:t xml:space="preserve"> Departments</w:t>
      </w:r>
      <w:r w:rsidRPr="00C04430">
        <w:t xml:space="preserve"> will need to send electronic copies of their PDFs and</w:t>
      </w:r>
      <w:r w:rsidR="00344AFD" w:rsidRPr="00C04430">
        <w:t xml:space="preserve"> Excel</w:t>
      </w:r>
      <w:r w:rsidRPr="00C04430">
        <w:t xml:space="preserve"> </w:t>
      </w:r>
      <w:r w:rsidR="00344AFD" w:rsidRPr="00C04430">
        <w:t xml:space="preserve">financial tables </w:t>
      </w:r>
      <w:r w:rsidRPr="00C04430">
        <w:t xml:space="preserve">via Protected-rated email or via </w:t>
      </w:r>
      <w:proofErr w:type="spellStart"/>
      <w:r w:rsidRPr="00C04430">
        <w:t>CabNet</w:t>
      </w:r>
      <w:proofErr w:type="spellEnd"/>
      <w:r w:rsidRPr="00C04430">
        <w:t>.</w:t>
      </w:r>
    </w:p>
    <w:p w14:paraId="06AD49C4" w14:textId="34623997" w:rsidR="00BA22A7" w:rsidRPr="00C04430" w:rsidRDefault="00BA22A7" w:rsidP="00C97200">
      <w:pPr>
        <w:pStyle w:val="Bullet1"/>
        <w:rPr>
          <w:u w:color="0070C0"/>
        </w:rPr>
      </w:pPr>
      <w:r w:rsidRPr="00C04430">
        <w:t xml:space="preserve">To </w:t>
      </w:r>
      <w:r w:rsidR="000F38C2" w:rsidRPr="00C04430">
        <w:t xml:space="preserve">determine </w:t>
      </w:r>
      <w:r w:rsidRPr="00C04430">
        <w:t xml:space="preserve">whether your entity has Protected-rated email, please refer to the </w:t>
      </w:r>
      <w:hyperlink r:id="rId44" w:history="1">
        <w:proofErr w:type="spellStart"/>
        <w:r w:rsidRPr="00C04430">
          <w:rPr>
            <w:rStyle w:val="Hyperlink"/>
          </w:rPr>
          <w:t>GovLink</w:t>
        </w:r>
        <w:proofErr w:type="spellEnd"/>
        <w:r w:rsidRPr="00C04430">
          <w:rPr>
            <w:rStyle w:val="Hyperlink"/>
          </w:rPr>
          <w:t xml:space="preserve"> </w:t>
        </w:r>
        <w:r w:rsidR="00774AAB" w:rsidRPr="00C04430">
          <w:rPr>
            <w:rStyle w:val="Hyperlink"/>
          </w:rPr>
          <w:t>web</w:t>
        </w:r>
        <w:r w:rsidR="001E34F6" w:rsidRPr="00C04430">
          <w:rPr>
            <w:rStyle w:val="Hyperlink"/>
          </w:rPr>
          <w:noBreakHyphen/>
        </w:r>
        <w:r w:rsidR="00774AAB" w:rsidRPr="00C04430">
          <w:rPr>
            <w:rStyle w:val="Hyperlink"/>
          </w:rPr>
          <w:t>page</w:t>
        </w:r>
      </w:hyperlink>
      <w:r w:rsidR="00774AAB" w:rsidRPr="00C04430">
        <w:t xml:space="preserve"> </w:t>
      </w:r>
      <w:r w:rsidR="003D040E" w:rsidRPr="00C04430">
        <w:t xml:space="preserve">and click on the </w:t>
      </w:r>
      <w:r w:rsidR="003D040E" w:rsidRPr="00C04430">
        <w:rPr>
          <w:i/>
          <w:iCs/>
        </w:rPr>
        <w:t>User List</w:t>
      </w:r>
      <w:r w:rsidR="003D040E" w:rsidRPr="00C04430">
        <w:t xml:space="preserve"> tab to confirm entities </w:t>
      </w:r>
      <w:r w:rsidR="00774AAB" w:rsidRPr="00C04430">
        <w:t>who utilise</w:t>
      </w:r>
      <w:r w:rsidR="003D040E" w:rsidRPr="00C04430">
        <w:t xml:space="preserve"> the </w:t>
      </w:r>
      <w:proofErr w:type="spellStart"/>
      <w:r w:rsidR="003D040E" w:rsidRPr="00C04430">
        <w:t>GovLink</w:t>
      </w:r>
      <w:proofErr w:type="spellEnd"/>
      <w:r w:rsidR="003D040E" w:rsidRPr="00C04430">
        <w:t xml:space="preserve"> network.</w:t>
      </w:r>
    </w:p>
    <w:p w14:paraId="405FC757" w14:textId="403E5454" w:rsidR="00A463D5" w:rsidRPr="00C04430" w:rsidRDefault="00A463D5" w:rsidP="00ED1427">
      <w:pPr>
        <w:pStyle w:val="Heading2Numbered"/>
      </w:pPr>
      <w:bookmarkStart w:id="180" w:name="_Toc54337293"/>
      <w:bookmarkStart w:id="181" w:name="_Toc55999632"/>
      <w:bookmarkStart w:id="182" w:name="_Toc56004493"/>
      <w:bookmarkStart w:id="183" w:name="_Toc56071437"/>
      <w:bookmarkStart w:id="184" w:name="_Toc55999633"/>
      <w:bookmarkStart w:id="185" w:name="_Toc56004494"/>
      <w:bookmarkStart w:id="186" w:name="_Toc56071438"/>
      <w:bookmarkStart w:id="187" w:name="_Toc55999634"/>
      <w:bookmarkStart w:id="188" w:name="_Toc56004495"/>
      <w:bookmarkStart w:id="189" w:name="_Toc56071439"/>
      <w:bookmarkStart w:id="190" w:name="_Toc55999635"/>
      <w:bookmarkStart w:id="191" w:name="_Toc56004496"/>
      <w:bookmarkStart w:id="192" w:name="_Toc56071440"/>
      <w:bookmarkStart w:id="193" w:name="_Toc215844006"/>
      <w:bookmarkEnd w:id="180"/>
      <w:bookmarkEnd w:id="181"/>
      <w:bookmarkEnd w:id="182"/>
      <w:bookmarkEnd w:id="183"/>
      <w:bookmarkEnd w:id="184"/>
      <w:bookmarkEnd w:id="185"/>
      <w:bookmarkEnd w:id="186"/>
      <w:bookmarkEnd w:id="187"/>
      <w:bookmarkEnd w:id="188"/>
      <w:bookmarkEnd w:id="189"/>
      <w:bookmarkEnd w:id="190"/>
      <w:bookmarkEnd w:id="191"/>
      <w:bookmarkEnd w:id="192"/>
      <w:r w:rsidRPr="00C04430">
        <w:t>Online publication</w:t>
      </w:r>
      <w:bookmarkEnd w:id="193"/>
    </w:p>
    <w:p w14:paraId="356F3C62" w14:textId="605495C2" w:rsidR="00A463D5" w:rsidRPr="00C04430" w:rsidRDefault="00A463D5" w:rsidP="00ED1427">
      <w:pPr>
        <w:pStyle w:val="Heading3Numbered"/>
      </w:pPr>
      <w:bookmarkStart w:id="194" w:name="_Ref152338772"/>
      <w:bookmarkStart w:id="195" w:name="_Ref152338779"/>
      <w:bookmarkStart w:id="196" w:name="_Toc215844007"/>
      <w:r w:rsidRPr="00C04430">
        <w:t>Publishing the PAES on the internet</w:t>
      </w:r>
      <w:bookmarkEnd w:id="194"/>
      <w:bookmarkEnd w:id="195"/>
      <w:bookmarkEnd w:id="196"/>
    </w:p>
    <w:p w14:paraId="5FA11E0B" w14:textId="374827C1" w:rsidR="00A463D5" w:rsidRPr="00C04430" w:rsidRDefault="00A463D5" w:rsidP="005C2636">
      <w:r w:rsidRPr="00C04430">
        <w:t xml:space="preserve">All Budget documentation will be published on </w:t>
      </w:r>
      <w:hyperlink r:id="rId45" w:history="1">
        <w:r w:rsidR="00B063BB" w:rsidRPr="00C04430">
          <w:rPr>
            <w:rStyle w:val="Hyperlink"/>
          </w:rPr>
          <w:t>www.budget.gov.au</w:t>
        </w:r>
      </w:hyperlink>
      <w:r w:rsidR="0040351C" w:rsidRPr="00C04430">
        <w:t xml:space="preserve"> with </w:t>
      </w:r>
      <w:r w:rsidRPr="00C04430">
        <w:t xml:space="preserve">hyperlinks </w:t>
      </w:r>
      <w:r w:rsidR="00222FEC" w:rsidRPr="00C04430">
        <w:t>to assist</w:t>
      </w:r>
      <w:r w:rsidRPr="00C04430">
        <w:t xml:space="preserve"> ease of referenc</w:t>
      </w:r>
      <w:r w:rsidR="00222FEC" w:rsidRPr="00C04430">
        <w:t>ing</w:t>
      </w:r>
      <w:r w:rsidRPr="00C04430">
        <w:t xml:space="preserve"> and reading across documents. The Australian Government Budget website </w:t>
      </w:r>
      <w:hyperlink r:id="rId46" w:history="1">
        <w:r w:rsidRPr="00C04430">
          <w:rPr>
            <w:rStyle w:val="Hyperlink"/>
          </w:rPr>
          <w:t>www.budget.gov.au</w:t>
        </w:r>
      </w:hyperlink>
      <w:r w:rsidRPr="00C04430">
        <w:t xml:space="preserve"> will link readers to </w:t>
      </w:r>
      <w:r w:rsidR="00B063BB" w:rsidRPr="00C04430">
        <w:t xml:space="preserve">the </w:t>
      </w:r>
      <w:r w:rsidRPr="00C04430">
        <w:t>PAES on the portfolio’s own website</w:t>
      </w:r>
      <w:r w:rsidR="001E34F6" w:rsidRPr="00C04430">
        <w:t xml:space="preserve"> </w:t>
      </w:r>
      <w:r w:rsidR="10BC26BD" w:rsidRPr="00C04430">
        <w:t xml:space="preserve">with hyperlinks to assist ease of referencing and reading across documents. The Australian Government Budget </w:t>
      </w:r>
      <w:r w:rsidR="003E3C6E" w:rsidRPr="00C04430">
        <w:t>website will</w:t>
      </w:r>
      <w:r w:rsidR="10BC26BD" w:rsidRPr="00C04430">
        <w:t xml:space="preserve"> link readers to the PAES on the portfolio’s own website.</w:t>
      </w:r>
    </w:p>
    <w:p w14:paraId="430A798B" w14:textId="46D59BDF" w:rsidR="00A463D5" w:rsidRPr="00C04430" w:rsidRDefault="00A463D5" w:rsidP="005C2636">
      <w:r w:rsidRPr="00C04430">
        <w:t xml:space="preserve">All </w:t>
      </w:r>
      <w:r w:rsidR="00BD65BC" w:rsidRPr="00C04430">
        <w:t>P</w:t>
      </w:r>
      <w:r w:rsidRPr="00C04430">
        <w:t>ortfolio</w:t>
      </w:r>
      <w:r w:rsidR="00BD65BC" w:rsidRPr="00C04430">
        <w:t xml:space="preserve"> Departments</w:t>
      </w:r>
      <w:r w:rsidRPr="00C04430">
        <w:t xml:space="preserve"> must post their electronic copy of the PAES to their department</w:t>
      </w:r>
      <w:r w:rsidR="00BD65BC" w:rsidRPr="00C04430">
        <w:t>al</w:t>
      </w:r>
      <w:r w:rsidRPr="00C04430">
        <w:t xml:space="preserve"> website. This should be posted in an accessible format as required by the </w:t>
      </w:r>
      <w:hyperlink r:id="rId47" w:history="1">
        <w:r w:rsidR="004F3248">
          <w:rPr>
            <w:rStyle w:val="Hyperlink"/>
            <w:rFonts w:cstheme="minorBidi"/>
          </w:rPr>
          <w:t>web content accessibility guidelines</w:t>
        </w:r>
      </w:hyperlink>
      <w:r w:rsidRPr="00C04430">
        <w:t xml:space="preserve"> issued by the Digital Transformation </w:t>
      </w:r>
      <w:r w:rsidR="003D0147" w:rsidRPr="00C04430">
        <w:t xml:space="preserve">Agency </w:t>
      </w:r>
      <w:r w:rsidRPr="00C04430">
        <w:t>(for example, post the document in multiple formats to be sure it can be read by screen readers).</w:t>
      </w:r>
    </w:p>
    <w:p w14:paraId="6F16B783" w14:textId="6629DF0B" w:rsidR="00646409" w:rsidRPr="00C04430" w:rsidRDefault="006E2A20" w:rsidP="00623743">
      <w:r w:rsidRPr="00C04430">
        <w:t xml:space="preserve">Portfolios should refer to the </w:t>
      </w:r>
      <w:hyperlink r:id="rId48" w:history="1">
        <w:r w:rsidR="00460D64" w:rsidRPr="00C04430">
          <w:rPr>
            <w:rStyle w:val="Hyperlink"/>
          </w:rPr>
          <w:t>style manual</w:t>
        </w:r>
      </w:hyperlink>
      <w:r w:rsidRPr="00C04430">
        <w:t xml:space="preserve"> prior to publication</w:t>
      </w:r>
      <w:r w:rsidR="007C255A" w:rsidRPr="00C04430">
        <w:t xml:space="preserve"> </w:t>
      </w:r>
      <w:r w:rsidRPr="00C04430">
        <w:t>of their PAES.</w:t>
      </w:r>
    </w:p>
    <w:p w14:paraId="7F482083" w14:textId="6CDCA9F2" w:rsidR="00A463D5" w:rsidRPr="00C04430" w:rsidRDefault="00A463D5" w:rsidP="005C2636">
      <w:r w:rsidRPr="00C04430">
        <w:t>Portfolios should email Treasury</w:t>
      </w:r>
      <w:r w:rsidR="00166CB4" w:rsidRPr="00C04430">
        <w:t>’s</w:t>
      </w:r>
      <w:r w:rsidRPr="00C04430">
        <w:t xml:space="preserve"> </w:t>
      </w:r>
      <w:r w:rsidR="00345F24" w:rsidRPr="00C04430">
        <w:t xml:space="preserve">Digital Delivery </w:t>
      </w:r>
      <w:r w:rsidR="001740BF" w:rsidRPr="00C04430">
        <w:t>T</w:t>
      </w:r>
      <w:r w:rsidR="007C255A" w:rsidRPr="00C04430">
        <w:t xml:space="preserve">eam </w:t>
      </w:r>
      <w:r w:rsidR="00166CB4" w:rsidRPr="00C04430">
        <w:t xml:space="preserve">at </w:t>
      </w:r>
      <w:hyperlink r:id="rId49" w:history="1">
        <w:r w:rsidR="00166CB4" w:rsidRPr="00C04430">
          <w:rPr>
            <w:rStyle w:val="Hyperlink"/>
          </w:rPr>
          <w:t>budget-website@treasury.gov.au</w:t>
        </w:r>
      </w:hyperlink>
      <w:r w:rsidRPr="00C04430">
        <w:t xml:space="preserve"> by no later than </w:t>
      </w:r>
      <w:r w:rsidR="00AA219A" w:rsidRPr="00C04430">
        <w:t>12pm</w:t>
      </w:r>
      <w:r w:rsidRPr="00C04430">
        <w:t xml:space="preserve"> </w:t>
      </w:r>
      <w:r w:rsidR="00322D8C" w:rsidRPr="00210198">
        <w:rPr>
          <w:b/>
        </w:rPr>
        <w:t xml:space="preserve">Monday, </w:t>
      </w:r>
      <w:r w:rsidR="007719A8">
        <w:rPr>
          <w:b/>
        </w:rPr>
        <w:t>2</w:t>
      </w:r>
      <w:r w:rsidR="007719A8" w:rsidRPr="00210198">
        <w:rPr>
          <w:b/>
        </w:rPr>
        <w:t xml:space="preserve"> </w:t>
      </w:r>
      <w:r w:rsidR="00221335" w:rsidRPr="00210198">
        <w:rPr>
          <w:b/>
        </w:rPr>
        <w:t>February</w:t>
      </w:r>
      <w:r w:rsidR="00B2665A" w:rsidRPr="00210198">
        <w:rPr>
          <w:b/>
        </w:rPr>
        <w:t xml:space="preserve"> </w:t>
      </w:r>
      <w:r w:rsidR="003D589F" w:rsidRPr="00210198">
        <w:rPr>
          <w:b/>
        </w:rPr>
        <w:t>202</w:t>
      </w:r>
      <w:r w:rsidR="00827E25">
        <w:rPr>
          <w:b/>
        </w:rPr>
        <w:t>6</w:t>
      </w:r>
      <w:r w:rsidR="003D589F" w:rsidRPr="00C04430">
        <w:t xml:space="preserve"> </w:t>
      </w:r>
      <w:r w:rsidRPr="00C04430">
        <w:t>with details of:</w:t>
      </w:r>
    </w:p>
    <w:p w14:paraId="0D1442C5" w14:textId="2EDF2EC5" w:rsidR="00A463D5" w:rsidRPr="00C04430" w:rsidRDefault="00A463D5" w:rsidP="00C97200">
      <w:pPr>
        <w:pStyle w:val="Bullet1"/>
      </w:pPr>
      <w:r w:rsidRPr="00C04430">
        <w:t>the URL address where the portfolio will post its PAES</w:t>
      </w:r>
    </w:p>
    <w:p w14:paraId="499957B9" w14:textId="4311F76F" w:rsidR="00A463D5" w:rsidRPr="00C04430" w:rsidRDefault="00A463D5" w:rsidP="00C97200">
      <w:pPr>
        <w:pStyle w:val="Bullet1"/>
      </w:pPr>
      <w:r w:rsidRPr="00C04430">
        <w:t>contact details for the author of the PAES</w:t>
      </w:r>
    </w:p>
    <w:p w14:paraId="1AC72728" w14:textId="5FE259FD" w:rsidR="00ED25FA" w:rsidRPr="00C04430" w:rsidRDefault="00A463D5" w:rsidP="00C97200">
      <w:pPr>
        <w:pStyle w:val="Bullet1"/>
      </w:pPr>
      <w:r w:rsidRPr="00C04430">
        <w:t>contact details for the portfolio</w:t>
      </w:r>
      <w:r w:rsidR="005D1C92" w:rsidRPr="00C04430">
        <w:t>’</w:t>
      </w:r>
      <w:r w:rsidRPr="00C04430">
        <w:t>s webmaster</w:t>
      </w:r>
      <w:r w:rsidR="002E5627" w:rsidRPr="00C04430">
        <w:t>.</w:t>
      </w:r>
    </w:p>
    <w:p w14:paraId="5EDC825A" w14:textId="4B02A6F6" w:rsidR="00ED25FA" w:rsidRPr="00C04430" w:rsidRDefault="00A01E19" w:rsidP="005C2636">
      <w:r w:rsidRPr="00C04430">
        <w:lastRenderedPageBreak/>
        <w:t>Portfolio Departments</w:t>
      </w:r>
      <w:r w:rsidR="00ED25FA" w:rsidRPr="00C04430">
        <w:t xml:space="preserve"> should ensure the above information is forwarded to their internal Web Publishing area for action.</w:t>
      </w:r>
    </w:p>
    <w:p w14:paraId="39A1C0AD" w14:textId="33D7D599" w:rsidR="007C255A" w:rsidRPr="00C04430" w:rsidRDefault="00ED25FA" w:rsidP="005C2636">
      <w:r w:rsidRPr="00C04430">
        <w:t xml:space="preserve">PAES must only be uploaded to entity websites </w:t>
      </w:r>
      <w:r w:rsidRPr="00C04430">
        <w:rPr>
          <w:b/>
          <w:bCs/>
        </w:rPr>
        <w:t>after they have been tabled in Parliament</w:t>
      </w:r>
      <w:r w:rsidR="008F6B38" w:rsidRPr="00210198">
        <w:t>.</w:t>
      </w:r>
      <w:r w:rsidRPr="00C04430">
        <w:t xml:space="preserve"> </w:t>
      </w:r>
    </w:p>
    <w:p w14:paraId="4C81AF2E" w14:textId="505B4CF6" w:rsidR="00ED25FA" w:rsidRPr="00C04430" w:rsidRDefault="00ED25FA" w:rsidP="00C97200">
      <w:pPr>
        <w:pStyle w:val="Bullet1"/>
      </w:pPr>
      <w:r w:rsidRPr="00C04430">
        <w:t xml:space="preserve">Entities can check the tabling status via the </w:t>
      </w:r>
      <w:hyperlink r:id="rId50" w:history="1">
        <w:r w:rsidR="000732DE" w:rsidRPr="00C04430">
          <w:rPr>
            <w:rStyle w:val="Hyperlink"/>
          </w:rPr>
          <w:t xml:space="preserve">dynamic red </w:t>
        </w:r>
        <w:proofErr w:type="gramStart"/>
        <w:r w:rsidR="000732DE" w:rsidRPr="00C04430">
          <w:rPr>
            <w:rStyle w:val="Hyperlink"/>
          </w:rPr>
          <w:t>web-page</w:t>
        </w:r>
        <w:proofErr w:type="gramEnd"/>
      </w:hyperlink>
      <w:r w:rsidR="006E2A20" w:rsidRPr="00C04430">
        <w:t>.</w:t>
      </w:r>
    </w:p>
    <w:p w14:paraId="262A548D" w14:textId="5A256C15" w:rsidR="00ED25FA" w:rsidRPr="00C04430" w:rsidRDefault="00A01E19" w:rsidP="00C97200">
      <w:pPr>
        <w:pStyle w:val="Bullet2"/>
      </w:pPr>
      <w:r w:rsidRPr="00C04430">
        <w:t>Portfolio Departments</w:t>
      </w:r>
      <w:r w:rsidR="00ED25FA" w:rsidRPr="00C04430">
        <w:t xml:space="preserve"> are to scroll down the page until they find the </w:t>
      </w:r>
      <w:r w:rsidR="00147A2A" w:rsidRPr="00C04430">
        <w:t xml:space="preserve">note referencing the </w:t>
      </w:r>
      <w:r w:rsidR="005818B8" w:rsidRPr="00C04430">
        <w:rPr>
          <w:i/>
          <w:iCs/>
        </w:rPr>
        <w:t>‘</w:t>
      </w:r>
      <w:r w:rsidR="00A92662" w:rsidRPr="00C04430">
        <w:rPr>
          <w:i/>
          <w:iCs/>
        </w:rPr>
        <w:t>202</w:t>
      </w:r>
      <w:r w:rsidR="00A92662">
        <w:rPr>
          <w:i/>
          <w:iCs/>
        </w:rPr>
        <w:t>5</w:t>
      </w:r>
      <w:r w:rsidR="008E67A5" w:rsidRPr="00C04430">
        <w:rPr>
          <w:i/>
          <w:iCs/>
        </w:rPr>
        <w:t>-</w:t>
      </w:r>
      <w:r w:rsidR="00A92662" w:rsidRPr="00C04430">
        <w:rPr>
          <w:i/>
          <w:iCs/>
        </w:rPr>
        <w:t>2</w:t>
      </w:r>
      <w:r w:rsidR="00A92662">
        <w:rPr>
          <w:i/>
          <w:iCs/>
        </w:rPr>
        <w:t>6</w:t>
      </w:r>
      <w:r w:rsidR="00A92662" w:rsidRPr="00C04430">
        <w:rPr>
          <w:i/>
          <w:iCs/>
        </w:rPr>
        <w:t xml:space="preserve"> </w:t>
      </w:r>
      <w:r w:rsidR="00ED25FA" w:rsidRPr="00C04430">
        <w:rPr>
          <w:i/>
          <w:iCs/>
        </w:rPr>
        <w:t>Portfolio Additional Estimates Statements</w:t>
      </w:r>
      <w:r w:rsidR="005818B8" w:rsidRPr="00C04430">
        <w:rPr>
          <w:i/>
          <w:iCs/>
        </w:rPr>
        <w:t>’</w:t>
      </w:r>
      <w:r w:rsidR="00ED25FA" w:rsidRPr="00C04430">
        <w:t xml:space="preserve">. The light red column on the </w:t>
      </w:r>
      <w:r w:rsidR="00894BBB" w:rsidRPr="00C04430">
        <w:t>right</w:t>
      </w:r>
      <w:r w:rsidR="00894BBB" w:rsidRPr="00C04430">
        <w:noBreakHyphen/>
        <w:t>hand</w:t>
      </w:r>
      <w:r w:rsidR="00ED25FA" w:rsidRPr="00C04430">
        <w:t xml:space="preserve"> side of the entry will show the time the documents were tabled. Please note that no </w:t>
      </w:r>
      <w:r w:rsidR="005F75A3" w:rsidRPr="00C04430">
        <w:t xml:space="preserve">portfolio </w:t>
      </w:r>
      <w:r w:rsidR="00ED25FA" w:rsidRPr="00C04430">
        <w:t>will be separately identified.</w:t>
      </w:r>
    </w:p>
    <w:p w14:paraId="5E1E44FF" w14:textId="11779A27" w:rsidR="007C255A" w:rsidRPr="00C04430" w:rsidRDefault="007C255A">
      <w:r w:rsidRPr="00C04430">
        <w:t xml:space="preserve">The PAES are not archived on </w:t>
      </w:r>
      <w:hyperlink r:id="rId51" w:history="1">
        <w:r w:rsidR="00B063BB" w:rsidRPr="00C04430">
          <w:rPr>
            <w:rStyle w:val="Hyperlink"/>
          </w:rPr>
          <w:t>www.budget.gov.au</w:t>
        </w:r>
      </w:hyperlink>
      <w:r w:rsidR="00BD65BC" w:rsidRPr="00C04430">
        <w:t>.</w:t>
      </w:r>
      <w:r w:rsidR="0063070B" w:rsidRPr="00C04430">
        <w:t xml:space="preserve"> </w:t>
      </w:r>
      <w:r w:rsidR="00A01E19" w:rsidRPr="00C04430">
        <w:t>Portfolio Departments</w:t>
      </w:r>
      <w:r w:rsidRPr="00C04430">
        <w:t xml:space="preserve"> should ensure electronic copies of past PB Statements</w:t>
      </w:r>
      <w:r w:rsidR="0029431B" w:rsidRPr="00C04430">
        <w:t xml:space="preserve"> and PAES</w:t>
      </w:r>
      <w:r w:rsidRPr="00C04430">
        <w:t xml:space="preserve"> remain available on their websites.</w:t>
      </w:r>
    </w:p>
    <w:p w14:paraId="5F773935" w14:textId="78EBE8F3" w:rsidR="00ED25FA" w:rsidRPr="00C04430" w:rsidRDefault="000F38C2" w:rsidP="005E01B3">
      <w:pPr>
        <w:pStyle w:val="Heading4"/>
      </w:pPr>
      <w:r w:rsidRPr="00C04430">
        <w:t>F</w:t>
      </w:r>
      <w:r w:rsidR="00ED25FA" w:rsidRPr="00C04430">
        <w:t>ile-naming convention</w:t>
      </w:r>
    </w:p>
    <w:p w14:paraId="08F24493" w14:textId="77777777" w:rsidR="00ED25FA" w:rsidRPr="00C04430" w:rsidRDefault="00ED25FA" w:rsidP="005C2636">
      <w:r w:rsidRPr="00C04430">
        <w:t xml:space="preserve">Portfolios should follow a consistent file-naming convention for electronic copies of the PAES as outlined below to aid file comprehension and retrieval for readers who download the documents, and to remove the confusion that occurs when files are not clearly named or numbered. </w:t>
      </w:r>
    </w:p>
    <w:p w14:paraId="513D74DF" w14:textId="77777777" w:rsidR="00ED25FA" w:rsidRPr="00C04430" w:rsidRDefault="00ED25FA" w:rsidP="005C2636">
      <w:r w:rsidRPr="00C04430">
        <w:t xml:space="preserve">An example of the recommended convention is: </w:t>
      </w:r>
    </w:p>
    <w:p w14:paraId="0ECCCFCA" w14:textId="7929EF8A" w:rsidR="00ED25FA" w:rsidRPr="00C04430" w:rsidRDefault="00ED25FA" w:rsidP="005E01B3">
      <w:pPr>
        <w:pStyle w:val="IndentBlueText"/>
      </w:pPr>
      <w:r w:rsidRPr="00C04430">
        <w:t>Financial</w:t>
      </w:r>
      <w:r w:rsidR="004F3248">
        <w:t xml:space="preserve"> </w:t>
      </w:r>
      <w:r w:rsidRPr="00C04430">
        <w:t>Year + Portfolio + PAES + a file sequence number (</w:t>
      </w:r>
      <w:r w:rsidR="007E0EE8" w:rsidRPr="00C04430">
        <w:t>i</w:t>
      </w:r>
      <w:r w:rsidR="004D4150" w:rsidRPr="00C04430">
        <w:t>.</w:t>
      </w:r>
      <w:r w:rsidR="007E0EE8" w:rsidRPr="00C04430">
        <w:t>e</w:t>
      </w:r>
      <w:r w:rsidR="004D4150" w:rsidRPr="00C04430">
        <w:t>.</w:t>
      </w:r>
      <w:r w:rsidRPr="00C04430">
        <w:t xml:space="preserve"> 01, 02 etc) +</w:t>
      </w:r>
      <w:r w:rsidR="005D1C92" w:rsidRPr="00C04430">
        <w:t xml:space="preserve"> </w:t>
      </w:r>
      <w:r w:rsidRPr="00C04430">
        <w:t>Chapter Number (or entity name</w:t>
      </w:r>
      <w:r w:rsidR="00460D64" w:rsidRPr="00C04430">
        <w:t>/</w:t>
      </w:r>
      <w:r w:rsidRPr="00C04430">
        <w:t>acronym, etc)</w:t>
      </w:r>
    </w:p>
    <w:p w14:paraId="624C3E37" w14:textId="77777777" w:rsidR="00ED25FA" w:rsidRPr="00C04430" w:rsidRDefault="00ED25FA" w:rsidP="005C2636">
      <w:r w:rsidRPr="00C04430">
        <w:t>Examples would be:</w:t>
      </w:r>
    </w:p>
    <w:p w14:paraId="4E8BBFD2" w14:textId="5F7C6F7C" w:rsidR="00ED25FA" w:rsidRPr="00C04430" w:rsidRDefault="00A92662" w:rsidP="005E01B3">
      <w:pPr>
        <w:pStyle w:val="IndentBlueText"/>
      </w:pPr>
      <w:r w:rsidRPr="00C04430">
        <w:t>202</w:t>
      </w:r>
      <w:r>
        <w:t>5</w:t>
      </w:r>
      <w:r w:rsidR="008E67A5" w:rsidRPr="00C04430">
        <w:t>-</w:t>
      </w:r>
      <w:r w:rsidRPr="00C04430">
        <w:t>2</w:t>
      </w:r>
      <w:r>
        <w:t>6</w:t>
      </w:r>
      <w:r w:rsidR="00ED25FA" w:rsidRPr="00C04430">
        <w:t>_Finance_PAES_01_Parts_A_and_B</w:t>
      </w:r>
    </w:p>
    <w:p w14:paraId="624AB893" w14:textId="05EE3641" w:rsidR="00ED25FA" w:rsidRPr="00C04430" w:rsidRDefault="009B3848" w:rsidP="005E01B3">
      <w:pPr>
        <w:pStyle w:val="IndentBlueText"/>
      </w:pPr>
      <w:r w:rsidRPr="00C04430">
        <w:t>202</w:t>
      </w:r>
      <w:r>
        <w:t>5</w:t>
      </w:r>
      <w:r w:rsidR="008E67A5" w:rsidRPr="00C04430">
        <w:t>-</w:t>
      </w:r>
      <w:r w:rsidRPr="00C04430">
        <w:t>2</w:t>
      </w:r>
      <w:r>
        <w:t>6</w:t>
      </w:r>
      <w:r w:rsidR="00ED25FA" w:rsidRPr="00C04430">
        <w:t>_Finance_PAES_10_ABC</w:t>
      </w:r>
      <w:r w:rsidR="00696FC2" w:rsidRPr="00C04430">
        <w:tab/>
      </w:r>
    </w:p>
    <w:p w14:paraId="6797BEB6" w14:textId="38175831" w:rsidR="00ED25FA" w:rsidRPr="00C04430" w:rsidRDefault="009B3848" w:rsidP="005E01B3">
      <w:pPr>
        <w:pStyle w:val="IndentBlueText"/>
      </w:pPr>
      <w:r w:rsidRPr="00C04430">
        <w:t>202</w:t>
      </w:r>
      <w:r>
        <w:t>5</w:t>
      </w:r>
      <w:r w:rsidR="008E67A5" w:rsidRPr="00C04430">
        <w:t>-</w:t>
      </w:r>
      <w:r w:rsidRPr="00C04430">
        <w:t>2</w:t>
      </w:r>
      <w:r>
        <w:t>6</w:t>
      </w:r>
      <w:r w:rsidR="00ED25FA" w:rsidRPr="00C04430">
        <w:t>_Health_PAES_05_Outcome3</w:t>
      </w:r>
    </w:p>
    <w:p w14:paraId="195BAE1D" w14:textId="165715BC" w:rsidR="00F62F05" w:rsidRPr="00C04430" w:rsidRDefault="00ED25FA" w:rsidP="005C2636">
      <w:r w:rsidRPr="00C04430">
        <w:t xml:space="preserve">The file sequence number indicates </w:t>
      </w:r>
      <w:r w:rsidR="000F38C2" w:rsidRPr="00C04430">
        <w:t xml:space="preserve">the order </w:t>
      </w:r>
      <w:r w:rsidRPr="00C04430">
        <w:t>file</w:t>
      </w:r>
      <w:r w:rsidR="000F38C2" w:rsidRPr="00C04430">
        <w:t>s</w:t>
      </w:r>
      <w:r w:rsidRPr="00C04430">
        <w:t xml:space="preserve"> would be read if the document</w:t>
      </w:r>
      <w:r w:rsidR="000F38C2" w:rsidRPr="00C04430">
        <w:t>s</w:t>
      </w:r>
      <w:r w:rsidRPr="00C04430">
        <w:t xml:space="preserve"> </w:t>
      </w:r>
      <w:r w:rsidR="00106704" w:rsidRPr="00C04430">
        <w:t>were</w:t>
      </w:r>
      <w:r w:rsidRPr="00C04430">
        <w:t xml:space="preserve"> read like a book.</w:t>
      </w:r>
    </w:p>
    <w:p w14:paraId="6BB9289C" w14:textId="56E618DC" w:rsidR="00ED25FA" w:rsidRPr="00C04430" w:rsidRDefault="00ED25FA" w:rsidP="005C2636">
      <w:r w:rsidRPr="00C04430">
        <w:t>Naming the files in this way means that the order of files downloaded into a sub-directory would be the same order as the order of presentation of chapters in the PAES.</w:t>
      </w:r>
      <w:r w:rsidR="0063070B" w:rsidRPr="00C04430">
        <w:t xml:space="preserve"> </w:t>
      </w:r>
      <w:r w:rsidRPr="00C04430">
        <w:t>This would result in the electronic files being listed in the same order as the printed chapters, and therefore easier and more intuitive navigation for those accessing the files.</w:t>
      </w:r>
    </w:p>
    <w:p w14:paraId="3957E641" w14:textId="3FCACC56" w:rsidR="00257A4F" w:rsidRPr="00C04430" w:rsidRDefault="00583B72" w:rsidP="00ED1427">
      <w:pPr>
        <w:pStyle w:val="Heading3Numbered"/>
      </w:pPr>
      <w:bookmarkStart w:id="197" w:name="_Ref152339892"/>
      <w:bookmarkStart w:id="198" w:name="_Ref152339895"/>
      <w:bookmarkStart w:id="199" w:name="_Ref152339899"/>
      <w:bookmarkStart w:id="200" w:name="_Toc215844008"/>
      <w:r w:rsidRPr="00C04430">
        <w:t xml:space="preserve">Data and </w:t>
      </w:r>
      <w:r w:rsidR="00BE54C2" w:rsidRPr="00C04430">
        <w:t>d</w:t>
      </w:r>
      <w:r w:rsidRPr="00C04430">
        <w:t xml:space="preserve">igital </w:t>
      </w:r>
      <w:r w:rsidR="00BE54C2" w:rsidRPr="00C04430">
        <w:t>g</w:t>
      </w:r>
      <w:r w:rsidRPr="00C04430">
        <w:t xml:space="preserve">overnment </w:t>
      </w:r>
      <w:r w:rsidR="00BE54C2" w:rsidRPr="00C04430">
        <w:t>s</w:t>
      </w:r>
      <w:r w:rsidRPr="00C04430">
        <w:t xml:space="preserve">trategy </w:t>
      </w:r>
      <w:r w:rsidR="00BE54C2" w:rsidRPr="00C04430">
        <w:t xml:space="preserve">and </w:t>
      </w:r>
      <w:r w:rsidR="00ED25FA" w:rsidRPr="00C04430">
        <w:t>publication on data.gov.au</w:t>
      </w:r>
      <w:bookmarkEnd w:id="197"/>
      <w:bookmarkEnd w:id="198"/>
      <w:bookmarkEnd w:id="199"/>
      <w:bookmarkEnd w:id="200"/>
    </w:p>
    <w:p w14:paraId="4E474A93" w14:textId="26EE0E10" w:rsidR="00257A4F" w:rsidRPr="00C04430" w:rsidRDefault="00257A4F" w:rsidP="005C2636">
      <w:r w:rsidRPr="00C04430">
        <w:t xml:space="preserve">As part of the </w:t>
      </w:r>
      <w:r w:rsidR="00C067EE" w:rsidRPr="00C04430">
        <w:t>Data and Digital Government Strategy</w:t>
      </w:r>
      <w:r w:rsidR="00E55EBE" w:rsidRPr="00C04430">
        <w:t xml:space="preserve"> </w:t>
      </w:r>
      <w:r w:rsidR="00583B72" w:rsidRPr="00C04430">
        <w:t>that</w:t>
      </w:r>
      <w:r w:rsidR="00807F63" w:rsidRPr="00C04430">
        <w:t xml:space="preserve"> make</w:t>
      </w:r>
      <w:r w:rsidR="00583B72" w:rsidRPr="00C04430">
        <w:t>s</w:t>
      </w:r>
      <w:r w:rsidR="00807F63" w:rsidRPr="00C04430">
        <w:t xml:space="preserve"> non-sensitive data open by default</w:t>
      </w:r>
      <w:r w:rsidR="00916116" w:rsidRPr="00C04430">
        <w:t xml:space="preserve"> </w:t>
      </w:r>
      <w:r w:rsidR="00583B72" w:rsidRPr="00C04430">
        <w:t xml:space="preserve">to </w:t>
      </w:r>
      <w:r w:rsidRPr="00C04430">
        <w:t xml:space="preserve">increase Budget transparency, </w:t>
      </w:r>
      <w:r w:rsidR="00A01E19" w:rsidRPr="00C04430">
        <w:t>Portfolio Departments</w:t>
      </w:r>
      <w:r w:rsidRPr="00C04430">
        <w:t xml:space="preserve"> are required to provide a copy of finalised PAES tables for publication on </w:t>
      </w:r>
      <w:hyperlink r:id="rId52" w:history="1">
        <w:r w:rsidR="00887594" w:rsidRPr="00C04430">
          <w:rPr>
            <w:rStyle w:val="Hyperlink"/>
          </w:rPr>
          <w:t>data.gov.au</w:t>
        </w:r>
      </w:hyperlink>
      <w:r w:rsidR="005718ED" w:rsidRPr="00C04430">
        <w:t xml:space="preserve">. </w:t>
      </w:r>
      <w:r w:rsidR="00A01E19" w:rsidRPr="00C04430">
        <w:t>Portfolio Departments</w:t>
      </w:r>
      <w:r w:rsidR="005718ED" w:rsidRPr="00C04430">
        <w:t xml:space="preserve"> have the option for using Creative Commons BY 4.0. The Finance templates</w:t>
      </w:r>
      <w:r w:rsidR="005569DA" w:rsidRPr="00C04430">
        <w:t xml:space="preserve"> by default</w:t>
      </w:r>
      <w:r w:rsidR="005718ED" w:rsidRPr="00C04430">
        <w:t xml:space="preserve"> use Creative Commons BY 3.0. This was confirmed by </w:t>
      </w:r>
      <w:r w:rsidR="00BD65BC" w:rsidRPr="00C04430">
        <w:t xml:space="preserve">the </w:t>
      </w:r>
      <w:r w:rsidR="005718ED" w:rsidRPr="00C04430">
        <w:t xml:space="preserve">Department of </w:t>
      </w:r>
      <w:r w:rsidR="00BD65BC" w:rsidRPr="00C04430">
        <w:t xml:space="preserve">the </w:t>
      </w:r>
      <w:r w:rsidR="005718ED" w:rsidRPr="00C04430">
        <w:t>Treasury who sought legal advice in continuing to use Creative Commons BY 3.0.</w:t>
      </w:r>
    </w:p>
    <w:p w14:paraId="49235215" w14:textId="0B59CBA9" w:rsidR="00257A4F" w:rsidRPr="00C04430" w:rsidRDefault="00257A4F" w:rsidP="005C2636">
      <w:r w:rsidRPr="00C04430">
        <w:t xml:space="preserve">The PAES tables, as received from </w:t>
      </w:r>
      <w:r w:rsidR="00ED0DFA" w:rsidRPr="00C04430">
        <w:t>the P</w:t>
      </w:r>
      <w:r w:rsidRPr="00C04430">
        <w:t>ortfolio</w:t>
      </w:r>
      <w:r w:rsidR="00ED0DFA" w:rsidRPr="00C04430">
        <w:t xml:space="preserve"> Departments</w:t>
      </w:r>
      <w:r w:rsidRPr="00C04430">
        <w:t xml:space="preserve">, will be published on </w:t>
      </w:r>
      <w:hyperlink r:id="rId53" w:history="1">
        <w:r w:rsidRPr="00C04430">
          <w:rPr>
            <w:rStyle w:val="Hyperlink"/>
          </w:rPr>
          <w:t>data.gov.au</w:t>
        </w:r>
      </w:hyperlink>
      <w:r w:rsidRPr="00C04430">
        <w:t xml:space="preserve"> in Excel workbook format, with a separate workbook for each entity. </w:t>
      </w:r>
    </w:p>
    <w:p w14:paraId="6B10BE14" w14:textId="5D3B4406" w:rsidR="00257A4F" w:rsidRPr="00C04430" w:rsidRDefault="00257A4F" w:rsidP="005C2636">
      <w:r w:rsidRPr="00C04430">
        <w:t>The collection of</w:t>
      </w:r>
      <w:r w:rsidR="001C3597" w:rsidRPr="00C04430">
        <w:t xml:space="preserve"> the</w:t>
      </w:r>
      <w:r w:rsidRPr="00C04430">
        <w:t xml:space="preserve"> PAES financial tables will be published in </w:t>
      </w:r>
      <w:r w:rsidR="00106704" w:rsidRPr="00C04430">
        <w:t>machine-readable</w:t>
      </w:r>
      <w:r w:rsidRPr="00C04430">
        <w:t xml:space="preserve"> format to assist those who wish to analyse the financial information. </w:t>
      </w:r>
    </w:p>
    <w:p w14:paraId="7C58E5EB" w14:textId="4710C45F" w:rsidR="00257A4F" w:rsidRPr="00C04430" w:rsidRDefault="00257A4F" w:rsidP="005C2636">
      <w:r w:rsidRPr="00C04430">
        <w:lastRenderedPageBreak/>
        <w:t xml:space="preserve">The following financial tables with headings and footnotes will be published on </w:t>
      </w:r>
      <w:hyperlink r:id="rId54" w:history="1">
        <w:r w:rsidRPr="00C04430">
          <w:rPr>
            <w:rStyle w:val="Hyperlink"/>
          </w:rPr>
          <w:t>data.gov.au</w:t>
        </w:r>
      </w:hyperlink>
      <w:r w:rsidRPr="00C04430">
        <w:t>:</w:t>
      </w:r>
    </w:p>
    <w:p w14:paraId="797974DC" w14:textId="4EBDA2E9" w:rsidR="00257A4F" w:rsidRPr="00C04430" w:rsidRDefault="00257A4F" w:rsidP="00C97200">
      <w:pPr>
        <w:pStyle w:val="Bullet1"/>
      </w:pPr>
      <w:r w:rsidRPr="00C04430">
        <w:t>Table 1.1: Entity resource statement</w:t>
      </w:r>
    </w:p>
    <w:p w14:paraId="43850BF1" w14:textId="517ECC9A" w:rsidR="00257A4F" w:rsidRPr="00C04430" w:rsidRDefault="00257A4F" w:rsidP="00C97200">
      <w:pPr>
        <w:pStyle w:val="Bullet1"/>
      </w:pPr>
      <w:r w:rsidRPr="00C04430">
        <w:t xml:space="preserve">Table 1.2: Entity </w:t>
      </w:r>
      <w:r w:rsidR="00770311">
        <w:t>2025-26</w:t>
      </w:r>
      <w:r w:rsidR="006259F5" w:rsidRPr="00C04430">
        <w:t xml:space="preserve"> </w:t>
      </w:r>
      <w:r w:rsidRPr="00C04430">
        <w:t>measures since Budget</w:t>
      </w:r>
    </w:p>
    <w:p w14:paraId="6227E54E" w14:textId="7CBECF15" w:rsidR="00257A4F" w:rsidRPr="00C04430" w:rsidRDefault="00257A4F" w:rsidP="00C97200">
      <w:pPr>
        <w:pStyle w:val="Bullet1"/>
      </w:pPr>
      <w:r w:rsidRPr="00C04430">
        <w:t xml:space="preserve">Table </w:t>
      </w:r>
      <w:r w:rsidR="003262F6" w:rsidRPr="00C04430">
        <w:t>2.X.1</w:t>
      </w:r>
      <w:r w:rsidRPr="00C04430">
        <w:t xml:space="preserve">: Budgeted </w:t>
      </w:r>
      <w:r w:rsidR="00ED0DFA" w:rsidRPr="00C04430">
        <w:t>e</w:t>
      </w:r>
      <w:r w:rsidRPr="00C04430">
        <w:t xml:space="preserve">xpenses for </w:t>
      </w:r>
      <w:r w:rsidR="00ED0DFA" w:rsidRPr="00C04430">
        <w:t>o</w:t>
      </w:r>
      <w:r w:rsidRPr="00C04430">
        <w:t>utcome X</w:t>
      </w:r>
    </w:p>
    <w:p w14:paraId="2F94C97D" w14:textId="3F1B43DA" w:rsidR="00257A4F" w:rsidRPr="00C04430" w:rsidRDefault="00257A4F" w:rsidP="00C97200">
      <w:pPr>
        <w:pStyle w:val="Bullet1"/>
      </w:pPr>
      <w:r w:rsidRPr="00C04430">
        <w:t xml:space="preserve">Table </w:t>
      </w:r>
      <w:r w:rsidR="003262F6" w:rsidRPr="00C04430">
        <w:t>2.X.</w:t>
      </w:r>
      <w:r w:rsidRPr="00C04430">
        <w:t>2: Program components</w:t>
      </w:r>
      <w:r w:rsidR="00313FE7" w:rsidRPr="00C04430">
        <w:t xml:space="preserve"> of outcome X</w:t>
      </w:r>
    </w:p>
    <w:p w14:paraId="7A028651" w14:textId="26ED6993" w:rsidR="00257A4F" w:rsidRPr="00C04430" w:rsidRDefault="00257A4F" w:rsidP="00C97200">
      <w:pPr>
        <w:pStyle w:val="Bullet1"/>
      </w:pPr>
      <w:r w:rsidRPr="00C04430">
        <w:t>Table 3.1: Estimates of special account flows and balances</w:t>
      </w:r>
    </w:p>
    <w:p w14:paraId="4DE7BD52" w14:textId="1406D957" w:rsidR="00257A4F" w:rsidRPr="00C04430" w:rsidRDefault="00257A4F" w:rsidP="00C97200">
      <w:pPr>
        <w:pStyle w:val="Bullet1"/>
      </w:pPr>
      <w:r w:rsidRPr="00C04430">
        <w:t>Tables 3.2 to 3.</w:t>
      </w:r>
      <w:r w:rsidR="00313FE7" w:rsidRPr="00C04430">
        <w:t>7</w:t>
      </w:r>
      <w:r w:rsidRPr="00C04430">
        <w:t>: Departmental budgeted financial statements</w:t>
      </w:r>
    </w:p>
    <w:p w14:paraId="4E56E235" w14:textId="65CC9B98" w:rsidR="00257A4F" w:rsidRPr="00C04430" w:rsidRDefault="00257A4F" w:rsidP="00C97200">
      <w:pPr>
        <w:pStyle w:val="Bullet1"/>
      </w:pPr>
      <w:r w:rsidRPr="00C04430">
        <w:t>Tables 3.</w:t>
      </w:r>
      <w:r w:rsidR="00313FE7" w:rsidRPr="00C04430">
        <w:t>8</w:t>
      </w:r>
      <w:r w:rsidRPr="00C04430">
        <w:t xml:space="preserve"> to 3.12: Administered budgeted financial statements</w:t>
      </w:r>
      <w:r w:rsidR="000F38C2" w:rsidRPr="00C04430">
        <w:t>.</w:t>
      </w:r>
    </w:p>
    <w:p w14:paraId="4D6434CB" w14:textId="0D7B2FD5" w:rsidR="00257A4F" w:rsidRPr="00473034" w:rsidRDefault="00257A4F" w:rsidP="005C2636">
      <w:pPr>
        <w:rPr>
          <w:i/>
        </w:rPr>
      </w:pPr>
      <w:r w:rsidRPr="00C04430">
        <w:t xml:space="preserve">Where an entity prepares two or more sets of tables, (for example Departmental </w:t>
      </w:r>
      <w:r w:rsidR="00AD34BA">
        <w:t>b</w:t>
      </w:r>
      <w:r w:rsidRPr="00C04430">
        <w:t xml:space="preserve">udgeted </w:t>
      </w:r>
      <w:r w:rsidR="00AD34BA">
        <w:t>f</w:t>
      </w:r>
      <w:r w:rsidRPr="00C04430">
        <w:t xml:space="preserve">inancial </w:t>
      </w:r>
      <w:r w:rsidR="00AD34BA">
        <w:t>s</w:t>
      </w:r>
      <w:r w:rsidRPr="00C04430">
        <w:t xml:space="preserve">tatements consolidated and </w:t>
      </w:r>
      <w:r w:rsidRPr="00473034">
        <w:rPr>
          <w:i/>
        </w:rPr>
        <w:t>non-consolidated), these tables should be included and clearly marked.</w:t>
      </w:r>
    </w:p>
    <w:p w14:paraId="184A3D38" w14:textId="7081059D" w:rsidR="00257A4F" w:rsidRPr="00473034" w:rsidRDefault="00257A4F">
      <w:pPr>
        <w:rPr>
          <w:b/>
          <w:i/>
        </w:rPr>
      </w:pPr>
      <w:r w:rsidRPr="00473034">
        <w:rPr>
          <w:i/>
        </w:rPr>
        <w:t xml:space="preserve">As </w:t>
      </w:r>
      <w:r w:rsidR="001C3597" w:rsidRPr="00473034">
        <w:rPr>
          <w:i/>
        </w:rPr>
        <w:t xml:space="preserve">the </w:t>
      </w:r>
      <w:r w:rsidRPr="00473034">
        <w:rPr>
          <w:b/>
          <w:i/>
        </w:rPr>
        <w:t>PAES information is under embargo until tabled in Parliament</w:t>
      </w:r>
      <w:r w:rsidRPr="00473034">
        <w:rPr>
          <w:i/>
        </w:rPr>
        <w:t xml:space="preserve">, </w:t>
      </w:r>
      <w:r w:rsidR="00A01E19" w:rsidRPr="00473034">
        <w:rPr>
          <w:i/>
        </w:rPr>
        <w:t>Portfolio Departments</w:t>
      </w:r>
      <w:r w:rsidRPr="00473034">
        <w:rPr>
          <w:i/>
        </w:rPr>
        <w:t xml:space="preserve"> are to coordinate and collate each portfolio entity’s financial tables and footnotes and send them to Finance either via </w:t>
      </w:r>
      <w:proofErr w:type="spellStart"/>
      <w:r w:rsidRPr="00473034">
        <w:rPr>
          <w:i/>
        </w:rPr>
        <w:t>CabNet</w:t>
      </w:r>
      <w:proofErr w:type="spellEnd"/>
      <w:r w:rsidRPr="00473034">
        <w:rPr>
          <w:i/>
        </w:rPr>
        <w:t xml:space="preserve"> or Protected-rated email to </w:t>
      </w:r>
      <w:hyperlink r:id="rId55" w:history="1">
        <w:r w:rsidR="007D1847" w:rsidRPr="00473034">
          <w:rPr>
            <w:rStyle w:val="Hyperlink"/>
            <w:i/>
          </w:rPr>
          <w:t>budget_framework@finance.gov.au</w:t>
        </w:r>
      </w:hyperlink>
      <w:r w:rsidRPr="00473034">
        <w:rPr>
          <w:i/>
        </w:rPr>
        <w:t xml:space="preserve"> by </w:t>
      </w:r>
      <w:r w:rsidR="00D73B7A">
        <w:rPr>
          <w:b/>
          <w:i/>
        </w:rPr>
        <w:t>9am</w:t>
      </w:r>
      <w:r w:rsidR="00D73B7A" w:rsidRPr="00210198">
        <w:rPr>
          <w:b/>
          <w:i/>
        </w:rPr>
        <w:t xml:space="preserve"> </w:t>
      </w:r>
      <w:r w:rsidR="00322D8C" w:rsidRPr="00210198">
        <w:rPr>
          <w:b/>
          <w:i/>
        </w:rPr>
        <w:t xml:space="preserve">Monday, </w:t>
      </w:r>
      <w:r w:rsidR="007719A8">
        <w:rPr>
          <w:b/>
          <w:i/>
        </w:rPr>
        <w:t>2</w:t>
      </w:r>
      <w:r w:rsidR="007719A8" w:rsidRPr="00210198">
        <w:rPr>
          <w:b/>
          <w:i/>
        </w:rPr>
        <w:t xml:space="preserve"> </w:t>
      </w:r>
      <w:r w:rsidR="00221335" w:rsidRPr="00210198">
        <w:rPr>
          <w:b/>
          <w:i/>
        </w:rPr>
        <w:t>February</w:t>
      </w:r>
      <w:r w:rsidR="005F4B4A" w:rsidRPr="00210198">
        <w:rPr>
          <w:b/>
          <w:i/>
        </w:rPr>
        <w:t xml:space="preserve"> </w:t>
      </w:r>
      <w:r w:rsidR="00A4094B" w:rsidRPr="00210198">
        <w:rPr>
          <w:b/>
          <w:i/>
        </w:rPr>
        <w:t>202</w:t>
      </w:r>
      <w:r w:rsidR="00F3260E">
        <w:rPr>
          <w:b/>
          <w:i/>
        </w:rPr>
        <w:t>6</w:t>
      </w:r>
      <w:r w:rsidR="006F665C" w:rsidRPr="00DA5E20">
        <w:rPr>
          <w:b/>
          <w:i/>
        </w:rPr>
        <w:t>.</w:t>
      </w:r>
    </w:p>
    <w:p w14:paraId="1A6A2316" w14:textId="2F884039" w:rsidR="003D040E" w:rsidRPr="00C04430" w:rsidRDefault="003D040E" w:rsidP="008B044A">
      <w:r w:rsidRPr="00C04430">
        <w:rPr>
          <w:b/>
          <w:bCs/>
        </w:rPr>
        <w:t xml:space="preserve">Remember to check whether your entity has </w:t>
      </w:r>
      <w:r w:rsidR="000F3F67" w:rsidRPr="00C04430">
        <w:rPr>
          <w:b/>
          <w:bCs/>
        </w:rPr>
        <w:t>P</w:t>
      </w:r>
      <w:r w:rsidRPr="00C04430">
        <w:rPr>
          <w:b/>
          <w:bCs/>
        </w:rPr>
        <w:t>rotected-rated email</w:t>
      </w:r>
      <w:r w:rsidR="0084715F" w:rsidRPr="00C04430">
        <w:rPr>
          <w:b/>
          <w:bCs/>
        </w:rPr>
        <w:t xml:space="preserve"> before sending your tables</w:t>
      </w:r>
      <w:r w:rsidR="008616D8" w:rsidRPr="00C04430">
        <w:rPr>
          <w:b/>
          <w:bCs/>
        </w:rPr>
        <w:t xml:space="preserve"> via </w:t>
      </w:r>
      <w:r w:rsidR="009C6748" w:rsidRPr="00C04430">
        <w:rPr>
          <w:b/>
          <w:bCs/>
        </w:rPr>
        <w:t xml:space="preserve">an </w:t>
      </w:r>
      <w:r w:rsidR="008616D8" w:rsidRPr="00C04430">
        <w:rPr>
          <w:b/>
          <w:bCs/>
        </w:rPr>
        <w:t>email</w:t>
      </w:r>
      <w:r w:rsidRPr="00C04430">
        <w:rPr>
          <w:b/>
          <w:bCs/>
        </w:rPr>
        <w:t>.</w:t>
      </w:r>
      <w:r w:rsidR="0063070B" w:rsidRPr="00C04430">
        <w:t xml:space="preserve"> </w:t>
      </w:r>
      <w:r w:rsidR="0084715F" w:rsidRPr="00C04430">
        <w:t xml:space="preserve">For </w:t>
      </w:r>
      <w:r w:rsidR="008616D8" w:rsidRPr="00C04430">
        <w:t xml:space="preserve">further </w:t>
      </w:r>
      <w:r w:rsidR="009C6748" w:rsidRPr="00C04430">
        <w:t>instructions</w:t>
      </w:r>
      <w:r w:rsidR="00001DC1" w:rsidRPr="00C04430">
        <w:t xml:space="preserve"> on how to do this</w:t>
      </w:r>
      <w:r w:rsidR="009C6748" w:rsidRPr="00C04430">
        <w:t>,</w:t>
      </w:r>
      <w:r w:rsidR="0084715F" w:rsidRPr="00C04430">
        <w:t xml:space="preserve"> r</w:t>
      </w:r>
      <w:r w:rsidRPr="00C04430">
        <w:t xml:space="preserve">efer to </w:t>
      </w:r>
      <w:r w:rsidR="000732DE" w:rsidRPr="00C04430">
        <w:t>part</w:t>
      </w:r>
      <w:r w:rsidRPr="00C04430">
        <w:t xml:space="preserve"> </w:t>
      </w:r>
      <w:r w:rsidRPr="00C04430">
        <w:fldChar w:fldCharType="begin"/>
      </w:r>
      <w:r w:rsidRPr="00C04430">
        <w:rPr>
          <w:rStyle w:val="CrossReference"/>
        </w:rPr>
        <w:instrText xml:space="preserve"> REF _Ref55994599 \w \h </w:instrText>
      </w:r>
      <w:r w:rsidR="00AE739A" w:rsidRPr="00C04430">
        <w:rPr>
          <w:rStyle w:val="CrossReference"/>
        </w:rPr>
        <w:instrText xml:space="preserve"> \* MERGEFORMAT </w:instrText>
      </w:r>
      <w:r w:rsidRPr="00C04430">
        <w:rPr>
          <w:rStyle w:val="CrossReference"/>
        </w:rPr>
        <w:fldChar w:fldCharType="separate"/>
      </w:r>
      <w:r w:rsidR="00100A6C">
        <w:rPr>
          <w:rStyle w:val="CrossReference"/>
        </w:rPr>
        <w:t>3.8</w:t>
      </w:r>
      <w:r w:rsidRPr="00C04430">
        <w:fldChar w:fldCharType="end"/>
      </w:r>
      <w:r w:rsidRPr="00C04430">
        <w:rPr>
          <w:rStyle w:val="CrossReference"/>
        </w:rPr>
        <w:t xml:space="preserve"> </w:t>
      </w:r>
      <w:r w:rsidR="009A38CE" w:rsidRPr="00C04430">
        <w:rPr>
          <w:rStyle w:val="CrossReference"/>
        </w:rPr>
        <w:fldChar w:fldCharType="begin"/>
      </w:r>
      <w:r w:rsidR="009A38CE" w:rsidRPr="00C04430">
        <w:rPr>
          <w:rStyle w:val="CrossReference"/>
        </w:rPr>
        <w:instrText xml:space="preserve"> REF _Ref55994599 \h  \* MERGEFORMAT </w:instrText>
      </w:r>
      <w:r w:rsidR="009A38CE" w:rsidRPr="00C04430">
        <w:rPr>
          <w:rStyle w:val="CrossReference"/>
        </w:rPr>
      </w:r>
      <w:r w:rsidR="009A38CE" w:rsidRPr="00C04430">
        <w:rPr>
          <w:rStyle w:val="CrossReference"/>
        </w:rPr>
        <w:fldChar w:fldCharType="separate"/>
      </w:r>
      <w:r w:rsidR="00100A6C" w:rsidRPr="00100A6C">
        <w:rPr>
          <w:rStyle w:val="CrossReference"/>
        </w:rPr>
        <w:t>Protected-rated email/</w:t>
      </w:r>
      <w:proofErr w:type="spellStart"/>
      <w:r w:rsidR="00100A6C" w:rsidRPr="00100A6C">
        <w:rPr>
          <w:rStyle w:val="CrossReference"/>
        </w:rPr>
        <w:t>CabNet</w:t>
      </w:r>
      <w:proofErr w:type="spellEnd"/>
      <w:r w:rsidR="00100A6C" w:rsidRPr="00100A6C">
        <w:rPr>
          <w:rStyle w:val="CrossReference"/>
        </w:rPr>
        <w:t xml:space="preserve"> requirements</w:t>
      </w:r>
      <w:r w:rsidR="009A38CE" w:rsidRPr="00C04430">
        <w:rPr>
          <w:rStyle w:val="CrossReference"/>
        </w:rPr>
        <w:fldChar w:fldCharType="end"/>
      </w:r>
      <w:r w:rsidRPr="00C04430">
        <w:t>.</w:t>
      </w:r>
    </w:p>
    <w:p w14:paraId="6AAA533F" w14:textId="0ADA19DE" w:rsidR="00F360D8" w:rsidRPr="00C04430" w:rsidRDefault="00A01E19" w:rsidP="008B044A">
      <w:r w:rsidRPr="00C04430">
        <w:t>Portfolio Departments</w:t>
      </w:r>
      <w:r w:rsidR="00257A4F" w:rsidRPr="00C04430">
        <w:t xml:space="preserve"> must </w:t>
      </w:r>
      <w:r w:rsidR="0058593C">
        <w:t xml:space="preserve">prepare their workbooks and undertake data cleansing activities </w:t>
      </w:r>
      <w:r w:rsidR="00257A4F" w:rsidRPr="00C04430">
        <w:t>prior to sending the</w:t>
      </w:r>
      <w:r w:rsidR="0058593C">
        <w:t>ir</w:t>
      </w:r>
      <w:r w:rsidR="00257A4F" w:rsidRPr="00C04430">
        <w:t xml:space="preserve"> financial tables to Finance</w:t>
      </w:r>
      <w:r w:rsidR="0058593C">
        <w:t>. Refer to</w:t>
      </w:r>
      <w:r w:rsidR="0058593C" w:rsidRPr="00C04430">
        <w:t xml:space="preserve"> </w:t>
      </w:r>
      <w:r w:rsidR="00EB3933">
        <w:t>detailed instructions in</w:t>
      </w:r>
      <w:r w:rsidR="0058593C">
        <w:t>cluded in</w:t>
      </w:r>
      <w:r w:rsidR="00EB3933" w:rsidRPr="00C04430">
        <w:t xml:space="preserve"> </w:t>
      </w:r>
      <w:r w:rsidR="0058593C" w:rsidRPr="002939EE">
        <w:rPr>
          <w:i/>
          <w:iCs/>
        </w:rPr>
        <w:t>Online file publication checklist for data.gov.au</w:t>
      </w:r>
      <w:r w:rsidR="0058593C">
        <w:t xml:space="preserve"> (</w:t>
      </w:r>
      <w:r w:rsidR="00BC6A12" w:rsidRPr="00C04430">
        <w:rPr>
          <w:u w:val="single"/>
        </w:rPr>
        <w:t xml:space="preserve">Attachment </w:t>
      </w:r>
      <w:r w:rsidR="00474EB3">
        <w:rPr>
          <w:u w:val="single"/>
        </w:rPr>
        <w:t>D</w:t>
      </w:r>
      <w:r w:rsidR="00BC6A12" w:rsidRPr="00C04430">
        <w:t>)</w:t>
      </w:r>
      <w:r w:rsidR="00257A4F" w:rsidRPr="00C04430">
        <w:t>:</w:t>
      </w:r>
    </w:p>
    <w:p w14:paraId="3F307F48" w14:textId="68502D58" w:rsidR="00953766" w:rsidRPr="00C04430" w:rsidRDefault="00F66693" w:rsidP="00953766">
      <w:pPr>
        <w:pStyle w:val="Numbered"/>
        <w:numPr>
          <w:ilvl w:val="0"/>
          <w:numId w:val="68"/>
        </w:numPr>
      </w:pPr>
      <w:r w:rsidRPr="00C04430">
        <w:t>t</w:t>
      </w:r>
      <w:r w:rsidR="00953766" w:rsidRPr="00C04430">
        <w:t>ables should be in one Excel workbook per entity</w:t>
      </w:r>
    </w:p>
    <w:p w14:paraId="428FB935" w14:textId="6825A35B" w:rsidR="00953766" w:rsidRPr="00C04430" w:rsidRDefault="00F66693" w:rsidP="00953766">
      <w:pPr>
        <w:pStyle w:val="Numbered"/>
        <w:numPr>
          <w:ilvl w:val="0"/>
          <w:numId w:val="68"/>
        </w:numPr>
      </w:pPr>
      <w:r w:rsidRPr="00C04430">
        <w:t>t</w:t>
      </w:r>
      <w:r w:rsidR="00953766" w:rsidRPr="00C04430">
        <w:t>ables should be presented using the wrap-text function</w:t>
      </w:r>
    </w:p>
    <w:p w14:paraId="1EC10E1B" w14:textId="0359C17D" w:rsidR="00953766" w:rsidRPr="00C04430" w:rsidRDefault="00F66693" w:rsidP="00953766">
      <w:pPr>
        <w:pStyle w:val="Numbered"/>
        <w:numPr>
          <w:ilvl w:val="0"/>
          <w:numId w:val="68"/>
        </w:numPr>
      </w:pPr>
      <w:r w:rsidRPr="00C04430">
        <w:t>t</w:t>
      </w:r>
      <w:r w:rsidR="00953766" w:rsidRPr="00C04430">
        <w:t>ables should not be merged in any way</w:t>
      </w:r>
    </w:p>
    <w:p w14:paraId="6F46F234" w14:textId="7BDB6174" w:rsidR="00953766" w:rsidRPr="00C04430" w:rsidRDefault="00F66693" w:rsidP="00953766">
      <w:pPr>
        <w:pStyle w:val="Numbered"/>
        <w:numPr>
          <w:ilvl w:val="0"/>
          <w:numId w:val="68"/>
        </w:numPr>
      </w:pPr>
      <w:r w:rsidRPr="00C04430">
        <w:t>f</w:t>
      </w:r>
      <w:r w:rsidR="00953766" w:rsidRPr="00C04430">
        <w:t xml:space="preserve">igures in tables </w:t>
      </w:r>
      <w:r w:rsidR="00B67004" w:rsidRPr="00C04430">
        <w:t>should be</w:t>
      </w:r>
      <w:r w:rsidR="00953766" w:rsidRPr="00C04430">
        <w:t xml:space="preserve"> rounded and presented in thousands</w:t>
      </w:r>
    </w:p>
    <w:p w14:paraId="0FC6B146" w14:textId="1511AB6A" w:rsidR="00953766" w:rsidRPr="00C04430" w:rsidRDefault="00F66693" w:rsidP="00953766">
      <w:pPr>
        <w:pStyle w:val="Numbered"/>
        <w:numPr>
          <w:ilvl w:val="0"/>
          <w:numId w:val="68"/>
        </w:numPr>
      </w:pPr>
      <w:r w:rsidRPr="00C04430">
        <w:t>f</w:t>
      </w:r>
      <w:r w:rsidR="00953766" w:rsidRPr="00C04430">
        <w:t xml:space="preserve">igures in tables </w:t>
      </w:r>
      <w:r w:rsidR="00B67004" w:rsidRPr="00C04430">
        <w:t xml:space="preserve">should be </w:t>
      </w:r>
      <w:r w:rsidR="00953766" w:rsidRPr="00C04430">
        <w:t>correct and the same as those presented in the publication</w:t>
      </w:r>
    </w:p>
    <w:p w14:paraId="548B91FC" w14:textId="1DB9F8B7" w:rsidR="00953766" w:rsidRPr="00C04430" w:rsidRDefault="00F66693" w:rsidP="00953766">
      <w:pPr>
        <w:pStyle w:val="Numbered"/>
        <w:numPr>
          <w:ilvl w:val="0"/>
          <w:numId w:val="68"/>
        </w:numPr>
      </w:pPr>
      <w:r w:rsidRPr="00C04430">
        <w:t>t</w:t>
      </w:r>
      <w:r w:rsidR="00953766" w:rsidRPr="00C04430">
        <w:t>ables should be presented as text and figures</w:t>
      </w:r>
    </w:p>
    <w:p w14:paraId="096C5C4C" w14:textId="3D7D0488" w:rsidR="00953766" w:rsidRPr="00C04430" w:rsidRDefault="00F66693" w:rsidP="00953766">
      <w:pPr>
        <w:pStyle w:val="Numbered"/>
        <w:numPr>
          <w:ilvl w:val="0"/>
          <w:numId w:val="68"/>
        </w:numPr>
      </w:pPr>
      <w:r w:rsidRPr="00C04430">
        <w:t>l</w:t>
      </w:r>
      <w:r w:rsidR="00953766" w:rsidRPr="00C04430">
        <w:t>inks to other workbooks should be broken/removed</w:t>
      </w:r>
    </w:p>
    <w:p w14:paraId="1D1D8ABB" w14:textId="161CD276" w:rsidR="00953766" w:rsidRPr="00C04430" w:rsidRDefault="00F66693" w:rsidP="00953766">
      <w:pPr>
        <w:pStyle w:val="Numbered"/>
        <w:numPr>
          <w:ilvl w:val="0"/>
          <w:numId w:val="68"/>
        </w:numPr>
      </w:pPr>
      <w:r w:rsidRPr="00C04430">
        <w:t>a</w:t>
      </w:r>
      <w:r w:rsidR="00953766" w:rsidRPr="00C04430">
        <w:t>ll hidden and working sheets, as well as cell comments, should be removed</w:t>
      </w:r>
    </w:p>
    <w:p w14:paraId="115FE77A" w14:textId="70BEDE70" w:rsidR="00953766" w:rsidRPr="00C04430" w:rsidRDefault="00F66693" w:rsidP="00953766">
      <w:pPr>
        <w:pStyle w:val="Numbered"/>
        <w:numPr>
          <w:ilvl w:val="0"/>
          <w:numId w:val="68"/>
        </w:numPr>
      </w:pPr>
      <w:r w:rsidRPr="00C04430">
        <w:t>a</w:t>
      </w:r>
      <w:r w:rsidR="00953766" w:rsidRPr="00C04430">
        <w:t>ll hidden rows, blank rows and columns should be removed</w:t>
      </w:r>
    </w:p>
    <w:p w14:paraId="273FE7FF" w14:textId="2567A13D" w:rsidR="00953766" w:rsidRPr="00C04430" w:rsidRDefault="00F66693" w:rsidP="00953766">
      <w:pPr>
        <w:pStyle w:val="Numbered"/>
        <w:numPr>
          <w:ilvl w:val="0"/>
          <w:numId w:val="68"/>
        </w:numPr>
      </w:pPr>
      <w:r w:rsidRPr="00C04430">
        <w:t>a</w:t>
      </w:r>
      <w:r w:rsidR="00953766" w:rsidRPr="00C04430">
        <w:t>ll passwords should be removed from the files</w:t>
      </w:r>
    </w:p>
    <w:p w14:paraId="59B3EFB6" w14:textId="545F6358" w:rsidR="00953766" w:rsidRPr="00C04430" w:rsidRDefault="00F66693" w:rsidP="00953766">
      <w:pPr>
        <w:pStyle w:val="Numbered"/>
        <w:numPr>
          <w:ilvl w:val="0"/>
          <w:numId w:val="68"/>
        </w:numPr>
      </w:pPr>
      <w:r w:rsidRPr="00C04430">
        <w:t>f</w:t>
      </w:r>
      <w:r w:rsidR="00953766" w:rsidRPr="00C04430">
        <w:t>ootnotes must be in the correct format (one footnote per line)</w:t>
      </w:r>
    </w:p>
    <w:p w14:paraId="66FFFD4B" w14:textId="30FC47C2" w:rsidR="00953766" w:rsidRPr="00C04430" w:rsidRDefault="00F66693" w:rsidP="00953766">
      <w:pPr>
        <w:pStyle w:val="Numbered"/>
        <w:numPr>
          <w:ilvl w:val="0"/>
          <w:numId w:val="68"/>
        </w:numPr>
      </w:pPr>
      <w:r w:rsidRPr="00C04430">
        <w:t>f</w:t>
      </w:r>
      <w:r w:rsidR="00953766" w:rsidRPr="00C04430">
        <w:t>ootnotes should be pasted as text below the relevant tables, not as pictures</w:t>
      </w:r>
    </w:p>
    <w:p w14:paraId="05A520D5" w14:textId="1D94EFD8" w:rsidR="00953766" w:rsidRPr="00C04430" w:rsidRDefault="00F66693" w:rsidP="00953766">
      <w:pPr>
        <w:pStyle w:val="Numbered"/>
        <w:numPr>
          <w:ilvl w:val="0"/>
          <w:numId w:val="68"/>
        </w:numPr>
      </w:pPr>
      <w:r w:rsidRPr="00C04430">
        <w:t>w</w:t>
      </w:r>
      <w:r w:rsidR="00953766" w:rsidRPr="00C04430">
        <w:t xml:space="preserve">hen portfolios table a corrigendum to the PAES, updated tables should be provided to Finance following tabling for upload onto </w:t>
      </w:r>
      <w:hyperlink r:id="rId56" w:history="1">
        <w:r w:rsidR="00BA2741" w:rsidRPr="00C04430">
          <w:rPr>
            <w:rStyle w:val="Hyperlink"/>
          </w:rPr>
          <w:t>data.gov.au</w:t>
        </w:r>
      </w:hyperlink>
      <w:r w:rsidR="00BA2741" w:rsidRPr="00C04430">
        <w:rPr>
          <w:rStyle w:val="Hyperlink"/>
        </w:rPr>
        <w:t>.</w:t>
      </w:r>
    </w:p>
    <w:p w14:paraId="2FF8729E" w14:textId="4D2E6B9A" w:rsidR="00257A4F" w:rsidRPr="00C04430" w:rsidRDefault="00257A4F" w:rsidP="008F1514">
      <w:r w:rsidRPr="00C04430">
        <w:lastRenderedPageBreak/>
        <w:t xml:space="preserve">Finance will review the files and ensure they meet the above requirements and </w:t>
      </w:r>
      <w:r w:rsidR="00196B64" w:rsidRPr="00C04430">
        <w:t>will return files to p</w:t>
      </w:r>
      <w:r w:rsidRPr="00C04430">
        <w:t>ortfolios for</w:t>
      </w:r>
      <w:r w:rsidR="00260256" w:rsidRPr="00C04430">
        <w:t xml:space="preserve"> immediate</w:t>
      </w:r>
      <w:r w:rsidRPr="00C04430">
        <w:t xml:space="preserve"> amendment </w:t>
      </w:r>
      <w:r w:rsidR="00196B64" w:rsidRPr="00C04430">
        <w:t>where</w:t>
      </w:r>
      <w:r w:rsidRPr="00C04430">
        <w:t xml:space="preserve"> required, prior to publication on </w:t>
      </w:r>
      <w:hyperlink r:id="rId57" w:history="1">
        <w:r w:rsidR="00887594" w:rsidRPr="00C04430">
          <w:rPr>
            <w:rStyle w:val="Hyperlink"/>
          </w:rPr>
          <w:t>data.gov.au</w:t>
        </w:r>
      </w:hyperlink>
      <w:r w:rsidRPr="00C04430">
        <w:t>.</w:t>
      </w:r>
    </w:p>
    <w:p w14:paraId="7FB5B393" w14:textId="3ADB2D22" w:rsidR="00257A4F" w:rsidRPr="00C04430" w:rsidRDefault="00257A4F" w:rsidP="008F1514">
      <w:r w:rsidRPr="00C04430">
        <w:t xml:space="preserve">It is the </w:t>
      </w:r>
      <w:r w:rsidR="00A01E19" w:rsidRPr="00C04430">
        <w:t>Portfolio Departments</w:t>
      </w:r>
      <w:r w:rsidRPr="00C04430">
        <w:t>’ responsibility to check the integrity of the data provided in each table and that it matches the published</w:t>
      </w:r>
      <w:r w:rsidR="004219F7" w:rsidRPr="00C04430">
        <w:t xml:space="preserve"> the</w:t>
      </w:r>
      <w:r w:rsidRPr="00C04430">
        <w:t xml:space="preserve"> PAES.</w:t>
      </w:r>
    </w:p>
    <w:p w14:paraId="78B70563" w14:textId="7FCE7430" w:rsidR="00257A4F" w:rsidRPr="00C04430" w:rsidRDefault="00257A4F" w:rsidP="008F1514">
      <w:r w:rsidRPr="00C04430">
        <w:t xml:space="preserve">For information on </w:t>
      </w:r>
      <w:hyperlink r:id="rId58" w:history="1">
        <w:r w:rsidR="004219F7" w:rsidRPr="00C04430">
          <w:rPr>
            <w:rStyle w:val="Hyperlink"/>
          </w:rPr>
          <w:t>data.gov.au</w:t>
        </w:r>
      </w:hyperlink>
      <w:r w:rsidR="004219F7" w:rsidRPr="00C04430">
        <w:rPr>
          <w:rStyle w:val="Hyperlink"/>
        </w:rPr>
        <w:t xml:space="preserve"> </w:t>
      </w:r>
      <w:r w:rsidRPr="00C04430">
        <w:t xml:space="preserve">or the Open Government initiative, please email </w:t>
      </w:r>
      <w:hyperlink r:id="rId59" w:history="1">
        <w:r w:rsidR="007D6C35" w:rsidRPr="00C04430">
          <w:rPr>
            <w:rStyle w:val="Hyperlink"/>
          </w:rPr>
          <w:t>data@digital.gov.au</w:t>
        </w:r>
      </w:hyperlink>
      <w:r w:rsidRPr="00C04430">
        <w:t>.</w:t>
      </w:r>
    </w:p>
    <w:p w14:paraId="4DFC715F" w14:textId="5B231AEE" w:rsidR="00953766" w:rsidRPr="00C04430" w:rsidRDefault="00953766" w:rsidP="00ED1427">
      <w:pPr>
        <w:pStyle w:val="Heading3Numbered"/>
      </w:pPr>
      <w:bookmarkStart w:id="201" w:name="_Ref46250929"/>
      <w:bookmarkStart w:id="202" w:name="_Ref46250933"/>
      <w:bookmarkStart w:id="203" w:name="_Toc55478443"/>
      <w:bookmarkStart w:id="204" w:name="_Toc215844009"/>
      <w:r w:rsidRPr="00C04430">
        <w:t>Checklist for preparing files for online publication on data.gov.au</w:t>
      </w:r>
      <w:bookmarkEnd w:id="201"/>
      <w:bookmarkEnd w:id="202"/>
      <w:bookmarkEnd w:id="203"/>
      <w:bookmarkEnd w:id="204"/>
    </w:p>
    <w:p w14:paraId="74695B43" w14:textId="7FA8E663" w:rsidR="007A7DB9" w:rsidRPr="00531E7B" w:rsidRDefault="00953766" w:rsidP="0012667F">
      <w:r w:rsidRPr="00C04430">
        <w:t xml:space="preserve">Portfolios </w:t>
      </w:r>
      <w:r w:rsidRPr="002939EE">
        <w:rPr>
          <w:b/>
          <w:bCs/>
        </w:rPr>
        <w:t>must</w:t>
      </w:r>
      <w:r w:rsidRPr="00C04430">
        <w:t xml:space="preserve"> </w:t>
      </w:r>
      <w:r w:rsidR="007A7DB9" w:rsidRPr="00C04430">
        <w:t xml:space="preserve">refer to </w:t>
      </w:r>
      <w:r w:rsidR="007A7DB9" w:rsidRPr="00C04430">
        <w:rPr>
          <w:u w:val="single"/>
        </w:rPr>
        <w:t xml:space="preserve">Attachment </w:t>
      </w:r>
      <w:r w:rsidR="00474EB3">
        <w:rPr>
          <w:u w:val="single"/>
        </w:rPr>
        <w:t>D</w:t>
      </w:r>
      <w:r w:rsidR="00474EB3" w:rsidRPr="00C04430">
        <w:t xml:space="preserve"> </w:t>
      </w:r>
      <w:r w:rsidR="00990692" w:rsidRPr="00C04430">
        <w:rPr>
          <w:i/>
          <w:iCs/>
        </w:rPr>
        <w:t>O</w:t>
      </w:r>
      <w:r w:rsidR="007A7DB9" w:rsidRPr="00C04430">
        <w:rPr>
          <w:i/>
          <w:iCs/>
        </w:rPr>
        <w:t>nline</w:t>
      </w:r>
      <w:r w:rsidR="000B68A1" w:rsidRPr="00C04430">
        <w:rPr>
          <w:i/>
          <w:iCs/>
        </w:rPr>
        <w:t xml:space="preserve"> </w:t>
      </w:r>
      <w:r w:rsidR="00990692" w:rsidRPr="00C04430">
        <w:rPr>
          <w:i/>
          <w:iCs/>
        </w:rPr>
        <w:t>file</w:t>
      </w:r>
      <w:r w:rsidR="007A7DB9" w:rsidRPr="00C04430">
        <w:rPr>
          <w:i/>
          <w:iCs/>
        </w:rPr>
        <w:t xml:space="preserve"> publication </w:t>
      </w:r>
      <w:r w:rsidR="00990692" w:rsidRPr="00C04430">
        <w:rPr>
          <w:i/>
          <w:iCs/>
        </w:rPr>
        <w:t xml:space="preserve">checklist for </w:t>
      </w:r>
      <w:r w:rsidR="007A7DB9" w:rsidRPr="00C04430">
        <w:rPr>
          <w:i/>
          <w:iCs/>
        </w:rPr>
        <w:t>data.gov.au</w:t>
      </w:r>
      <w:r w:rsidR="006C2FD7" w:rsidRPr="00C04430">
        <w:rPr>
          <w:i/>
          <w:iCs/>
        </w:rPr>
        <w:t xml:space="preserve"> </w:t>
      </w:r>
      <w:r w:rsidR="006C2FD7" w:rsidRPr="00C04430">
        <w:t>for further instructions on how to prepare their files before submitting to Finance</w:t>
      </w:r>
      <w:r w:rsidR="007A7DB9" w:rsidRPr="00C04430">
        <w:rPr>
          <w:i/>
          <w:iCs/>
        </w:rPr>
        <w:t>.</w:t>
      </w:r>
    </w:p>
    <w:p w14:paraId="1D0DF8B4" w14:textId="47CA4C28" w:rsidR="00E07A2A" w:rsidRPr="00C04430" w:rsidRDefault="00E07A2A" w:rsidP="00ED1427">
      <w:pPr>
        <w:pStyle w:val="Heading2Numbered"/>
      </w:pPr>
      <w:bookmarkStart w:id="205" w:name="_Toc55999640"/>
      <w:bookmarkStart w:id="206" w:name="_Toc56004501"/>
      <w:bookmarkStart w:id="207" w:name="_Toc56071445"/>
      <w:bookmarkStart w:id="208" w:name="_Toc215844010"/>
      <w:bookmarkEnd w:id="205"/>
      <w:bookmarkEnd w:id="206"/>
      <w:bookmarkEnd w:id="207"/>
      <w:r w:rsidRPr="00C04430">
        <w:t>Use of ISBN</w:t>
      </w:r>
      <w:r w:rsidR="00460D64" w:rsidRPr="00C04430">
        <w:t>/</w:t>
      </w:r>
      <w:r w:rsidRPr="00C04430">
        <w:t>ISSN number</w:t>
      </w:r>
      <w:bookmarkEnd w:id="208"/>
    </w:p>
    <w:p w14:paraId="758D01C3" w14:textId="77777777" w:rsidR="00F03E03" w:rsidRPr="00C04430" w:rsidRDefault="00F03E03" w:rsidP="00623743">
      <w:r w:rsidRPr="00C04430">
        <w:t>Portfolios need to publish their PAES book with an assigned International Standard Book Number (ISBN).</w:t>
      </w:r>
    </w:p>
    <w:p w14:paraId="3D8999A4" w14:textId="0272E44C" w:rsidR="00F03E03" w:rsidRPr="00C04430" w:rsidRDefault="00F03E03" w:rsidP="00623743">
      <w:r w:rsidRPr="00C04430">
        <w:t xml:space="preserve">The International Standard Serial Number (ISSN) number is used for a full set of documents (the PB Statements) whilst the ISBN is utilised for partial sets of documents (the PAES). This practice is followed as not every portfolio is required to produce a </w:t>
      </w:r>
      <w:proofErr w:type="gramStart"/>
      <w:r w:rsidRPr="00C04430">
        <w:t>PAES</w:t>
      </w:r>
      <w:proofErr w:type="gramEnd"/>
      <w:r w:rsidRPr="00C04430">
        <w:t xml:space="preserve"> but all portfolios are required to produce a PB Statement.</w:t>
      </w:r>
    </w:p>
    <w:p w14:paraId="110D3523" w14:textId="0CACECA9" w:rsidR="00F03E03" w:rsidRPr="00C04430" w:rsidRDefault="00F03E03" w:rsidP="00623743">
      <w:r w:rsidRPr="00C04430">
        <w:t>The ISBN number will change from year-to-</w:t>
      </w:r>
      <w:proofErr w:type="gramStart"/>
      <w:r w:rsidRPr="00C04430">
        <w:t>year</w:t>
      </w:r>
      <w:proofErr w:type="gramEnd"/>
      <w:r w:rsidRPr="00C04430">
        <w:t xml:space="preserve"> and portfolio budget officers should engage with their own department’s graphic design /</w:t>
      </w:r>
      <w:r w:rsidR="00330D1F" w:rsidRPr="00C04430">
        <w:t xml:space="preserve"> </w:t>
      </w:r>
      <w:r w:rsidRPr="00C04430">
        <w:t>publishing area if one exists to obtain an ISBN number. This is because they may have procured a batch of ISBN numbers for departmental use.</w:t>
      </w:r>
    </w:p>
    <w:p w14:paraId="4355EC69" w14:textId="23C65B13" w:rsidR="00F03E03" w:rsidRPr="00C04430" w:rsidRDefault="00F03E03" w:rsidP="00623743">
      <w:r w:rsidRPr="00C04430">
        <w:t>An ISBN can be applied for through</w:t>
      </w:r>
      <w:r w:rsidRPr="00C04430">
        <w:rPr>
          <w:rFonts w:eastAsia="Calibri" w:cs="Calibri"/>
        </w:rPr>
        <w:t xml:space="preserve"> </w:t>
      </w:r>
      <w:r w:rsidR="004E4C5E" w:rsidRPr="00C04430">
        <w:rPr>
          <w:rFonts w:eastAsia="Calibri" w:cs="Calibri"/>
        </w:rPr>
        <w:t xml:space="preserve">the </w:t>
      </w:r>
      <w:hyperlink r:id="rId60" w:history="1">
        <w:r w:rsidR="009D5316" w:rsidRPr="00C04430">
          <w:rPr>
            <w:rStyle w:val="Hyperlink"/>
          </w:rPr>
          <w:t>Bowker Australian ISBN AU</w:t>
        </w:r>
      </w:hyperlink>
      <w:r w:rsidRPr="00C04430">
        <w:rPr>
          <w:rFonts w:eastAsia="Calibri" w:cs="Calibri"/>
        </w:rPr>
        <w:t xml:space="preserve"> webp</w:t>
      </w:r>
      <w:r w:rsidRPr="00C04430">
        <w:t>age.</w:t>
      </w:r>
    </w:p>
    <w:p w14:paraId="1012794A" w14:textId="2FEDAE81" w:rsidR="00257A4F" w:rsidRPr="00C04430" w:rsidRDefault="00257A4F" w:rsidP="00ED1427">
      <w:pPr>
        <w:pStyle w:val="Heading1Numbered"/>
      </w:pPr>
      <w:bookmarkStart w:id="209" w:name="_Toc115080956"/>
      <w:bookmarkStart w:id="210" w:name="_Toc116480417"/>
      <w:bookmarkStart w:id="211" w:name="_Toc116573957"/>
      <w:bookmarkStart w:id="212" w:name="_Toc119574031"/>
      <w:bookmarkStart w:id="213" w:name="_Toc126246074"/>
      <w:bookmarkStart w:id="214" w:name="_bookmark25"/>
      <w:bookmarkStart w:id="215" w:name="_Toc215844011"/>
      <w:bookmarkEnd w:id="209"/>
      <w:bookmarkEnd w:id="210"/>
      <w:bookmarkEnd w:id="211"/>
      <w:bookmarkEnd w:id="212"/>
      <w:bookmarkEnd w:id="213"/>
      <w:bookmarkEnd w:id="214"/>
      <w:r w:rsidRPr="00C04430">
        <w:t xml:space="preserve">Portfolio </w:t>
      </w:r>
      <w:r w:rsidR="005224D3" w:rsidRPr="00C04430">
        <w:t>o</w:t>
      </w:r>
      <w:r w:rsidRPr="00C04430">
        <w:t>verview</w:t>
      </w:r>
      <w:bookmarkEnd w:id="215"/>
    </w:p>
    <w:p w14:paraId="2FC3C9A0" w14:textId="35D479D0" w:rsidR="00EC06A8" w:rsidRPr="00C04430" w:rsidRDefault="00EC06A8" w:rsidP="008F1514">
      <w:r w:rsidRPr="00C04430">
        <w:t xml:space="preserve">The </w:t>
      </w:r>
      <w:r w:rsidR="00ED0DFA" w:rsidRPr="00C04430">
        <w:t>p</w:t>
      </w:r>
      <w:r w:rsidRPr="00C04430">
        <w:t xml:space="preserve">ortfolio </w:t>
      </w:r>
      <w:r w:rsidR="00ED0DFA" w:rsidRPr="00C04430">
        <w:t>o</w:t>
      </w:r>
      <w:r w:rsidRPr="00C04430">
        <w:t>verview section is compulsory for entities to include as part of PAES and must present a clear picture to Pa</w:t>
      </w:r>
      <w:r w:rsidR="00260256" w:rsidRPr="00C04430">
        <w:t>rliament of the changes at the p</w:t>
      </w:r>
      <w:r w:rsidRPr="00C04430">
        <w:t>ortfolio level, since Budget.</w:t>
      </w:r>
    </w:p>
    <w:p w14:paraId="051ACC61" w14:textId="77777777" w:rsidR="00EC06A8" w:rsidRPr="00C04430" w:rsidRDefault="00EC06A8" w:rsidP="008F1514">
      <w:r w:rsidRPr="00C04430">
        <w:t>A brief overview, significant variations and measures across the portfolio should also be included, along with the portfolio structure and outcomes diagram (Figure 1).</w:t>
      </w:r>
    </w:p>
    <w:p w14:paraId="701F6320" w14:textId="0AF62FA0" w:rsidR="00EC06A8" w:rsidRPr="00C04430" w:rsidRDefault="00EC06A8">
      <w:r w:rsidRPr="00C04430">
        <w:t>Components of the Portfolio Overview</w:t>
      </w:r>
      <w:r w:rsidR="00F66693" w:rsidRPr="00C04430">
        <w:t>:</w:t>
      </w:r>
    </w:p>
    <w:p w14:paraId="7F2AC42C" w14:textId="618F7CDB" w:rsidR="00EC06A8" w:rsidRPr="00C04430" w:rsidRDefault="00EC06A8" w:rsidP="00C97200">
      <w:pPr>
        <w:pStyle w:val="Bullet1"/>
      </w:pPr>
      <w:r w:rsidRPr="00C04430">
        <w:t xml:space="preserve">Portfolio </w:t>
      </w:r>
      <w:r w:rsidR="00ED0DFA" w:rsidRPr="00C04430">
        <w:t>o</w:t>
      </w:r>
      <w:r w:rsidRPr="00C04430">
        <w:t xml:space="preserve">verview (Minister and </w:t>
      </w:r>
      <w:r w:rsidR="00A57842" w:rsidRPr="00C04430">
        <w:t xml:space="preserve">portfolio </w:t>
      </w:r>
      <w:r w:rsidRPr="00C04430">
        <w:t>responsibilities)</w:t>
      </w:r>
    </w:p>
    <w:p w14:paraId="26B4CE70" w14:textId="0DE15542" w:rsidR="00EC06A8" w:rsidRPr="00C04430" w:rsidRDefault="00EC06A8" w:rsidP="00C97200">
      <w:pPr>
        <w:pStyle w:val="Bullet1"/>
      </w:pPr>
      <w:r w:rsidRPr="00C04430">
        <w:t xml:space="preserve">Portfolio </w:t>
      </w:r>
      <w:r w:rsidR="004A6712" w:rsidRPr="00C04430">
        <w:t>s</w:t>
      </w:r>
      <w:r w:rsidRPr="00C04430">
        <w:t xml:space="preserve">tructure and </w:t>
      </w:r>
      <w:r w:rsidR="004A6712" w:rsidRPr="00C04430">
        <w:t>o</w:t>
      </w:r>
      <w:r w:rsidRPr="00C04430">
        <w:t>utcomes</w:t>
      </w:r>
    </w:p>
    <w:p w14:paraId="01605B4F" w14:textId="27DFB189" w:rsidR="00EC06A8" w:rsidRPr="00C04430" w:rsidRDefault="00EC06A8" w:rsidP="00C97200">
      <w:pPr>
        <w:pStyle w:val="Bullet1"/>
      </w:pPr>
      <w:r w:rsidRPr="00C04430">
        <w:t xml:space="preserve">Figure 1: Portfolio </w:t>
      </w:r>
      <w:r w:rsidR="004A6712" w:rsidRPr="00C04430">
        <w:t>s</w:t>
      </w:r>
      <w:r w:rsidRPr="00C04430">
        <w:t xml:space="preserve">tructure and </w:t>
      </w:r>
      <w:r w:rsidR="004A6712" w:rsidRPr="00C04430">
        <w:t>o</w:t>
      </w:r>
      <w:r w:rsidRPr="00C04430">
        <w:t>utcomes</w:t>
      </w:r>
      <w:r w:rsidR="002E5627" w:rsidRPr="00C04430">
        <w:t>.</w:t>
      </w:r>
    </w:p>
    <w:p w14:paraId="34028883" w14:textId="28B29DDD" w:rsidR="00EC06A8" w:rsidRPr="00C04430" w:rsidRDefault="00EC06A8" w:rsidP="008F1514">
      <w:r w:rsidRPr="00C04430">
        <w:t xml:space="preserve">The </w:t>
      </w:r>
      <w:r w:rsidR="00ED0DFA" w:rsidRPr="00C04430">
        <w:t>p</w:t>
      </w:r>
      <w:r w:rsidRPr="00C04430">
        <w:t xml:space="preserve">ortfolio </w:t>
      </w:r>
      <w:r w:rsidR="00ED0DFA" w:rsidRPr="00C04430">
        <w:t>o</w:t>
      </w:r>
      <w:r w:rsidRPr="00C04430">
        <w:t>verview section provides an overview of the portfolio and its entities and variations since Budget at a strategic and high level. Specifics should be left to the relevant entity’s section.</w:t>
      </w:r>
    </w:p>
    <w:p w14:paraId="75A4B837" w14:textId="740ACAF0" w:rsidR="00EC06A8" w:rsidRPr="00C04430" w:rsidRDefault="00EC06A8" w:rsidP="008F1514">
      <w:r w:rsidRPr="00C04430">
        <w:t xml:space="preserve">Any significant changes to the </w:t>
      </w:r>
      <w:r w:rsidR="004A6712" w:rsidRPr="00C04430">
        <w:t>p</w:t>
      </w:r>
      <w:r w:rsidRPr="00C04430">
        <w:t>ortfolio’s environment or its responsibilities since</w:t>
      </w:r>
      <w:r w:rsidRPr="00C04430">
        <w:rPr>
          <w:rFonts w:ascii="Cambria" w:eastAsia="Cambria" w:hAnsi="Cambria" w:cs="Times New Roman"/>
        </w:rPr>
        <w:t xml:space="preserve"> </w:t>
      </w:r>
      <w:r w:rsidRPr="00C04430">
        <w:t>the</w:t>
      </w:r>
      <w:r w:rsidR="00726351" w:rsidRPr="00C04430">
        <w:t xml:space="preserve"> </w:t>
      </w:r>
      <w:r w:rsidR="006F5EE1" w:rsidRPr="00C04430">
        <w:t>202</w:t>
      </w:r>
      <w:r w:rsidR="006F5EE1">
        <w:t>5</w:t>
      </w:r>
      <w:r w:rsidR="00EC03D9" w:rsidRPr="00C04430">
        <w:t>-</w:t>
      </w:r>
      <w:r w:rsidR="006F5EE1" w:rsidRPr="00C04430">
        <w:t>2</w:t>
      </w:r>
      <w:r w:rsidR="006F5EE1">
        <w:t>6</w:t>
      </w:r>
      <w:r w:rsidR="006F5EE1" w:rsidRPr="00C04430">
        <w:t xml:space="preserve"> </w:t>
      </w:r>
      <w:r w:rsidRPr="00C04430">
        <w:t xml:space="preserve">Budget which are funded through Appropriations Bills 3 and 4 should be outlined </w:t>
      </w:r>
      <w:r w:rsidR="001502AA" w:rsidRPr="00C04430">
        <w:t xml:space="preserve">in the </w:t>
      </w:r>
      <w:r w:rsidR="004A6712" w:rsidRPr="00C04430">
        <w:t>p</w:t>
      </w:r>
      <w:r w:rsidR="001502AA" w:rsidRPr="00C04430">
        <w:t xml:space="preserve">ortfolio </w:t>
      </w:r>
      <w:r w:rsidR="004A6712" w:rsidRPr="00C04430">
        <w:t>o</w:t>
      </w:r>
      <w:r w:rsidR="001502AA" w:rsidRPr="00C04430">
        <w:t>verview section</w:t>
      </w:r>
      <w:r w:rsidRPr="00C04430">
        <w:t>, including new entities as covered by the PGPA Act or any outcome changes.</w:t>
      </w:r>
    </w:p>
    <w:p w14:paraId="5DF5186A" w14:textId="3B58ED8D" w:rsidR="00E71502" w:rsidRPr="00C04430" w:rsidRDefault="00EC06A8" w:rsidP="10BC26BD">
      <w:pPr>
        <w:rPr>
          <w:i/>
          <w:iCs/>
        </w:rPr>
      </w:pPr>
      <w:r w:rsidRPr="00C04430">
        <w:t xml:space="preserve">Entities should also include a link to the </w:t>
      </w:r>
      <w:r w:rsidR="00ED0DFA" w:rsidRPr="00C04430">
        <w:t>p</w:t>
      </w:r>
      <w:r w:rsidRPr="00C04430">
        <w:t xml:space="preserve">ortfolio </w:t>
      </w:r>
      <w:r w:rsidR="00ED0DFA" w:rsidRPr="00C04430">
        <w:t>o</w:t>
      </w:r>
      <w:r w:rsidRPr="00C04430">
        <w:t xml:space="preserve">verview in their </w:t>
      </w:r>
      <w:r w:rsidR="0029431B" w:rsidRPr="00C04430">
        <w:t>PAES</w:t>
      </w:r>
      <w:r w:rsidRPr="00C04430">
        <w:t xml:space="preserve"> along the lines of: </w:t>
      </w:r>
      <w:r w:rsidR="005818B8" w:rsidRPr="00C04430">
        <w:rPr>
          <w:i/>
          <w:iCs/>
        </w:rPr>
        <w:t>‘</w:t>
      </w:r>
      <w:r w:rsidRPr="00C04430">
        <w:rPr>
          <w:i/>
          <w:iCs/>
        </w:rPr>
        <w:t>A</w:t>
      </w:r>
      <w:r w:rsidR="00ED0DFA" w:rsidRPr="00C04430">
        <w:rPr>
          <w:i/>
          <w:iCs/>
        </w:rPr>
        <w:t> </w:t>
      </w:r>
      <w:r w:rsidRPr="00C04430">
        <w:rPr>
          <w:i/>
          <w:iCs/>
        </w:rPr>
        <w:t xml:space="preserve">full outline of the </w:t>
      </w:r>
      <w:proofErr w:type="spellStart"/>
      <w:r w:rsidRPr="00C04430">
        <w:rPr>
          <w:i/>
          <w:iCs/>
        </w:rPr>
        <w:t>xxxxx’s</w:t>
      </w:r>
      <w:proofErr w:type="spellEnd"/>
      <w:r w:rsidRPr="00C04430">
        <w:rPr>
          <w:i/>
          <w:iCs/>
        </w:rPr>
        <w:t xml:space="preserve"> Portfolio </w:t>
      </w:r>
      <w:r w:rsidR="004A6712" w:rsidRPr="00C04430">
        <w:rPr>
          <w:i/>
          <w:iCs/>
        </w:rPr>
        <w:t>o</w:t>
      </w:r>
      <w:r w:rsidRPr="00C04430">
        <w:rPr>
          <w:i/>
          <w:iCs/>
        </w:rPr>
        <w:t xml:space="preserve">verview can be found in the </w:t>
      </w:r>
      <w:r w:rsidR="00A92662" w:rsidRPr="00C04430">
        <w:rPr>
          <w:i/>
          <w:iCs/>
        </w:rPr>
        <w:t>202</w:t>
      </w:r>
      <w:r w:rsidR="00A92662">
        <w:rPr>
          <w:i/>
          <w:iCs/>
        </w:rPr>
        <w:t>5</w:t>
      </w:r>
      <w:r w:rsidR="00EC03D9" w:rsidRPr="00C04430">
        <w:rPr>
          <w:i/>
          <w:iCs/>
        </w:rPr>
        <w:t>-</w:t>
      </w:r>
      <w:r w:rsidR="00A92662" w:rsidRPr="00C04430">
        <w:rPr>
          <w:i/>
          <w:iCs/>
        </w:rPr>
        <w:t>2</w:t>
      </w:r>
      <w:r w:rsidR="00A92662">
        <w:rPr>
          <w:i/>
          <w:iCs/>
        </w:rPr>
        <w:t>6</w:t>
      </w:r>
      <w:r w:rsidR="00A92662" w:rsidRPr="00C04430">
        <w:rPr>
          <w:i/>
          <w:iCs/>
        </w:rPr>
        <w:t xml:space="preserve"> </w:t>
      </w:r>
      <w:r w:rsidRPr="00C04430">
        <w:rPr>
          <w:i/>
          <w:iCs/>
        </w:rPr>
        <w:t>Portfolio Budget Statement.</w:t>
      </w:r>
      <w:r w:rsidR="005818B8" w:rsidRPr="00C04430">
        <w:rPr>
          <w:i/>
          <w:iCs/>
        </w:rPr>
        <w:t>’</w:t>
      </w:r>
    </w:p>
    <w:p w14:paraId="2DB59E91" w14:textId="77777777" w:rsidR="00D3030D" w:rsidRPr="00C04430" w:rsidRDefault="00D3030D" w:rsidP="007A2DD1">
      <w:r w:rsidRPr="00C04430">
        <w:lastRenderedPageBreak/>
        <w:t>When updating this section refer to:</w:t>
      </w:r>
    </w:p>
    <w:p w14:paraId="2B90E9F5" w14:textId="77777777" w:rsidR="00D3030D" w:rsidRPr="00C04430" w:rsidRDefault="00D3030D" w:rsidP="00C97200">
      <w:pPr>
        <w:pStyle w:val="Bullet1"/>
      </w:pPr>
      <w:r w:rsidRPr="00C04430">
        <w:t>Recent or significant announcements or policy decisions taken since Budget</w:t>
      </w:r>
    </w:p>
    <w:p w14:paraId="716C2834" w14:textId="41C83E0E" w:rsidR="00D3030D" w:rsidRPr="00C04430" w:rsidRDefault="00D3030D" w:rsidP="00C97200">
      <w:pPr>
        <w:pStyle w:val="Bullet1"/>
      </w:pPr>
      <w:r w:rsidRPr="00C04430">
        <w:t>Ministerial Statements by Portfolio Minister</w:t>
      </w:r>
      <w:r w:rsidR="005F0704" w:rsidRPr="00C04430">
        <w:t xml:space="preserve"> and</w:t>
      </w:r>
    </w:p>
    <w:p w14:paraId="5D4F48AD" w14:textId="77777777" w:rsidR="00D3030D" w:rsidRPr="00C04430" w:rsidRDefault="00D3030D" w:rsidP="00C97200">
      <w:pPr>
        <w:pStyle w:val="Bullet1"/>
      </w:pPr>
      <w:r w:rsidRPr="00C04430">
        <w:t>Major new government policy or legislation affecting the portfolio and the intended results and impacts</w:t>
      </w:r>
    </w:p>
    <w:p w14:paraId="2EABCC20" w14:textId="6889B032" w:rsidR="00D3030D" w:rsidRPr="00C04430" w:rsidRDefault="00D3030D" w:rsidP="00D3030D">
      <w:r w:rsidRPr="00C04430">
        <w:t xml:space="preserve">Any similar information disclosed in the previous </w:t>
      </w:r>
      <w:r w:rsidR="004E3302">
        <w:t>a</w:t>
      </w:r>
      <w:r w:rsidRPr="00C04430">
        <w:t xml:space="preserve">nnual </w:t>
      </w:r>
      <w:r w:rsidR="004E3302">
        <w:t>r</w:t>
      </w:r>
      <w:r w:rsidRPr="00C04430">
        <w:t>eport</w:t>
      </w:r>
    </w:p>
    <w:p w14:paraId="3ED4D650" w14:textId="76BB064A" w:rsidR="00EC06A8" w:rsidRPr="00C04430" w:rsidRDefault="00EC06A8" w:rsidP="00ED1427">
      <w:pPr>
        <w:pStyle w:val="Heading2Numbered"/>
      </w:pPr>
      <w:bookmarkStart w:id="216" w:name="Portfolio_Structure_and_Outcomes"/>
      <w:bookmarkStart w:id="217" w:name="_bookmark26"/>
      <w:bookmarkStart w:id="218" w:name="_Toc215844012"/>
      <w:bookmarkEnd w:id="216"/>
      <w:bookmarkEnd w:id="217"/>
      <w:r w:rsidRPr="00C04430">
        <w:t xml:space="preserve">Portfolio </w:t>
      </w:r>
      <w:r w:rsidR="005224D3" w:rsidRPr="00C04430">
        <w:t>s</w:t>
      </w:r>
      <w:r w:rsidRPr="00C04430">
        <w:t xml:space="preserve">tructure and </w:t>
      </w:r>
      <w:r w:rsidR="005224D3" w:rsidRPr="00C04430">
        <w:t>o</w:t>
      </w:r>
      <w:r w:rsidRPr="00C04430">
        <w:t>utcomes</w:t>
      </w:r>
      <w:bookmarkEnd w:id="218"/>
    </w:p>
    <w:p w14:paraId="6B8CC8A3" w14:textId="1E32B58D" w:rsidR="003D4F9A" w:rsidRDefault="00E753FB" w:rsidP="00210198">
      <w:r w:rsidRPr="00DD477A">
        <w:rPr>
          <w:rFonts w:eastAsia="Cambria" w:cs="Calibri"/>
          <w:noProof/>
        </w:rPr>
        <w:drawing>
          <wp:inline distT="0" distB="0" distL="0" distR="0" wp14:anchorId="1A6B9AA5" wp14:editId="0687D362">
            <wp:extent cx="5835650" cy="648031"/>
            <wp:effectExtent l="0" t="0" r="0" b="0"/>
            <wp:docPr id="518106223" name="Diagram 2"/>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61" r:lo="rId62" r:qs="rId63" r:cs="rId64"/>
              </a:graphicData>
            </a:graphic>
          </wp:inline>
        </w:drawing>
      </w:r>
    </w:p>
    <w:p w14:paraId="570139F9" w14:textId="77777777" w:rsidR="00A735FC" w:rsidRPr="00210198" w:rsidRDefault="00A735FC" w:rsidP="00A735FC">
      <w:pPr>
        <w:rPr>
          <w:rStyle w:val="BodyTextChar"/>
          <w:rFonts w:ascii="Calibri" w:hAnsi="Calibri" w:cs="Calibri"/>
        </w:rPr>
      </w:pPr>
      <w:r w:rsidRPr="00210198">
        <w:rPr>
          <w:rStyle w:val="BodyTextChar"/>
          <w:rFonts w:ascii="Calibri" w:hAnsi="Calibri" w:cs="Calibri"/>
        </w:rPr>
        <w:t>This figure is a graphical representation of the portfolio structure and the responsible ministers. It should clearly state the names and titles of the ministers, the portfolio department(s) and the Secretary.</w:t>
      </w:r>
    </w:p>
    <w:p w14:paraId="6519F09A" w14:textId="6DB42164" w:rsidR="00A735FC" w:rsidRPr="00210198" w:rsidRDefault="00A735FC" w:rsidP="00A735FC">
      <w:pPr>
        <w:rPr>
          <w:rStyle w:val="BodyTextChar"/>
          <w:rFonts w:ascii="Calibri" w:hAnsi="Calibri" w:cs="Calibri"/>
        </w:rPr>
      </w:pPr>
      <w:r w:rsidRPr="00210198">
        <w:rPr>
          <w:rStyle w:val="BodyTextChar"/>
          <w:rFonts w:ascii="Calibri" w:hAnsi="Calibri" w:cs="Calibri"/>
        </w:rPr>
        <w:t xml:space="preserve">The figure must include the other portfolio entities and their accountable authorities, principal bodies in the portfolio as outlined in the </w:t>
      </w:r>
      <w:r w:rsidR="003C159F" w:rsidRPr="00210198">
        <w:rPr>
          <w:rStyle w:val="BodyTextChar"/>
          <w:rFonts w:ascii="Calibri" w:hAnsi="Calibri" w:cs="Calibri"/>
        </w:rPr>
        <w:t>Flipchart of PGPA Act Commonwealth entities and companies</w:t>
      </w:r>
      <w:r w:rsidRPr="00210198">
        <w:rPr>
          <w:rStyle w:val="BodyTextChar"/>
          <w:rFonts w:ascii="Calibri" w:hAnsi="Calibri" w:cs="Calibri"/>
        </w:rPr>
        <w:t xml:space="preserve"> and all portfolio entities covered by the PGPA Act. Entities such as </w:t>
      </w:r>
      <w:r w:rsidRPr="00210198">
        <w:rPr>
          <w:rStyle w:val="BodyTextChar"/>
          <w:rFonts w:ascii="Calibri" w:hAnsi="Calibri" w:cs="Calibri"/>
          <w:i/>
          <w:iCs/>
        </w:rPr>
        <w:t>Public Financial Corporations</w:t>
      </w:r>
      <w:r w:rsidRPr="00210198">
        <w:rPr>
          <w:rStyle w:val="BodyTextChar"/>
          <w:rFonts w:ascii="Calibri" w:hAnsi="Calibri" w:cs="Calibri"/>
        </w:rPr>
        <w:t xml:space="preserve">, </w:t>
      </w:r>
      <w:r w:rsidRPr="00210198">
        <w:rPr>
          <w:rStyle w:val="BodyTextChar"/>
          <w:rFonts w:ascii="Calibri" w:hAnsi="Calibri" w:cs="Calibri"/>
          <w:i/>
          <w:iCs/>
        </w:rPr>
        <w:t>Public Non</w:t>
      </w:r>
      <w:r w:rsidRPr="00210198">
        <w:rPr>
          <w:rStyle w:val="BodyTextChar"/>
          <w:rFonts w:ascii="Calibri" w:hAnsi="Calibri" w:cs="Calibri"/>
          <w:i/>
        </w:rPr>
        <w:noBreakHyphen/>
      </w:r>
      <w:r w:rsidRPr="00210198">
        <w:rPr>
          <w:rStyle w:val="BodyTextChar"/>
          <w:rFonts w:ascii="Calibri" w:hAnsi="Calibri" w:cs="Calibri"/>
          <w:i/>
          <w:iCs/>
        </w:rPr>
        <w:t>Financial Corporations</w:t>
      </w:r>
      <w:r w:rsidRPr="00210198">
        <w:rPr>
          <w:rStyle w:val="BodyTextChar"/>
          <w:rFonts w:ascii="Calibri" w:hAnsi="Calibri" w:cs="Calibri"/>
        </w:rPr>
        <w:t xml:space="preserve"> and entities outside of the GGS, should at least be mentioned in this section to show the minister responsible for their functions.</w:t>
      </w:r>
    </w:p>
    <w:p w14:paraId="6735D6F0" w14:textId="6F93FD50" w:rsidR="00EC06A8" w:rsidRPr="00A735FC" w:rsidRDefault="00A735FC" w:rsidP="00A735FC">
      <w:pPr>
        <w:rPr>
          <w:rFonts w:cs="Calibri"/>
        </w:rPr>
      </w:pPr>
      <w:r w:rsidRPr="00210198">
        <w:rPr>
          <w:rStyle w:val="BodyTextChar"/>
          <w:rFonts w:ascii="Calibri" w:hAnsi="Calibri" w:cs="Calibri"/>
        </w:rPr>
        <w:t xml:space="preserve">Portfolios should include the current outcome statements for each entity </w:t>
      </w:r>
      <w:r w:rsidRPr="00210198">
        <w:rPr>
          <w:rStyle w:val="BodyTextChar"/>
          <w:rFonts w:ascii="Calibri" w:hAnsi="Calibri" w:cs="Calibri"/>
          <w:b/>
          <w:bCs/>
        </w:rPr>
        <w:t xml:space="preserve">as agreed by the </w:t>
      </w:r>
      <w:r w:rsidRPr="00210198">
        <w:rPr>
          <w:rStyle w:val="BodyTextChar"/>
          <w:rFonts w:ascii="Calibri" w:hAnsi="Calibri" w:cs="Calibri"/>
          <w:b/>
        </w:rPr>
        <w:t>Minister for Finance</w:t>
      </w:r>
      <w:r w:rsidRPr="00210198">
        <w:rPr>
          <w:rStyle w:val="BodyTextChar"/>
          <w:rFonts w:ascii="Calibri" w:hAnsi="Calibri" w:cs="Calibri"/>
        </w:rPr>
        <w:t>. The outcome statement(s) included in Figure 1, and throughout the P</w:t>
      </w:r>
      <w:r w:rsidR="0030112B">
        <w:rPr>
          <w:rStyle w:val="BodyTextChar"/>
          <w:rFonts w:ascii="Calibri" w:hAnsi="Calibri" w:cs="Calibri"/>
        </w:rPr>
        <w:t>AES</w:t>
      </w:r>
      <w:r w:rsidRPr="00210198">
        <w:rPr>
          <w:rStyle w:val="BodyTextChar"/>
          <w:rFonts w:ascii="Calibri" w:hAnsi="Calibri" w:cs="Calibri"/>
        </w:rPr>
        <w:t>, must be consistent with the Appropriation Bills.</w:t>
      </w:r>
    </w:p>
    <w:p w14:paraId="11F5A759" w14:textId="75B261F7" w:rsidR="00726351" w:rsidRPr="00C04430" w:rsidRDefault="00EC06A8" w:rsidP="005A0464">
      <w:pPr>
        <w:pStyle w:val="Boxed2Text"/>
      </w:pPr>
      <w:r w:rsidRPr="00C04430">
        <w:t xml:space="preserve">Entities are to report their </w:t>
      </w:r>
      <w:r w:rsidR="00421AF8" w:rsidRPr="00C04430">
        <w:t xml:space="preserve">outcome statements </w:t>
      </w:r>
      <w:r w:rsidRPr="00C04430">
        <w:t>as they appear in the</w:t>
      </w:r>
      <w:r w:rsidR="00B2032B" w:rsidRPr="00C04430">
        <w:t xml:space="preserve"> </w:t>
      </w:r>
      <w:r w:rsidR="00B2032B" w:rsidRPr="00D643C4">
        <w:rPr>
          <w:iCs/>
        </w:rPr>
        <w:t xml:space="preserve">Appropriation </w:t>
      </w:r>
      <w:r w:rsidR="008C5D2F" w:rsidRPr="00D643C4">
        <w:rPr>
          <w:iCs/>
        </w:rPr>
        <w:t>Bills (No</w:t>
      </w:r>
      <w:r w:rsidR="00B2032B" w:rsidRPr="00D643C4">
        <w:rPr>
          <w:iCs/>
        </w:rPr>
        <w:t>.</w:t>
      </w:r>
      <w:r w:rsidR="001626E2">
        <w:rPr>
          <w:iCs/>
        </w:rPr>
        <w:t> </w:t>
      </w:r>
      <w:r w:rsidR="008C5D2F" w:rsidRPr="00D643C4">
        <w:rPr>
          <w:iCs/>
        </w:rPr>
        <w:t>3</w:t>
      </w:r>
      <w:r w:rsidR="001626E2">
        <w:rPr>
          <w:iCs/>
        </w:rPr>
        <w:t> </w:t>
      </w:r>
      <w:r w:rsidR="00B2032B" w:rsidRPr="00D643C4">
        <w:rPr>
          <w:iCs/>
        </w:rPr>
        <w:t xml:space="preserve">and </w:t>
      </w:r>
      <w:r w:rsidR="008C5D2F" w:rsidRPr="00D643C4">
        <w:rPr>
          <w:iCs/>
        </w:rPr>
        <w:t>4</w:t>
      </w:r>
      <w:r w:rsidR="00B2032B" w:rsidRPr="00D643C4">
        <w:rPr>
          <w:iCs/>
        </w:rPr>
        <w:t>)</w:t>
      </w:r>
      <w:r w:rsidR="001626E2">
        <w:rPr>
          <w:iCs/>
        </w:rPr>
        <w:t> </w:t>
      </w:r>
      <w:r w:rsidR="006F5EE1" w:rsidRPr="00D643C4">
        <w:rPr>
          <w:iCs/>
        </w:rPr>
        <w:t>202</w:t>
      </w:r>
      <w:r w:rsidR="006F5EE1">
        <w:rPr>
          <w:iCs/>
        </w:rPr>
        <w:t>5</w:t>
      </w:r>
      <w:r w:rsidR="00B2032B" w:rsidRPr="00D643C4">
        <w:rPr>
          <w:iCs/>
        </w:rPr>
        <w:t>-</w:t>
      </w:r>
      <w:r w:rsidR="006F5EE1" w:rsidRPr="00D643C4">
        <w:rPr>
          <w:iCs/>
        </w:rPr>
        <w:t>202</w:t>
      </w:r>
      <w:r w:rsidR="006F5EE1">
        <w:rPr>
          <w:iCs/>
        </w:rPr>
        <w:t>6</w:t>
      </w:r>
      <w:r w:rsidRPr="00C04430">
        <w:t xml:space="preserve">. This ensures consistency of reporting through the </w:t>
      </w:r>
      <w:r w:rsidR="006F5EE1" w:rsidRPr="00C04430">
        <w:t>202</w:t>
      </w:r>
      <w:r w:rsidR="006F5EE1">
        <w:t>5</w:t>
      </w:r>
      <w:r w:rsidR="00A05EC4" w:rsidRPr="00C04430">
        <w:noBreakHyphen/>
      </w:r>
      <w:r w:rsidR="006F5EE1" w:rsidRPr="00C04430">
        <w:t>2</w:t>
      </w:r>
      <w:r w:rsidR="006F5EE1">
        <w:t>6</w:t>
      </w:r>
      <w:r w:rsidR="006F5EE1" w:rsidRPr="00C04430">
        <w:t xml:space="preserve"> </w:t>
      </w:r>
      <w:r w:rsidRPr="00C04430">
        <w:t xml:space="preserve">Budget year and consistency between the PAES and </w:t>
      </w:r>
      <w:r w:rsidR="00421AF8" w:rsidRPr="00C04430">
        <w:t xml:space="preserve">outcomes </w:t>
      </w:r>
      <w:r w:rsidRPr="00C04430">
        <w:t xml:space="preserve">listed in the Appropriation Bills for </w:t>
      </w:r>
      <w:r w:rsidR="003B23EE" w:rsidRPr="00C04430">
        <w:t>additional estimates</w:t>
      </w:r>
      <w:r w:rsidRPr="00C04430">
        <w:t>.</w:t>
      </w:r>
    </w:p>
    <w:p w14:paraId="2D800C4D" w14:textId="46BB6386" w:rsidR="00EC06A8" w:rsidRPr="00C04430" w:rsidRDefault="00EC06A8" w:rsidP="005A0464">
      <w:pPr>
        <w:pStyle w:val="Boxed2Text"/>
      </w:pPr>
      <w:r w:rsidRPr="00C04430">
        <w:t>Where there are changes</w:t>
      </w:r>
      <w:r w:rsidR="00726351" w:rsidRPr="00C04430">
        <w:t xml:space="preserve"> approved by the Finance Minister</w:t>
      </w:r>
      <w:r w:rsidRPr="00C04430">
        <w:t xml:space="preserve">, entities </w:t>
      </w:r>
      <w:r w:rsidR="00AD18BF" w:rsidRPr="00C04430">
        <w:t xml:space="preserve">should </w:t>
      </w:r>
      <w:r w:rsidR="00726351" w:rsidRPr="00C04430">
        <w:t xml:space="preserve">appropriately </w:t>
      </w:r>
      <w:r w:rsidRPr="00C04430">
        <w:t>reflect</w:t>
      </w:r>
      <w:r w:rsidR="00AD18BF" w:rsidRPr="00C04430">
        <w:t xml:space="preserve"> them</w:t>
      </w:r>
      <w:r w:rsidRPr="00C04430">
        <w:t xml:space="preserve"> </w:t>
      </w:r>
      <w:r w:rsidR="00726351" w:rsidRPr="00C04430">
        <w:t xml:space="preserve">through explanatory footnotes </w:t>
      </w:r>
      <w:r w:rsidR="00AD18BF" w:rsidRPr="00C04430">
        <w:t>in</w:t>
      </w:r>
      <w:r w:rsidR="0066519B" w:rsidRPr="00C04430">
        <w:t>corporated to</w:t>
      </w:r>
      <w:r w:rsidR="00726351" w:rsidRPr="00C04430">
        <w:t xml:space="preserve"> </w:t>
      </w:r>
      <w:r w:rsidRPr="00C04430">
        <w:t>their PAES.</w:t>
      </w:r>
    </w:p>
    <w:p w14:paraId="7C2070ED" w14:textId="77777777" w:rsidR="00EC06A8" w:rsidRPr="00C04430" w:rsidRDefault="00EC06A8">
      <w:pPr>
        <w:suppressAutoHyphens w:val="0"/>
        <w:spacing w:before="0" w:after="120" w:line="440" w:lineRule="atLeast"/>
      </w:pPr>
      <w:r w:rsidRPr="00C04430">
        <w:br w:type="page"/>
      </w:r>
    </w:p>
    <w:p w14:paraId="039935CD" w14:textId="69FF3A97" w:rsidR="00EC06A8" w:rsidRPr="00C04430" w:rsidRDefault="00EC06A8" w:rsidP="00ED1427">
      <w:pPr>
        <w:pStyle w:val="Heading1Numbered"/>
      </w:pPr>
      <w:bookmarkStart w:id="219" w:name="Entity_Outcomes_and_Planned_Performance"/>
      <w:bookmarkStart w:id="220" w:name="_bookmark27"/>
      <w:bookmarkStart w:id="221" w:name="_Toc215844013"/>
      <w:bookmarkEnd w:id="219"/>
      <w:bookmarkEnd w:id="220"/>
      <w:r w:rsidRPr="00C04430">
        <w:lastRenderedPageBreak/>
        <w:t xml:space="preserve">Entity </w:t>
      </w:r>
      <w:r w:rsidR="005224D3" w:rsidRPr="00C04430">
        <w:t>o</w:t>
      </w:r>
      <w:r w:rsidRPr="00C04430">
        <w:t xml:space="preserve">utcomes and </w:t>
      </w:r>
      <w:r w:rsidR="005224D3" w:rsidRPr="00C04430">
        <w:t>p</w:t>
      </w:r>
      <w:r w:rsidRPr="00C04430">
        <w:t xml:space="preserve">lanned </w:t>
      </w:r>
      <w:r w:rsidR="005224D3" w:rsidRPr="00C04430">
        <w:t>p</w:t>
      </w:r>
      <w:r w:rsidRPr="00C04430">
        <w:t>erformance</w:t>
      </w:r>
      <w:bookmarkEnd w:id="221"/>
    </w:p>
    <w:p w14:paraId="68B19C03" w14:textId="47729811" w:rsidR="00EC06A8" w:rsidRPr="00C04430" w:rsidRDefault="00D92E8D" w:rsidP="00ED1427">
      <w:pPr>
        <w:pStyle w:val="Heading2Numbered"/>
      </w:pPr>
      <w:bookmarkStart w:id="222" w:name="_bookmark28"/>
      <w:bookmarkStart w:id="223" w:name="_Toc215844014"/>
      <w:bookmarkEnd w:id="222"/>
      <w:r w:rsidRPr="00C04430">
        <w:t xml:space="preserve">Section </w:t>
      </w:r>
      <w:r w:rsidR="0031433C" w:rsidRPr="00C04430">
        <w:t xml:space="preserve">1: Entity </w:t>
      </w:r>
      <w:r w:rsidR="005224D3" w:rsidRPr="00C04430">
        <w:t>o</w:t>
      </w:r>
      <w:r w:rsidR="0031433C" w:rsidRPr="00C04430">
        <w:t xml:space="preserve">verview and </w:t>
      </w:r>
      <w:r w:rsidR="005224D3" w:rsidRPr="00C04430">
        <w:t>r</w:t>
      </w:r>
      <w:r w:rsidR="00EC06A8" w:rsidRPr="00C04430">
        <w:t>esources</w:t>
      </w:r>
      <w:bookmarkEnd w:id="223"/>
    </w:p>
    <w:p w14:paraId="00BB170E" w14:textId="125DAC07" w:rsidR="00EC06A8" w:rsidRPr="00C04430" w:rsidRDefault="00EC06A8" w:rsidP="005C2636">
      <w:r w:rsidRPr="00C04430">
        <w:t xml:space="preserve">The </w:t>
      </w:r>
      <w:r w:rsidR="00FD7B22" w:rsidRPr="00C04430">
        <w:t>entity overview and resources</w:t>
      </w:r>
      <w:r w:rsidRPr="00C04430">
        <w:t xml:space="preserve"> section is to articulate a complete picture of each entity’s strategic direction and resources at </w:t>
      </w:r>
      <w:r w:rsidR="003B23EE" w:rsidRPr="00C04430">
        <w:t>additional estimates</w:t>
      </w:r>
      <w:r w:rsidRPr="00C04430">
        <w:t>.</w:t>
      </w:r>
    </w:p>
    <w:p w14:paraId="24702025" w14:textId="1DE5D99C" w:rsidR="00EC06A8" w:rsidRPr="00C04430" w:rsidRDefault="00EC06A8" w:rsidP="005C2636">
      <w:r w:rsidRPr="00C04430">
        <w:t xml:space="preserve">The section contains five components: the </w:t>
      </w:r>
      <w:r w:rsidR="00BD65BC" w:rsidRPr="00C04430">
        <w:t>s</w:t>
      </w:r>
      <w:r w:rsidRPr="00C04430">
        <w:t xml:space="preserve">trategic </w:t>
      </w:r>
      <w:r w:rsidR="00BD65BC" w:rsidRPr="00C04430">
        <w:t>d</w:t>
      </w:r>
      <w:r w:rsidRPr="00C04430">
        <w:t xml:space="preserve">irection </w:t>
      </w:r>
      <w:r w:rsidR="00BD65BC" w:rsidRPr="00C04430">
        <w:t>s</w:t>
      </w:r>
      <w:r w:rsidRPr="00C04430">
        <w:t xml:space="preserve">tatement, the </w:t>
      </w:r>
      <w:r w:rsidR="00BD65BC" w:rsidRPr="00C04430">
        <w:t>e</w:t>
      </w:r>
      <w:r w:rsidRPr="00C04430">
        <w:t xml:space="preserve">ntity </w:t>
      </w:r>
      <w:r w:rsidR="00BD65BC" w:rsidRPr="00C04430">
        <w:t>r</w:t>
      </w:r>
      <w:r w:rsidRPr="00C04430">
        <w:t xml:space="preserve">esource </w:t>
      </w:r>
      <w:r w:rsidR="00BD65BC" w:rsidRPr="00C04430">
        <w:t>s</w:t>
      </w:r>
      <w:r w:rsidRPr="00C04430">
        <w:t xml:space="preserve">tatement, </w:t>
      </w:r>
      <w:r w:rsidR="00BD65BC" w:rsidRPr="00C04430">
        <w:t>e</w:t>
      </w:r>
      <w:r w:rsidRPr="00C04430">
        <w:t xml:space="preserve">ntity </w:t>
      </w:r>
      <w:r w:rsidR="00BD65BC" w:rsidRPr="00C04430">
        <w:t>m</w:t>
      </w:r>
      <w:r w:rsidRPr="00C04430">
        <w:t xml:space="preserve">easures </w:t>
      </w:r>
      <w:r w:rsidR="00BD65BC" w:rsidRPr="00C04430">
        <w:t>t</w:t>
      </w:r>
      <w:r w:rsidRPr="00C04430">
        <w:t xml:space="preserve">able, </w:t>
      </w:r>
      <w:r w:rsidR="00C76662" w:rsidRPr="00C04430">
        <w:t>a</w:t>
      </w:r>
      <w:r w:rsidRPr="00C04430">
        <w:t xml:space="preserve">dditional </w:t>
      </w:r>
      <w:r w:rsidR="00BD65BC" w:rsidRPr="00C04430">
        <w:t>e</w:t>
      </w:r>
      <w:r w:rsidRPr="00C04430">
        <w:t xml:space="preserve">stimates </w:t>
      </w:r>
      <w:r w:rsidR="0040155E" w:rsidRPr="00C04430">
        <w:t xml:space="preserve">resourcing </w:t>
      </w:r>
      <w:r w:rsidRPr="00C04430">
        <w:t xml:space="preserve">and </w:t>
      </w:r>
      <w:r w:rsidR="00BD65BC" w:rsidRPr="00C04430">
        <w:t>v</w:t>
      </w:r>
      <w:r w:rsidRPr="00C04430">
        <w:t>ariations</w:t>
      </w:r>
      <w:r w:rsidR="0040155E" w:rsidRPr="00C04430">
        <w:t xml:space="preserve"> to outcomes</w:t>
      </w:r>
      <w:r w:rsidRPr="00C04430">
        <w:t xml:space="preserve">, and </w:t>
      </w:r>
      <w:r w:rsidR="00BD65BC" w:rsidRPr="00C04430">
        <w:t>b</w:t>
      </w:r>
      <w:r w:rsidRPr="00C04430">
        <w:t xml:space="preserve">reakdown of </w:t>
      </w:r>
      <w:r w:rsidR="003B23EE" w:rsidRPr="00C04430">
        <w:t>additional estimates</w:t>
      </w:r>
      <w:r w:rsidRPr="00C04430">
        <w:t xml:space="preserve"> by </w:t>
      </w:r>
      <w:r w:rsidR="00313FE7" w:rsidRPr="00C04430">
        <w:t>A</w:t>
      </w:r>
      <w:r w:rsidR="00BD65BC" w:rsidRPr="00C04430">
        <w:t>p</w:t>
      </w:r>
      <w:r w:rsidRPr="00C04430">
        <w:t xml:space="preserve">propriation </w:t>
      </w:r>
      <w:r w:rsidR="005D1C92" w:rsidRPr="00C04430">
        <w:t>B</w:t>
      </w:r>
      <w:r w:rsidRPr="00C04430">
        <w:t>ill. Together these sections link entity strategy with the resources available.</w:t>
      </w:r>
    </w:p>
    <w:p w14:paraId="422CB986" w14:textId="77777777" w:rsidR="00EC06A8" w:rsidRPr="00C04430" w:rsidRDefault="0031433C" w:rsidP="005C2636">
      <w:pPr>
        <w:rPr>
          <w:b/>
          <w:bCs/>
        </w:rPr>
      </w:pPr>
      <w:r w:rsidRPr="00C04430">
        <w:rPr>
          <w:b/>
          <w:bCs/>
        </w:rPr>
        <w:t xml:space="preserve">Parts of Section 1: Entity </w:t>
      </w:r>
      <w:r w:rsidR="003F7CAA" w:rsidRPr="00C04430">
        <w:rPr>
          <w:b/>
          <w:bCs/>
        </w:rPr>
        <w:t>o</w:t>
      </w:r>
      <w:r w:rsidRPr="00C04430">
        <w:rPr>
          <w:b/>
          <w:bCs/>
        </w:rPr>
        <w:t>verview and r</w:t>
      </w:r>
      <w:r w:rsidR="00EC06A8" w:rsidRPr="00C04430">
        <w:rPr>
          <w:b/>
          <w:bCs/>
        </w:rPr>
        <w:t>esources</w:t>
      </w:r>
    </w:p>
    <w:p w14:paraId="5BFAA185" w14:textId="797C5EBB" w:rsidR="00EC06A8" w:rsidRPr="00C04430" w:rsidRDefault="00EC06A8" w:rsidP="00C97200">
      <w:pPr>
        <w:pStyle w:val="Bullet1"/>
      </w:pPr>
      <w:r w:rsidRPr="00C04430">
        <w:t xml:space="preserve">Strategic </w:t>
      </w:r>
      <w:r w:rsidR="003B23EE" w:rsidRPr="00C04430">
        <w:t>d</w:t>
      </w:r>
      <w:r w:rsidRPr="00C04430">
        <w:t>irection</w:t>
      </w:r>
      <w:r w:rsidR="0031433C" w:rsidRPr="00C04430">
        <w:t xml:space="preserve"> </w:t>
      </w:r>
      <w:r w:rsidR="00BD65BC" w:rsidRPr="00C04430">
        <w:t>s</w:t>
      </w:r>
      <w:r w:rsidR="0031433C" w:rsidRPr="00C04430">
        <w:t>tatement</w:t>
      </w:r>
    </w:p>
    <w:p w14:paraId="36DD7889" w14:textId="15D9E58E" w:rsidR="00EC06A8" w:rsidRPr="00C04430" w:rsidRDefault="00EC06A8" w:rsidP="00C97200">
      <w:pPr>
        <w:pStyle w:val="Bullet1"/>
      </w:pPr>
      <w:r w:rsidRPr="00C04430">
        <w:t xml:space="preserve">1.2 Entity </w:t>
      </w:r>
      <w:r w:rsidR="00BD65BC" w:rsidRPr="00C04430">
        <w:t>r</w:t>
      </w:r>
      <w:r w:rsidRPr="00C04430">
        <w:t xml:space="preserve">esource </w:t>
      </w:r>
      <w:r w:rsidR="00BD65BC" w:rsidRPr="00C04430">
        <w:t>s</w:t>
      </w:r>
      <w:r w:rsidRPr="00C04430">
        <w:t>tatement</w:t>
      </w:r>
      <w:r w:rsidR="00E71502" w:rsidRPr="00C04430">
        <w:br/>
      </w:r>
      <w:r w:rsidR="003A3C9A" w:rsidRPr="00C04430">
        <w:t xml:space="preserve">      </w:t>
      </w:r>
      <w:r w:rsidRPr="00C04430">
        <w:t xml:space="preserve">Table 1.1: Entity </w:t>
      </w:r>
      <w:r w:rsidR="00ED0DFA" w:rsidRPr="00C04430">
        <w:t>r</w:t>
      </w:r>
      <w:r w:rsidRPr="00C04430">
        <w:t xml:space="preserve">esource </w:t>
      </w:r>
      <w:r w:rsidR="00ED0DFA" w:rsidRPr="00C04430">
        <w:t>s</w:t>
      </w:r>
      <w:r w:rsidRPr="00C04430">
        <w:t>tatement</w:t>
      </w:r>
    </w:p>
    <w:p w14:paraId="2421438E" w14:textId="1B8C46EB" w:rsidR="00EC06A8" w:rsidRPr="00C04430" w:rsidRDefault="00EC06A8" w:rsidP="00C97200">
      <w:pPr>
        <w:pStyle w:val="Bullet1"/>
      </w:pPr>
      <w:r w:rsidRPr="00C04430">
        <w:t xml:space="preserve">1.3 Entity </w:t>
      </w:r>
      <w:r w:rsidR="00BD65BC" w:rsidRPr="00C04430">
        <w:t>m</w:t>
      </w:r>
      <w:r w:rsidRPr="00C04430">
        <w:t>easure</w:t>
      </w:r>
      <w:r w:rsidR="006C540E" w:rsidRPr="00C04430">
        <w:t>s</w:t>
      </w:r>
      <w:r w:rsidR="00E71502" w:rsidRPr="00C04430">
        <w:br/>
        <w:t xml:space="preserve">      </w:t>
      </w:r>
      <w:r w:rsidR="00FC0AF8" w:rsidRPr="00C04430">
        <w:t xml:space="preserve">Table 1.2: </w:t>
      </w:r>
      <w:r w:rsidR="00561BF7" w:rsidRPr="00C04430">
        <w:t>Entity m</w:t>
      </w:r>
      <w:r w:rsidR="00FC0AF8" w:rsidRPr="00C04430">
        <w:t>easures</w:t>
      </w:r>
      <w:r w:rsidR="004E0F06" w:rsidRPr="00C04430">
        <w:t xml:space="preserve"> since Budget</w:t>
      </w:r>
    </w:p>
    <w:p w14:paraId="3D42AAD1" w14:textId="670A15E2" w:rsidR="00EF0B3D" w:rsidRPr="00C04430" w:rsidRDefault="00FC0AF8" w:rsidP="00C97200">
      <w:pPr>
        <w:pStyle w:val="Bullet1"/>
      </w:pPr>
      <w:r w:rsidRPr="00C04430">
        <w:t xml:space="preserve">1.4 Additional </w:t>
      </w:r>
      <w:r w:rsidR="009821ED" w:rsidRPr="00C04430">
        <w:t>e</w:t>
      </w:r>
      <w:r w:rsidR="00EC06A8" w:rsidRPr="00C04430">
        <w:t>stimates, resourci</w:t>
      </w:r>
      <w:r w:rsidR="00A003F7" w:rsidRPr="00C04430">
        <w:t xml:space="preserve">ng and variations </w:t>
      </w:r>
      <w:r w:rsidR="006C540E" w:rsidRPr="00C04430">
        <w:t>to outcomes</w:t>
      </w:r>
      <w:r w:rsidR="00E71502" w:rsidRPr="00C04430">
        <w:br/>
        <w:t xml:space="preserve">      </w:t>
      </w:r>
      <w:r w:rsidR="00EC06A8" w:rsidRPr="00C04430">
        <w:t xml:space="preserve">Table 1.3: </w:t>
      </w:r>
      <w:r w:rsidR="006C540E" w:rsidRPr="00C04430">
        <w:t xml:space="preserve">Additional </w:t>
      </w:r>
      <w:r w:rsidR="009821ED" w:rsidRPr="00C04430">
        <w:t>e</w:t>
      </w:r>
      <w:r w:rsidR="006C540E" w:rsidRPr="00C04430">
        <w:t>stimates and other v</w:t>
      </w:r>
      <w:r w:rsidR="00EC06A8" w:rsidRPr="00C04430">
        <w:t xml:space="preserve">ariations to </w:t>
      </w:r>
      <w:r w:rsidR="006C540E" w:rsidRPr="00C04430">
        <w:t>outcomes since Budget</w:t>
      </w:r>
    </w:p>
    <w:p w14:paraId="1B48643E" w14:textId="63482EAF" w:rsidR="00EF0B3D" w:rsidRPr="00C04430" w:rsidRDefault="00EC06A8" w:rsidP="00C97200">
      <w:pPr>
        <w:pStyle w:val="Bullet1"/>
      </w:pPr>
      <w:r w:rsidRPr="00C04430">
        <w:t>1.5 Breakdown of</w:t>
      </w:r>
      <w:r w:rsidR="003B23EE" w:rsidRPr="00C04430">
        <w:t xml:space="preserve"> a</w:t>
      </w:r>
      <w:r w:rsidRPr="00C04430">
        <w:t xml:space="preserve">dditional </w:t>
      </w:r>
      <w:r w:rsidR="003B23EE" w:rsidRPr="00C04430">
        <w:t>e</w:t>
      </w:r>
      <w:r w:rsidRPr="00C04430">
        <w:t xml:space="preserve">stimates by </w:t>
      </w:r>
      <w:r w:rsidR="003B23EE" w:rsidRPr="00C04430">
        <w:t>a</w:t>
      </w:r>
      <w:r w:rsidRPr="00C04430">
        <w:t xml:space="preserve">ppropriation </w:t>
      </w:r>
      <w:r w:rsidR="00313FE7" w:rsidRPr="00C04430">
        <w:t>b</w:t>
      </w:r>
      <w:r w:rsidRPr="00C04430">
        <w:t>ill</w:t>
      </w:r>
    </w:p>
    <w:p w14:paraId="78E5A2EE" w14:textId="3021C9D3" w:rsidR="00107215" w:rsidRPr="00C04430" w:rsidRDefault="00EC06A8" w:rsidP="00C97200">
      <w:pPr>
        <w:pStyle w:val="Bullet1"/>
        <w:numPr>
          <w:ilvl w:val="0"/>
          <w:numId w:val="0"/>
        </w:numPr>
        <w:ind w:left="567"/>
      </w:pPr>
      <w:r w:rsidRPr="00C04430">
        <w:t>Table 1.4: Appropriation Bill (No. 3)</w:t>
      </w:r>
      <w:r w:rsidR="0084715F" w:rsidRPr="00C04430">
        <w:br/>
      </w:r>
      <w:r w:rsidRPr="00C04430">
        <w:t>Table 1.5: Appropriation Bill (No. 4)</w:t>
      </w:r>
    </w:p>
    <w:p w14:paraId="05CE5857" w14:textId="7EBA17CA" w:rsidR="00107215" w:rsidRPr="00C04430" w:rsidRDefault="00107215" w:rsidP="00ED1427">
      <w:pPr>
        <w:pStyle w:val="Heading2Numbered"/>
      </w:pPr>
      <w:bookmarkStart w:id="224" w:name="Strategic_Direction_Statement"/>
      <w:bookmarkStart w:id="225" w:name="_bookmark29"/>
      <w:bookmarkStart w:id="226" w:name="_Toc215844015"/>
      <w:bookmarkEnd w:id="224"/>
      <w:bookmarkEnd w:id="225"/>
      <w:r w:rsidRPr="00C04430">
        <w:t xml:space="preserve">Strategic </w:t>
      </w:r>
      <w:r w:rsidR="005224D3" w:rsidRPr="00C04430">
        <w:t>d</w:t>
      </w:r>
      <w:r w:rsidRPr="00C04430">
        <w:t xml:space="preserve">irection </w:t>
      </w:r>
      <w:r w:rsidR="005224D3" w:rsidRPr="00C04430">
        <w:t>s</w:t>
      </w:r>
      <w:r w:rsidRPr="00C04430">
        <w:t>tatement</w:t>
      </w:r>
      <w:bookmarkEnd w:id="226"/>
    </w:p>
    <w:p w14:paraId="581FAD36" w14:textId="53CF4B74" w:rsidR="00107215" w:rsidRPr="00C04430" w:rsidRDefault="00107215" w:rsidP="005C2636">
      <w:r w:rsidRPr="00C04430">
        <w:t xml:space="preserve">The </w:t>
      </w:r>
      <w:r w:rsidR="00BD65BC" w:rsidRPr="00C04430">
        <w:t xml:space="preserve">strategic direction statement </w:t>
      </w:r>
      <w:r w:rsidRPr="00C04430">
        <w:t xml:space="preserve">should update the entity’s goals as at </w:t>
      </w:r>
      <w:r w:rsidR="003B23EE" w:rsidRPr="00C04430">
        <w:t>additional estimates</w:t>
      </w:r>
      <w:r w:rsidRPr="00C04430">
        <w:t xml:space="preserve">, noting any </w:t>
      </w:r>
      <w:r w:rsidR="0031433C" w:rsidRPr="00C04430">
        <w:t xml:space="preserve">key </w:t>
      </w:r>
      <w:r w:rsidRPr="00C04430">
        <w:t xml:space="preserve">variations </w:t>
      </w:r>
      <w:r w:rsidR="0031433C" w:rsidRPr="00C04430">
        <w:t xml:space="preserve">since </w:t>
      </w:r>
      <w:r w:rsidRPr="00C04430">
        <w:t>the Budget.</w:t>
      </w:r>
      <w:r w:rsidR="0063070B" w:rsidRPr="00C04430">
        <w:t xml:space="preserve"> </w:t>
      </w:r>
      <w:r w:rsidRPr="00C04430">
        <w:t>The statement, in accord with the statement authored at Budget, is to set the course for the entity for the remainder of the financial year, identifying any new functions or measures allocated to the entity, and any significant challenges which will impact on the entity’s performance against its outcome over the year.</w:t>
      </w:r>
    </w:p>
    <w:p w14:paraId="5244E5E1" w14:textId="442F993E" w:rsidR="00107215" w:rsidRPr="00C04430" w:rsidRDefault="00107215" w:rsidP="005C2636">
      <w:r w:rsidRPr="00C04430">
        <w:t>These strategies can be drawn from:</w:t>
      </w:r>
    </w:p>
    <w:p w14:paraId="3833CCD8" w14:textId="042DAD5E" w:rsidR="00107215" w:rsidRPr="00C04430" w:rsidRDefault="00F66693" w:rsidP="00C97200">
      <w:pPr>
        <w:pStyle w:val="Bullet1"/>
      </w:pPr>
      <w:r w:rsidRPr="00C04430">
        <w:t>u</w:t>
      </w:r>
      <w:r w:rsidR="00107215" w:rsidRPr="00C04430">
        <w:t xml:space="preserve">pdated entity business plans and performance goals for the year </w:t>
      </w:r>
    </w:p>
    <w:p w14:paraId="364647B9" w14:textId="59EFE8EA" w:rsidR="00107215" w:rsidRPr="00C04430" w:rsidRDefault="00F66693" w:rsidP="00C97200">
      <w:pPr>
        <w:pStyle w:val="Bullet1"/>
      </w:pPr>
      <w:r w:rsidRPr="00C04430">
        <w:t>r</w:t>
      </w:r>
      <w:r w:rsidR="00107215" w:rsidRPr="00C04430">
        <w:t>ecent Ministerial Statements about the entity’s agenda</w:t>
      </w:r>
      <w:r w:rsidR="00695CAD" w:rsidRPr="00C04430">
        <w:t xml:space="preserve"> and</w:t>
      </w:r>
    </w:p>
    <w:p w14:paraId="413A4219" w14:textId="40CA8787" w:rsidR="00107215" w:rsidRPr="00C04430" w:rsidRDefault="00F66693" w:rsidP="00C97200">
      <w:pPr>
        <w:pStyle w:val="Bullet1"/>
      </w:pPr>
      <w:r w:rsidRPr="00C04430">
        <w:t>s</w:t>
      </w:r>
      <w:r w:rsidR="00107215" w:rsidRPr="00C04430">
        <w:t xml:space="preserve">ignificant </w:t>
      </w:r>
      <w:r w:rsidR="003B23EE" w:rsidRPr="00C04430">
        <w:t>additional estimates</w:t>
      </w:r>
      <w:r w:rsidR="00107215" w:rsidRPr="00C04430">
        <w:t xml:space="preserve"> measure packages affecting the entity</w:t>
      </w:r>
      <w:r w:rsidR="000E57B7" w:rsidRPr="00C04430">
        <w:t>.</w:t>
      </w:r>
    </w:p>
    <w:p w14:paraId="189E5A2A" w14:textId="14582B5E" w:rsidR="00107215" w:rsidRPr="00C04430" w:rsidRDefault="00107215" w:rsidP="00184F37">
      <w:r w:rsidRPr="00C04430">
        <w:t xml:space="preserve">Where an entity has </w:t>
      </w:r>
      <w:r w:rsidR="00E14CE1" w:rsidRPr="00C04430">
        <w:t xml:space="preserve">only </w:t>
      </w:r>
      <w:r w:rsidRPr="00C04430">
        <w:t xml:space="preserve">minimal changes due to </w:t>
      </w:r>
      <w:r w:rsidR="003B23EE" w:rsidRPr="00C04430">
        <w:t>additional estimates</w:t>
      </w:r>
      <w:r w:rsidR="0031433C" w:rsidRPr="00C04430">
        <w:t xml:space="preserve">, the </w:t>
      </w:r>
      <w:r w:rsidR="00BD65BC" w:rsidRPr="00C04430">
        <w:t>strategic direction statement</w:t>
      </w:r>
      <w:r w:rsidRPr="00C04430">
        <w:t xml:space="preserve"> is still required to be included for PAES, as a change has been made</w:t>
      </w:r>
      <w:r w:rsidR="00E14CE1" w:rsidRPr="00C04430">
        <w:t>, but the statement should be brief</w:t>
      </w:r>
      <w:r w:rsidR="7EEFA5EB" w:rsidRPr="00C04430">
        <w:t>.</w:t>
      </w:r>
    </w:p>
    <w:p w14:paraId="0DF5BD8D" w14:textId="6C4AA494" w:rsidR="00107215" w:rsidRPr="00C04430" w:rsidRDefault="00107215" w:rsidP="00184F37">
      <w:r w:rsidRPr="00C04430">
        <w:t xml:space="preserve">Entities should also include a link back to the </w:t>
      </w:r>
      <w:r w:rsidR="00BD65BC" w:rsidRPr="00C04430">
        <w:t>strategic direction statement</w:t>
      </w:r>
      <w:r w:rsidRPr="00C04430">
        <w:t xml:space="preserve"> included in their PB Statement along the lines of: </w:t>
      </w:r>
      <w:r w:rsidR="005818B8" w:rsidRPr="00C04430">
        <w:t>‘</w:t>
      </w:r>
      <w:r w:rsidRPr="00C04430">
        <w:t xml:space="preserve">A full outline of </w:t>
      </w:r>
      <w:proofErr w:type="spellStart"/>
      <w:r w:rsidRPr="00C04430">
        <w:t>xxxxx’s</w:t>
      </w:r>
      <w:proofErr w:type="spellEnd"/>
      <w:r w:rsidRPr="00C04430">
        <w:t xml:space="preserve"> Strategic Di</w:t>
      </w:r>
      <w:r w:rsidR="00A003F7" w:rsidRPr="00C04430">
        <w:t xml:space="preserve">rection can be found in the </w:t>
      </w:r>
      <w:r w:rsidR="006F5EE1" w:rsidRPr="00C04430">
        <w:t>202</w:t>
      </w:r>
      <w:r w:rsidR="006F5EE1">
        <w:t>5</w:t>
      </w:r>
      <w:r w:rsidR="00413D35" w:rsidRPr="00C04430">
        <w:t>-</w:t>
      </w:r>
      <w:r w:rsidR="006F5EE1" w:rsidRPr="00C04430">
        <w:t>2</w:t>
      </w:r>
      <w:r w:rsidR="006F5EE1">
        <w:t>6</w:t>
      </w:r>
      <w:r w:rsidR="006F5EE1" w:rsidRPr="00C04430">
        <w:t xml:space="preserve"> </w:t>
      </w:r>
      <w:r w:rsidRPr="00C04430">
        <w:t>PB Statements</w:t>
      </w:r>
      <w:r w:rsidR="005818B8" w:rsidRPr="00C04430">
        <w:t>’</w:t>
      </w:r>
      <w:r w:rsidR="228AD62F" w:rsidRPr="00C04430">
        <w:t>.</w:t>
      </w:r>
    </w:p>
    <w:p w14:paraId="277577DB" w14:textId="29F829AD" w:rsidR="00107215" w:rsidRPr="00C04430" w:rsidRDefault="00107215" w:rsidP="00184F37">
      <w:r w:rsidRPr="00C04430">
        <w:t xml:space="preserve">Entities should keep the </w:t>
      </w:r>
      <w:r w:rsidR="00BD65BC" w:rsidRPr="00C04430">
        <w:t>strategic direction statement</w:t>
      </w:r>
      <w:r w:rsidRPr="00C04430">
        <w:t xml:space="preserve"> to </w:t>
      </w:r>
      <w:r w:rsidR="006E209C" w:rsidRPr="00C04430">
        <w:t>one to two</w:t>
      </w:r>
      <w:r w:rsidRPr="00C04430">
        <w:t xml:space="preserve"> pages.</w:t>
      </w:r>
    </w:p>
    <w:p w14:paraId="3CFA21F2" w14:textId="206B3955" w:rsidR="00107215" w:rsidRDefault="00107215" w:rsidP="00ED1427">
      <w:pPr>
        <w:pStyle w:val="Heading2Numbered"/>
      </w:pPr>
      <w:bookmarkStart w:id="227" w:name="Entity_Resource_Statement"/>
      <w:bookmarkStart w:id="228" w:name="_bookmark30"/>
      <w:bookmarkStart w:id="229" w:name="_Toc215844016"/>
      <w:bookmarkEnd w:id="227"/>
      <w:bookmarkEnd w:id="228"/>
      <w:r w:rsidRPr="00C04430">
        <w:lastRenderedPageBreak/>
        <w:t xml:space="preserve">Entity </w:t>
      </w:r>
      <w:r w:rsidR="005224D3" w:rsidRPr="00C04430">
        <w:t>r</w:t>
      </w:r>
      <w:r w:rsidRPr="00C04430">
        <w:t xml:space="preserve">esource </w:t>
      </w:r>
      <w:r w:rsidR="005224D3" w:rsidRPr="00C04430">
        <w:t>s</w:t>
      </w:r>
      <w:r w:rsidRPr="00C04430">
        <w:t>tatement</w:t>
      </w:r>
      <w:r w:rsidR="00F97787">
        <w:t xml:space="preserve"> – Table 1.1</w:t>
      </w:r>
      <w:bookmarkEnd w:id="229"/>
    </w:p>
    <w:p w14:paraId="47551CF8" w14:textId="501E60D1" w:rsidR="003A7715" w:rsidRPr="00DD477A" w:rsidRDefault="003A7715" w:rsidP="00210198">
      <w:pPr>
        <w:jc w:val="both"/>
      </w:pPr>
      <w:r w:rsidRPr="00DD477A">
        <w:rPr>
          <w:noProof/>
        </w:rPr>
        <w:drawing>
          <wp:inline distT="0" distB="0" distL="0" distR="0" wp14:anchorId="27452D89" wp14:editId="2CDF6220">
            <wp:extent cx="6090920" cy="1159017"/>
            <wp:effectExtent l="0" t="0" r="5080" b="0"/>
            <wp:docPr id="948700781" name="Diagram 948700781"/>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66" r:lo="rId67" r:qs="rId68" r:cs="rId69"/>
              </a:graphicData>
            </a:graphic>
          </wp:inline>
        </w:drawing>
      </w:r>
      <w:r w:rsidRPr="00DD477A">
        <w:t xml:space="preserve">Appropriation information in Table 1.1 must be sourced from CBMS and an entity’s annual report and should be consistent with information captured in an entity’s </w:t>
      </w:r>
      <w:r w:rsidR="004365D9">
        <w:t>financial management information system</w:t>
      </w:r>
      <w:r w:rsidR="004365D9" w:rsidRPr="00DD477A">
        <w:t xml:space="preserve"> </w:t>
      </w:r>
      <w:r w:rsidR="004365D9">
        <w:t>(</w:t>
      </w:r>
      <w:r w:rsidRPr="00DD477A">
        <w:t>FMIS</w:t>
      </w:r>
      <w:r w:rsidR="004365D9">
        <w:t>)</w:t>
      </w:r>
      <w:r w:rsidRPr="00DD477A">
        <w:t>.</w:t>
      </w:r>
    </w:p>
    <w:p w14:paraId="6FB1540D" w14:textId="0698B130" w:rsidR="00107215" w:rsidRPr="00C04430" w:rsidRDefault="00107215" w:rsidP="005C2636">
      <w:r w:rsidRPr="00C04430">
        <w:t xml:space="preserve">The </w:t>
      </w:r>
      <w:r w:rsidR="00ED0DFA" w:rsidRPr="00C04430">
        <w:t>entity resource statement</w:t>
      </w:r>
      <w:r w:rsidRPr="00C04430">
        <w:t xml:space="preserve"> consolidates </w:t>
      </w:r>
      <w:r w:rsidRPr="00C04430">
        <w:rPr>
          <w:b/>
          <w:bCs/>
        </w:rPr>
        <w:t>all the resources available to the entity over the Budget year</w:t>
      </w:r>
      <w:r w:rsidRPr="00C04430">
        <w:t xml:space="preserve"> in a single table, including the total estimate at Budget and any variations</w:t>
      </w:r>
      <w:r w:rsidR="00356893">
        <w:t xml:space="preserve"> </w:t>
      </w:r>
      <w:r w:rsidR="00885CF6">
        <w:t>(</w:t>
      </w:r>
      <w:r w:rsidR="002E08FB">
        <w:t xml:space="preserve">increases </w:t>
      </w:r>
      <w:r w:rsidR="00885CF6">
        <w:t>or</w:t>
      </w:r>
      <w:r w:rsidR="002E08FB">
        <w:t xml:space="preserve"> decreases</w:t>
      </w:r>
      <w:r w:rsidR="00885CF6">
        <w:t>)</w:t>
      </w:r>
      <w:r w:rsidRPr="00C04430">
        <w:t xml:space="preserve"> or </w:t>
      </w:r>
      <w:r w:rsidR="003B23EE" w:rsidRPr="00C04430">
        <w:t>additional estimates</w:t>
      </w:r>
      <w:r w:rsidRPr="00C04430">
        <w:t xml:space="preserve"> since the </w:t>
      </w:r>
      <w:r w:rsidR="003F7CAA" w:rsidRPr="00C04430">
        <w:t>publication of the PB Statement</w:t>
      </w:r>
      <w:r w:rsidRPr="00C04430">
        <w:t xml:space="preserve">. It provides a breakdown of these resources by funding source and includes undrawn and unspent amounts from prior years as well as the balances of special </w:t>
      </w:r>
      <w:r w:rsidR="00356893" w:rsidRPr="00C04430">
        <w:t>accounts but</w:t>
      </w:r>
      <w:r w:rsidRPr="00C04430">
        <w:t xml:space="preserve"> excludes amounts subject to quarantine or reduction.</w:t>
      </w:r>
      <w:r w:rsidR="005B7C1F" w:rsidRPr="005B7C1F">
        <w:t xml:space="preserve"> </w:t>
      </w:r>
      <w:r w:rsidR="008C7C12">
        <w:t>For a line item where there has been both increases and decreases, the net variation should be shown in the Proposed</w:t>
      </w:r>
      <w:r w:rsidR="00356893">
        <w:t xml:space="preserve"> </w:t>
      </w:r>
      <w:r w:rsidR="008C7C12">
        <w:t>Additional Estimates column w</w:t>
      </w:r>
      <w:r w:rsidR="00356893">
        <w:t>i</w:t>
      </w:r>
      <w:r w:rsidR="008C7C12">
        <w:t xml:space="preserve">th the breakdown of the increase and the decrease explained in a footnote. </w:t>
      </w:r>
      <w:r w:rsidR="005B7C1F">
        <w:t xml:space="preserve">For the purposes of PBS/PAES reporting, entities will need </w:t>
      </w:r>
      <w:r w:rsidR="00DE39E9">
        <w:t xml:space="preserve">to </w:t>
      </w:r>
      <w:r w:rsidR="005B7C1F">
        <w:t>adjust the figures in their</w:t>
      </w:r>
      <w:r w:rsidR="005B7C1F" w:rsidRPr="00775804">
        <w:rPr>
          <w:rFonts w:eastAsia="Times New Roman"/>
        </w:rPr>
        <w:t xml:space="preserve"> </w:t>
      </w:r>
      <w:r w:rsidR="003444DA">
        <w:t>financial</w:t>
      </w:r>
      <w:r w:rsidR="005B7C1F" w:rsidRPr="00775804">
        <w:t xml:space="preserve"> statement/annual report to show </w:t>
      </w:r>
      <w:r w:rsidR="005B7C1F">
        <w:t xml:space="preserve">that </w:t>
      </w:r>
      <w:r w:rsidR="005B7C1F" w:rsidRPr="00775804">
        <w:t>quarantined amounts a</w:t>
      </w:r>
      <w:r w:rsidR="005B7C1F">
        <w:t>re</w:t>
      </w:r>
      <w:r w:rsidR="005B7C1F" w:rsidRPr="00775804">
        <w:t xml:space="preserve"> not available</w:t>
      </w:r>
      <w:r w:rsidR="005B7C1F">
        <w:t>.</w:t>
      </w:r>
    </w:p>
    <w:p w14:paraId="3E6C5620" w14:textId="17B40685" w:rsidR="00F659DE" w:rsidRPr="00C04430" w:rsidRDefault="00F659DE" w:rsidP="005E01B3">
      <w:r w:rsidRPr="00C04430">
        <w:t xml:space="preserve">Only additional </w:t>
      </w:r>
      <w:r w:rsidR="001402E1" w:rsidRPr="00C04430">
        <w:t>a</w:t>
      </w:r>
      <w:r w:rsidRPr="00C04430">
        <w:t>ppropriations (</w:t>
      </w:r>
      <w:r w:rsidR="007E0EE8" w:rsidRPr="00C04430">
        <w:t>i</w:t>
      </w:r>
      <w:r w:rsidR="004D4150" w:rsidRPr="00C04430">
        <w:t>.</w:t>
      </w:r>
      <w:r w:rsidR="007E0EE8" w:rsidRPr="00C04430">
        <w:t>e</w:t>
      </w:r>
      <w:r w:rsidR="004D4150" w:rsidRPr="00C04430">
        <w:t>.</w:t>
      </w:r>
      <w:r w:rsidRPr="00C04430">
        <w:t xml:space="preserve"> not </w:t>
      </w:r>
      <w:r w:rsidR="00E81527" w:rsidRPr="00C04430">
        <w:t>administrative</w:t>
      </w:r>
      <w:r w:rsidR="00122ACE" w:rsidRPr="00C04430">
        <w:t>ly</w:t>
      </w:r>
      <w:r w:rsidR="00E81527" w:rsidRPr="00C04430">
        <w:t xml:space="preserve"> </w:t>
      </w:r>
      <w:r w:rsidR="00122ACE" w:rsidRPr="00C04430">
        <w:t>quarantined /subject to a section 51 withholding</w:t>
      </w:r>
      <w:r w:rsidRPr="00C04430">
        <w:t xml:space="preserve">) are shown in the Appropriation Bills and therefore the </w:t>
      </w:r>
      <w:r w:rsidR="00EC1239" w:rsidRPr="00C04430">
        <w:t xml:space="preserve">appropriation figures </w:t>
      </w:r>
      <w:r w:rsidRPr="00C04430">
        <w:t xml:space="preserve">should be </w:t>
      </w:r>
      <w:r w:rsidR="00E81527" w:rsidRPr="00C04430">
        <w:t xml:space="preserve">presented </w:t>
      </w:r>
      <w:r w:rsidR="00EC1239" w:rsidRPr="00C04430">
        <w:t xml:space="preserve">on the same basis </w:t>
      </w:r>
      <w:r w:rsidRPr="00C04430">
        <w:t xml:space="preserve">in the </w:t>
      </w:r>
      <w:r w:rsidR="00ED0DFA" w:rsidRPr="00C04430">
        <w:t xml:space="preserve">entity </w:t>
      </w:r>
      <w:r w:rsidR="00EC1239" w:rsidRPr="00C04430">
        <w:t xml:space="preserve">resource </w:t>
      </w:r>
      <w:r w:rsidR="00ED0DFA" w:rsidRPr="00C04430">
        <w:t>statement</w:t>
      </w:r>
      <w:r w:rsidRPr="00C04430">
        <w:t xml:space="preserve">. This aligns with the purpose of the </w:t>
      </w:r>
      <w:r w:rsidR="00ED0DFA" w:rsidRPr="00C04430">
        <w:t>entity resource statement</w:t>
      </w:r>
      <w:r w:rsidRPr="00C04430">
        <w:t xml:space="preserve">, to show the total available resources </w:t>
      </w:r>
      <w:r w:rsidR="00EC1239" w:rsidRPr="00C04430">
        <w:t xml:space="preserve">(appropriations made available in law by the Parliament) </w:t>
      </w:r>
      <w:r w:rsidRPr="00C04430">
        <w:t>rather than the expected expenditure.</w:t>
      </w:r>
    </w:p>
    <w:p w14:paraId="00F26505" w14:textId="77777777" w:rsidR="00107215" w:rsidRPr="00C04430" w:rsidRDefault="00107215" w:rsidP="005C2636">
      <w:r w:rsidRPr="00C04430">
        <w:t>The table also provides:</w:t>
      </w:r>
    </w:p>
    <w:p w14:paraId="6E1A32AD" w14:textId="0BC21968" w:rsidR="00107215" w:rsidRPr="00C04430" w:rsidRDefault="00F66693" w:rsidP="00C97200">
      <w:pPr>
        <w:pStyle w:val="Bullet1"/>
      </w:pPr>
      <w:r w:rsidRPr="00C04430">
        <w:t>t</w:t>
      </w:r>
      <w:r w:rsidR="00107215" w:rsidRPr="00C04430">
        <w:t xml:space="preserve">he </w:t>
      </w:r>
      <w:r w:rsidR="003C2DD5" w:rsidRPr="00C04430">
        <w:t xml:space="preserve">estimated </w:t>
      </w:r>
      <w:r w:rsidR="00107215" w:rsidRPr="00C04430">
        <w:t>balances and estimated receipts of Special Accounts to increase the transparency of entity resources and to fully demonstrate all available resources</w:t>
      </w:r>
    </w:p>
    <w:p w14:paraId="0475EC60" w14:textId="706AE598" w:rsidR="007320F9" w:rsidRPr="00C04430" w:rsidRDefault="00F66693" w:rsidP="00C97200">
      <w:pPr>
        <w:pStyle w:val="Bullet1"/>
      </w:pPr>
      <w:r w:rsidRPr="00C04430">
        <w:t>a</w:t>
      </w:r>
      <w:r w:rsidR="003F7CAA" w:rsidRPr="00C04430">
        <w:t xml:space="preserve"> total estimate</w:t>
      </w:r>
      <w:r w:rsidR="00107215" w:rsidRPr="00C04430">
        <w:t xml:space="preserve"> of Average Staffing Level (ASL) for the entity – this total should equal ASL figures published for each outcome in Table </w:t>
      </w:r>
      <w:r w:rsidR="003262F6" w:rsidRPr="00C04430">
        <w:t>2.X.1</w:t>
      </w:r>
      <w:r w:rsidR="00107215" w:rsidRPr="00C04430">
        <w:t xml:space="preserve"> Budgeted expenses for </w:t>
      </w:r>
      <w:r w:rsidR="00765908" w:rsidRPr="00C04430">
        <w:t>o</w:t>
      </w:r>
      <w:r w:rsidR="00107215" w:rsidRPr="00C04430">
        <w:t>u</w:t>
      </w:r>
      <w:r w:rsidR="00387077" w:rsidRPr="00C04430">
        <w:t>tcome X</w:t>
      </w:r>
    </w:p>
    <w:p w14:paraId="54EAE14E" w14:textId="6681D442" w:rsidR="00107215" w:rsidRPr="00C04430" w:rsidRDefault="00F66693" w:rsidP="00C97200">
      <w:pPr>
        <w:pStyle w:val="Bullet1"/>
      </w:pPr>
      <w:r w:rsidRPr="00C04430">
        <w:t>t</w:t>
      </w:r>
      <w:r w:rsidR="00107215" w:rsidRPr="00C04430">
        <w:t xml:space="preserve">he </w:t>
      </w:r>
      <w:proofErr w:type="gramStart"/>
      <w:r w:rsidR="00107215" w:rsidRPr="00C04430">
        <w:t>third party</w:t>
      </w:r>
      <w:proofErr w:type="gramEnd"/>
      <w:r w:rsidR="00107215" w:rsidRPr="00C04430">
        <w:t xml:space="preserve"> payments box provides additional visibility of the transactions and relationships between entities</w:t>
      </w:r>
    </w:p>
    <w:p w14:paraId="51D25C27" w14:textId="22EFF3ED" w:rsidR="0012658F" w:rsidRPr="00C04430" w:rsidRDefault="00F66693" w:rsidP="00C97200">
      <w:pPr>
        <w:pStyle w:val="Bullet1"/>
      </w:pPr>
      <w:r w:rsidRPr="00C04430">
        <w:t>t</w:t>
      </w:r>
      <w:r w:rsidR="00107215" w:rsidRPr="00C04430">
        <w:t xml:space="preserve">he </w:t>
      </w:r>
      <w:r w:rsidR="005818B8" w:rsidRPr="00C04430">
        <w:rPr>
          <w:i/>
          <w:iCs/>
        </w:rPr>
        <w:t>‘</w:t>
      </w:r>
      <w:r w:rsidR="00107215" w:rsidRPr="00C04430">
        <w:rPr>
          <w:i/>
          <w:iCs/>
        </w:rPr>
        <w:t xml:space="preserve">Actual </w:t>
      </w:r>
      <w:r w:rsidR="00C76662" w:rsidRPr="00C04430">
        <w:rPr>
          <w:i/>
          <w:iCs/>
        </w:rPr>
        <w:t>a</w:t>
      </w:r>
      <w:r w:rsidR="00107215" w:rsidRPr="00C04430">
        <w:rPr>
          <w:i/>
          <w:iCs/>
        </w:rPr>
        <w:t xml:space="preserve">vailable </w:t>
      </w:r>
      <w:r w:rsidR="00C76662" w:rsidRPr="00C04430">
        <w:rPr>
          <w:i/>
          <w:iCs/>
        </w:rPr>
        <w:t>a</w:t>
      </w:r>
      <w:r w:rsidR="00107215" w:rsidRPr="00C04430">
        <w:rPr>
          <w:i/>
          <w:iCs/>
        </w:rPr>
        <w:t>ppropriation</w:t>
      </w:r>
      <w:r w:rsidR="005818B8" w:rsidRPr="00C04430">
        <w:rPr>
          <w:i/>
          <w:iCs/>
        </w:rPr>
        <w:t>’</w:t>
      </w:r>
      <w:r w:rsidR="00107215" w:rsidRPr="00C04430">
        <w:t xml:space="preserve"> column shows the total amount available to the entity </w:t>
      </w:r>
      <w:r w:rsidR="00B50B7C" w:rsidRPr="00C04430">
        <w:t>at the end of</w:t>
      </w:r>
      <w:r w:rsidR="00107215" w:rsidRPr="00C04430">
        <w:t xml:space="preserve"> the </w:t>
      </w:r>
      <w:r w:rsidR="006F5EE1" w:rsidRPr="00C04430">
        <w:t>202</w:t>
      </w:r>
      <w:r w:rsidR="006F5EE1">
        <w:t>5</w:t>
      </w:r>
      <w:r w:rsidR="00BF34F8" w:rsidRPr="00C04430">
        <w:t>-</w:t>
      </w:r>
      <w:r w:rsidR="006F5EE1" w:rsidRPr="00C04430">
        <w:t>2</w:t>
      </w:r>
      <w:r w:rsidR="006F5EE1">
        <w:t>6</w:t>
      </w:r>
      <w:r w:rsidR="006F5EE1" w:rsidRPr="00C04430">
        <w:t xml:space="preserve"> </w:t>
      </w:r>
      <w:r w:rsidR="00107215" w:rsidRPr="00C04430">
        <w:t>financial year, as published in their annual report</w:t>
      </w:r>
      <w:r w:rsidR="009F5BEB" w:rsidRPr="00C04430">
        <w:t xml:space="preserve"> and reported in CBMS</w:t>
      </w:r>
      <w:r w:rsidR="00107215" w:rsidRPr="00C04430">
        <w:t>.</w:t>
      </w:r>
    </w:p>
    <w:p w14:paraId="233548D2" w14:textId="0F14996F" w:rsidR="003550B8" w:rsidRPr="00C04430" w:rsidRDefault="0012658F" w:rsidP="009A525D">
      <w:r w:rsidRPr="00C04430">
        <w:rPr>
          <w:b/>
          <w:bCs/>
        </w:rPr>
        <w:t>Footnote (k)</w:t>
      </w:r>
      <w:r w:rsidRPr="00C04430">
        <w:t xml:space="preserve"> in the template must be completed by entities </w:t>
      </w:r>
      <w:r w:rsidR="00C16CBE" w:rsidRPr="00C04430">
        <w:t xml:space="preserve">who </w:t>
      </w:r>
      <w:r w:rsidR="00FA4E07">
        <w:t>will</w:t>
      </w:r>
      <w:r w:rsidR="00FA4E07" w:rsidRPr="00C04430">
        <w:t xml:space="preserve"> </w:t>
      </w:r>
      <w:r w:rsidR="00C16CBE" w:rsidRPr="00C04430">
        <w:t xml:space="preserve">receive </w:t>
      </w:r>
      <w:r w:rsidRPr="00C04430">
        <w:t xml:space="preserve">appropriations through Appropriation Bill (No. 4) for </w:t>
      </w:r>
      <w:r w:rsidR="005818B8" w:rsidRPr="00C04430">
        <w:rPr>
          <w:i/>
          <w:iCs/>
        </w:rPr>
        <w:t>‘</w:t>
      </w:r>
      <w:r w:rsidRPr="00C04430">
        <w:rPr>
          <w:i/>
          <w:iCs/>
        </w:rPr>
        <w:t>Payments to States, ACT, NT and local government</w:t>
      </w:r>
      <w:r w:rsidR="005818B8" w:rsidRPr="00C04430">
        <w:rPr>
          <w:i/>
          <w:iCs/>
        </w:rPr>
        <w:t>’</w:t>
      </w:r>
      <w:r w:rsidRPr="00C04430">
        <w:t>. This additional information must include the particular purposes to which the payments to the States, ACT, NT and local government will be directed (including a breakdown of proposed amounts by State</w:t>
      </w:r>
      <w:r w:rsidR="00460D64" w:rsidRPr="00C04430">
        <w:t>/</w:t>
      </w:r>
      <w:r w:rsidRPr="00C04430">
        <w:t>Territory), where the terms and condition</w:t>
      </w:r>
      <w:r w:rsidR="00855D03" w:rsidRPr="00C04430">
        <w:t>s</w:t>
      </w:r>
      <w:r w:rsidRPr="00C04430">
        <w:t>, and the programs guidelines can be found, and the statutory or other provisions under which the terms and conditions are made.</w:t>
      </w:r>
      <w:bookmarkStart w:id="230" w:name="Prior_Year_Annual_Appropriation_Balances"/>
      <w:bookmarkStart w:id="231" w:name="_bookmark31"/>
      <w:bookmarkEnd w:id="230"/>
      <w:bookmarkEnd w:id="231"/>
    </w:p>
    <w:p w14:paraId="18728042" w14:textId="11080530" w:rsidR="00107215" w:rsidRPr="00C04430" w:rsidRDefault="00107215" w:rsidP="00ED1427">
      <w:pPr>
        <w:pStyle w:val="Heading3Numbered"/>
      </w:pPr>
      <w:bookmarkStart w:id="232" w:name="_Toc215844017"/>
      <w:r w:rsidRPr="00C04430">
        <w:lastRenderedPageBreak/>
        <w:t xml:space="preserve">Prior </w:t>
      </w:r>
      <w:r w:rsidR="005224D3" w:rsidRPr="00C04430">
        <w:t>y</w:t>
      </w:r>
      <w:r w:rsidRPr="00C04430">
        <w:t xml:space="preserve">ear </w:t>
      </w:r>
      <w:r w:rsidR="005224D3" w:rsidRPr="00C04430">
        <w:t>a</w:t>
      </w:r>
      <w:r w:rsidRPr="00C04430">
        <w:t xml:space="preserve">nnual </w:t>
      </w:r>
      <w:r w:rsidR="005224D3" w:rsidRPr="00C04430">
        <w:t>a</w:t>
      </w:r>
      <w:r w:rsidRPr="00C04430">
        <w:t xml:space="preserve">ppropriation </w:t>
      </w:r>
      <w:r w:rsidR="005224D3" w:rsidRPr="00C04430">
        <w:t>b</w:t>
      </w:r>
      <w:r w:rsidRPr="00C04430">
        <w:t>alances</w:t>
      </w:r>
      <w:bookmarkEnd w:id="232"/>
    </w:p>
    <w:p w14:paraId="30C2D2E9" w14:textId="1CF8151B" w:rsidR="00140F10" w:rsidRPr="00C04430" w:rsidRDefault="00D85F41" w:rsidP="00184F37">
      <w:r w:rsidRPr="00C04430">
        <w:t>A</w:t>
      </w:r>
      <w:r w:rsidR="00814869">
        <w:t>ll</w:t>
      </w:r>
      <w:r w:rsidR="00140F10" w:rsidRPr="00C04430">
        <w:t xml:space="preserve"> </w:t>
      </w:r>
      <w:r w:rsidR="00814869" w:rsidRPr="00C04430">
        <w:t xml:space="preserve">Annual Appropriations Acts </w:t>
      </w:r>
      <w:r w:rsidR="00814869">
        <w:t xml:space="preserve">have an </w:t>
      </w:r>
      <w:r w:rsidR="00140F10" w:rsidRPr="00C04430">
        <w:t xml:space="preserve">automatic repeal </w:t>
      </w:r>
      <w:r w:rsidR="00987BE3" w:rsidRPr="00C04430">
        <w:t>mechanism</w:t>
      </w:r>
      <w:r w:rsidR="00140F10" w:rsidRPr="00C04430">
        <w:t xml:space="preserve">, </w:t>
      </w:r>
      <w:r w:rsidRPr="00C04430">
        <w:t xml:space="preserve">so that </w:t>
      </w:r>
      <w:r w:rsidR="00E81527" w:rsidRPr="00C04430">
        <w:t xml:space="preserve">the </w:t>
      </w:r>
      <w:r w:rsidRPr="00C04430">
        <w:t xml:space="preserve">appropriations </w:t>
      </w:r>
      <w:r w:rsidR="00225C6E" w:rsidRPr="00C04430">
        <w:t>automatically extinguish after three years</w:t>
      </w:r>
      <w:r w:rsidR="00140F10" w:rsidRPr="00C04430">
        <w:t xml:space="preserve">. For example, all </w:t>
      </w:r>
      <w:r w:rsidR="006F5EE1" w:rsidRPr="00C04430">
        <w:t>202</w:t>
      </w:r>
      <w:r w:rsidR="006F5EE1">
        <w:t>2</w:t>
      </w:r>
      <w:r w:rsidR="00BF34F8" w:rsidRPr="00C04430">
        <w:t>-</w:t>
      </w:r>
      <w:r w:rsidR="006F5EE1" w:rsidRPr="00C04430">
        <w:t>2</w:t>
      </w:r>
      <w:r w:rsidR="006F5EE1">
        <w:t>3</w:t>
      </w:r>
      <w:r w:rsidR="006F5EE1" w:rsidRPr="00C04430">
        <w:t xml:space="preserve"> </w:t>
      </w:r>
      <w:r w:rsidR="00225C6E" w:rsidRPr="00C04430">
        <w:t>A</w:t>
      </w:r>
      <w:r w:rsidR="00140F10" w:rsidRPr="00C04430">
        <w:t xml:space="preserve">nnual Appropriation Acts </w:t>
      </w:r>
      <w:r w:rsidR="00692208" w:rsidRPr="00C04430">
        <w:t xml:space="preserve">were </w:t>
      </w:r>
      <w:r w:rsidR="00140F10" w:rsidRPr="00C04430">
        <w:t xml:space="preserve">extinguished on 1 July </w:t>
      </w:r>
      <w:r w:rsidR="006F5EE1" w:rsidRPr="00C04430">
        <w:t>202</w:t>
      </w:r>
      <w:r w:rsidR="006F5EE1">
        <w:t>5</w:t>
      </w:r>
      <w:r w:rsidR="00883999" w:rsidRPr="00C04430">
        <w:t xml:space="preserve">, and </w:t>
      </w:r>
      <w:r w:rsidR="006A34F9" w:rsidRPr="00C04430">
        <w:t xml:space="preserve">all </w:t>
      </w:r>
      <w:r w:rsidR="006F5EE1" w:rsidRPr="00C04430">
        <w:t>202</w:t>
      </w:r>
      <w:r w:rsidR="006F5EE1">
        <w:t>5</w:t>
      </w:r>
      <w:r w:rsidR="0A325893" w:rsidRPr="00C04430">
        <w:t>-</w:t>
      </w:r>
      <w:r w:rsidR="006F5EE1" w:rsidRPr="00C04430">
        <w:t>2</w:t>
      </w:r>
      <w:r w:rsidR="006F5EE1">
        <w:t>6</w:t>
      </w:r>
      <w:r w:rsidR="006F5EE1" w:rsidRPr="00C04430">
        <w:t xml:space="preserve"> </w:t>
      </w:r>
      <w:r w:rsidR="00883999" w:rsidRPr="00C04430">
        <w:t>Appropriation Acts will self-extinguish after three years on 1</w:t>
      </w:r>
      <w:r w:rsidR="00D6099C">
        <w:t> </w:t>
      </w:r>
      <w:r w:rsidR="00883999" w:rsidRPr="00C04430">
        <w:t>July</w:t>
      </w:r>
      <w:r w:rsidR="00D6099C">
        <w:t> </w:t>
      </w:r>
      <w:r w:rsidR="006F5EE1" w:rsidRPr="00C04430">
        <w:t>202</w:t>
      </w:r>
      <w:r w:rsidR="006F5EE1">
        <w:t>8</w:t>
      </w:r>
      <w:r w:rsidR="00184F37" w:rsidRPr="00C04430">
        <w:t>.</w:t>
      </w:r>
    </w:p>
    <w:p w14:paraId="3D220F89" w14:textId="6F5925B8" w:rsidR="00107215" w:rsidRPr="00C04430" w:rsidRDefault="00E81527" w:rsidP="00184F37">
      <w:r w:rsidRPr="00C04430">
        <w:t>E</w:t>
      </w:r>
      <w:r w:rsidR="0048594E" w:rsidRPr="00C04430">
        <w:t>xtinguished</w:t>
      </w:r>
      <w:r w:rsidRPr="00C04430">
        <w:t xml:space="preserve"> amounts</w:t>
      </w:r>
      <w:r w:rsidR="0048594E" w:rsidRPr="00C04430">
        <w:t xml:space="preserve">, </w:t>
      </w:r>
      <w:r w:rsidR="00692208" w:rsidRPr="00C04430">
        <w:t xml:space="preserve">or those </w:t>
      </w:r>
      <w:r w:rsidR="0048594E" w:rsidRPr="00C04430">
        <w:t xml:space="preserve">withheld under section 51 of the PGPA Act or </w:t>
      </w:r>
      <w:r w:rsidR="00CB63FF" w:rsidRPr="00C04430">
        <w:t xml:space="preserve">through an </w:t>
      </w:r>
      <w:r w:rsidR="0048594E" w:rsidRPr="00C04430">
        <w:t>administrative quarantine</w:t>
      </w:r>
      <w:r w:rsidR="00107215" w:rsidRPr="00C04430">
        <w:t xml:space="preserve"> </w:t>
      </w:r>
      <w:r w:rsidR="00CB63FF" w:rsidRPr="00C04430">
        <w:t xml:space="preserve">are required to </w:t>
      </w:r>
      <w:r w:rsidR="00107215" w:rsidRPr="00C04430">
        <w:t xml:space="preserve">be excluded from the calculation of prior year balances for the purposes of the </w:t>
      </w:r>
      <w:r w:rsidR="00ED0DFA" w:rsidRPr="00C04430">
        <w:t>entity resource statement</w:t>
      </w:r>
      <w:r w:rsidR="00107215" w:rsidRPr="00C04430">
        <w:t>.</w:t>
      </w:r>
    </w:p>
    <w:p w14:paraId="5EBAD1E9" w14:textId="4A08F882" w:rsidR="00107215" w:rsidRPr="00C04430" w:rsidRDefault="00107215" w:rsidP="00184F37">
      <w:r w:rsidRPr="00C04430">
        <w:t xml:space="preserve">Under the PGPA Act, the </w:t>
      </w:r>
      <w:proofErr w:type="gramStart"/>
      <w:r w:rsidR="00D25EE5" w:rsidRPr="00C04430">
        <w:t xml:space="preserve">Finance </w:t>
      </w:r>
      <w:r w:rsidRPr="00C04430">
        <w:t>Minister</w:t>
      </w:r>
      <w:proofErr w:type="gramEnd"/>
      <w:r w:rsidRPr="00C04430">
        <w:t xml:space="preserve"> </w:t>
      </w:r>
      <w:r w:rsidR="00D85F41" w:rsidRPr="00C04430">
        <w:t>may</w:t>
      </w:r>
      <w:r w:rsidRPr="00C04430">
        <w:t xml:space="preserve"> withhold amounts under section 51. The withheld amounts should not be recognised as appropriations in Table 1.1 nor in the financial statements.</w:t>
      </w:r>
    </w:p>
    <w:p w14:paraId="4013BB00" w14:textId="1E05F1EB" w:rsidR="00107215" w:rsidRPr="00C04430" w:rsidRDefault="00107215" w:rsidP="00184F37">
      <w:r w:rsidRPr="00C04430">
        <w:t xml:space="preserve">For information on how to </w:t>
      </w:r>
      <w:r w:rsidR="00CB63FF" w:rsidRPr="00C04430">
        <w:t xml:space="preserve">present </w:t>
      </w:r>
      <w:r w:rsidR="002B25F8" w:rsidRPr="00C04430">
        <w:t>annual</w:t>
      </w:r>
      <w:r w:rsidRPr="00C04430">
        <w:t xml:space="preserve"> withholdings in the financial statements, please </w:t>
      </w:r>
      <w:r w:rsidR="00CB63FF" w:rsidRPr="00C04430">
        <w:t xml:space="preserve">refer to the </w:t>
      </w:r>
      <w:hyperlink r:id="rId71" w:history="1">
        <w:r w:rsidR="00C618C3">
          <w:rPr>
            <w:rStyle w:val="Hyperlink"/>
            <w:i/>
            <w:iCs/>
          </w:rPr>
          <w:t>Commonwealth Entities Financial Statements Guide</w:t>
        </w:r>
      </w:hyperlink>
      <w:r w:rsidR="0017585A" w:rsidRPr="00C04430">
        <w:rPr>
          <w:i/>
          <w:iCs/>
        </w:rPr>
        <w:t xml:space="preserve"> </w:t>
      </w:r>
      <w:r w:rsidR="0017585A" w:rsidRPr="00C04430">
        <w:t>(RMG 125)</w:t>
      </w:r>
      <w:r w:rsidR="00C12498" w:rsidRPr="00C04430">
        <w:t xml:space="preserve"> and </w:t>
      </w:r>
      <w:hyperlink r:id="rId72" w:history="1">
        <w:r w:rsidR="00804907" w:rsidRPr="00804907">
          <w:rPr>
            <w:rStyle w:val="Hyperlink"/>
            <w:i/>
            <w:iCs/>
          </w:rPr>
          <w:t>Accounting for annual appropriations</w:t>
        </w:r>
      </w:hyperlink>
      <w:r w:rsidR="00F42527" w:rsidRPr="00804907">
        <w:rPr>
          <w:i/>
          <w:iCs/>
        </w:rPr>
        <w:t xml:space="preserve"> </w:t>
      </w:r>
      <w:r w:rsidR="00F42527" w:rsidRPr="00C04430">
        <w:t>(RMG 116)</w:t>
      </w:r>
      <w:r w:rsidR="00C12498" w:rsidRPr="00C04430">
        <w:t>.</w:t>
      </w:r>
    </w:p>
    <w:p w14:paraId="22381630" w14:textId="19ADD2A6" w:rsidR="00E640B3" w:rsidRPr="00C04430" w:rsidRDefault="00EC6B73" w:rsidP="005E01B3">
      <w:pPr>
        <w:pStyle w:val="Heading4"/>
      </w:pPr>
      <w:bookmarkStart w:id="233" w:name="_bookmark32"/>
      <w:bookmarkEnd w:id="233"/>
      <w:r w:rsidRPr="00C04430">
        <w:t xml:space="preserve">Annual </w:t>
      </w:r>
      <w:r w:rsidR="00881691">
        <w:t xml:space="preserve">departmental </w:t>
      </w:r>
      <w:r w:rsidRPr="00C04430">
        <w:t>a</w:t>
      </w:r>
      <w:r w:rsidR="00E640B3" w:rsidRPr="00C04430">
        <w:t>ppropriations - ordinary annual services</w:t>
      </w:r>
    </w:p>
    <w:p w14:paraId="623D2610" w14:textId="3F37750C" w:rsidR="00255E71" w:rsidRDefault="00290016" w:rsidP="00290016">
      <w:r>
        <w:t xml:space="preserve">The </w:t>
      </w:r>
      <w:r w:rsidR="005979DD">
        <w:rPr>
          <w:b/>
          <w:bCs/>
        </w:rPr>
        <w:t>a</w:t>
      </w:r>
      <w:r w:rsidRPr="002939EE">
        <w:rPr>
          <w:b/>
          <w:bCs/>
        </w:rPr>
        <w:t xml:space="preserve">nnual </w:t>
      </w:r>
      <w:r w:rsidR="005979DD">
        <w:rPr>
          <w:b/>
          <w:bCs/>
        </w:rPr>
        <w:t>a</w:t>
      </w:r>
      <w:r w:rsidRPr="002939EE">
        <w:rPr>
          <w:b/>
          <w:bCs/>
        </w:rPr>
        <w:t>ppropriations – ordinary annual services</w:t>
      </w:r>
      <w:r>
        <w:t xml:space="preserve"> reflect the amount appropriated to the entity in the relevant year. For administered, the Annual Appropriations is split into </w:t>
      </w:r>
      <w:r w:rsidRPr="002939EE">
        <w:rPr>
          <w:u w:val="single"/>
        </w:rPr>
        <w:t>Outcome</w:t>
      </w:r>
      <w:r>
        <w:t xml:space="preserve"> figures.</w:t>
      </w:r>
    </w:p>
    <w:p w14:paraId="54A778DD" w14:textId="0D373B86" w:rsidR="00B9408F" w:rsidRDefault="00C82271" w:rsidP="00001DC1">
      <w:r w:rsidRPr="00C82271">
        <w:t>The amount is made up of:</w:t>
      </w:r>
    </w:p>
    <w:p w14:paraId="204AF30B" w14:textId="3AB102FE" w:rsidR="00C82271" w:rsidRDefault="00AE26BB" w:rsidP="002939EE">
      <w:pPr>
        <w:pStyle w:val="Bullet1"/>
      </w:pPr>
      <w:r w:rsidRPr="00AE26BB">
        <w:t xml:space="preserve">Amounts appropriated through Appropriation </w:t>
      </w:r>
      <w:r w:rsidR="008C5821">
        <w:t>Acts (</w:t>
      </w:r>
      <w:r w:rsidR="004D0CAE">
        <w:t xml:space="preserve">Appropriation Act </w:t>
      </w:r>
      <w:r w:rsidR="0014721F">
        <w:t xml:space="preserve">1, </w:t>
      </w:r>
      <w:r w:rsidR="00414DBD">
        <w:t>Appropriation</w:t>
      </w:r>
      <w:r w:rsidR="004D0CAE">
        <w:t xml:space="preserve"> </w:t>
      </w:r>
      <w:r w:rsidR="0014721F">
        <w:t>Bill 3 and Supply Acts as required)</w:t>
      </w:r>
    </w:p>
    <w:p w14:paraId="41118FF6" w14:textId="0CA0F4F0" w:rsidR="000636AC" w:rsidRDefault="000636AC" w:rsidP="002939EE">
      <w:pPr>
        <w:pStyle w:val="Bullet2"/>
      </w:pPr>
      <w:r w:rsidRPr="002939EE">
        <w:rPr>
          <w:b/>
          <w:bCs/>
        </w:rPr>
        <w:t>Include</w:t>
      </w:r>
      <w:r>
        <w:t xml:space="preserve"> </w:t>
      </w:r>
      <w:r w:rsidR="003C3FDE">
        <w:t xml:space="preserve">Advance to the </w:t>
      </w:r>
      <w:proofErr w:type="gramStart"/>
      <w:r w:rsidR="003C3FDE">
        <w:t>Finance Minister</w:t>
      </w:r>
      <w:proofErr w:type="gramEnd"/>
      <w:r w:rsidR="003C3FDE">
        <w:t xml:space="preserve"> (</w:t>
      </w:r>
      <w:r>
        <w:t>AFM</w:t>
      </w:r>
      <w:r w:rsidR="003C3FDE">
        <w:t>)</w:t>
      </w:r>
    </w:p>
    <w:p w14:paraId="59CC9A52" w14:textId="46D3E0B6" w:rsidR="000636AC" w:rsidRDefault="000636AC" w:rsidP="002939EE">
      <w:pPr>
        <w:pStyle w:val="Bullet2"/>
      </w:pPr>
      <w:r w:rsidRPr="002939EE">
        <w:rPr>
          <w:b/>
          <w:bCs/>
        </w:rPr>
        <w:t>Include / exclude</w:t>
      </w:r>
      <w:r>
        <w:t xml:space="preserve"> s75 </w:t>
      </w:r>
      <w:r w:rsidR="0095187B">
        <w:t xml:space="preserve">Transfers </w:t>
      </w:r>
      <w:proofErr w:type="gramStart"/>
      <w:r>
        <w:t>as a result of</w:t>
      </w:r>
      <w:proofErr w:type="gramEnd"/>
      <w:r>
        <w:t xml:space="preserve"> </w:t>
      </w:r>
      <w:proofErr w:type="spellStart"/>
      <w:r>
        <w:t>MoG</w:t>
      </w:r>
      <w:proofErr w:type="spellEnd"/>
      <w:r>
        <w:t xml:space="preserve"> changes</w:t>
      </w:r>
    </w:p>
    <w:p w14:paraId="256AA0AB" w14:textId="71CFD420" w:rsidR="000636AC" w:rsidRDefault="000636AC" w:rsidP="002939EE">
      <w:pPr>
        <w:pStyle w:val="Bullet2"/>
      </w:pPr>
      <w:r w:rsidRPr="002939EE">
        <w:rPr>
          <w:b/>
          <w:bCs/>
        </w:rPr>
        <w:t>Exclude</w:t>
      </w:r>
      <w:r>
        <w:t xml:space="preserve"> any withholdings under s51 of the PGPA Act (such as for foreign exchange movements, savings measures, movement of funds and reclassifications) and</w:t>
      </w:r>
    </w:p>
    <w:p w14:paraId="38023589" w14:textId="2CA157BB" w:rsidR="00AE26BB" w:rsidRDefault="000636AC" w:rsidP="002939EE">
      <w:pPr>
        <w:pStyle w:val="Bullet2"/>
      </w:pPr>
      <w:r w:rsidRPr="002939EE">
        <w:rPr>
          <w:b/>
          <w:bCs/>
        </w:rPr>
        <w:t>Exclude</w:t>
      </w:r>
      <w:r>
        <w:t xml:space="preserve"> administrative quarantines made by Finance.</w:t>
      </w:r>
    </w:p>
    <w:p w14:paraId="0AA69B9C" w14:textId="6FB0091B" w:rsidR="00696DAA" w:rsidRPr="00C04430" w:rsidRDefault="00E640B3" w:rsidP="00001DC1">
      <w:r w:rsidRPr="00C04430">
        <w:t xml:space="preserve">Departmental annual appropriations are represented as a single amount, as </w:t>
      </w:r>
      <w:r w:rsidR="00421AF8" w:rsidRPr="00C04430">
        <w:t xml:space="preserve">departmental outcome </w:t>
      </w:r>
      <w:r w:rsidRPr="00C04430">
        <w:t>splits are nominal only, and able to be utilised at the discretion of the entity.</w:t>
      </w:r>
      <w:r w:rsidR="00696DAA" w:rsidRPr="00C04430">
        <w:br w:type="page"/>
      </w:r>
    </w:p>
    <w:p w14:paraId="6505CCAC" w14:textId="06D62D89" w:rsidR="00E640B3" w:rsidRPr="00C04430" w:rsidRDefault="00E640B3" w:rsidP="005E01B3">
      <w:pPr>
        <w:pStyle w:val="Heading4"/>
      </w:pPr>
      <w:r w:rsidRPr="00C04430">
        <w:lastRenderedPageBreak/>
        <w:t xml:space="preserve">s74 External </w:t>
      </w:r>
      <w:r w:rsidR="00EC6B73" w:rsidRPr="00C04430">
        <w:t>r</w:t>
      </w:r>
      <w:r w:rsidRPr="00C04430">
        <w:t>evenue</w:t>
      </w:r>
    </w:p>
    <w:p w14:paraId="38A65431" w14:textId="411D94D7" w:rsidR="000044B2" w:rsidRPr="00C04430" w:rsidRDefault="000114D6" w:rsidP="00001DC1">
      <w:r w:rsidRPr="00C04430">
        <w:t xml:space="preserve">The </w:t>
      </w:r>
      <w:r w:rsidRPr="00C04430">
        <w:rPr>
          <w:b/>
          <w:bCs/>
        </w:rPr>
        <w:t xml:space="preserve">s74 </w:t>
      </w:r>
      <w:r w:rsidR="005979DD">
        <w:rPr>
          <w:b/>
          <w:bCs/>
        </w:rPr>
        <w:t>e</w:t>
      </w:r>
      <w:r w:rsidR="003133F6" w:rsidRPr="00C04430">
        <w:rPr>
          <w:b/>
          <w:bCs/>
        </w:rPr>
        <w:t xml:space="preserve">xternal </w:t>
      </w:r>
      <w:r w:rsidR="005979DD">
        <w:rPr>
          <w:b/>
          <w:bCs/>
        </w:rPr>
        <w:t>r</w:t>
      </w:r>
      <w:r w:rsidR="003133F6" w:rsidRPr="00C04430">
        <w:rPr>
          <w:b/>
          <w:bCs/>
        </w:rPr>
        <w:t>evenue</w:t>
      </w:r>
      <w:r w:rsidRPr="00C04430">
        <w:t xml:space="preserve"> row should reflect </w:t>
      </w:r>
      <w:r w:rsidR="002038DB" w:rsidRPr="00C04430">
        <w:t xml:space="preserve">an </w:t>
      </w:r>
      <w:r w:rsidRPr="00C04430">
        <w:t>entity's forecast</w:t>
      </w:r>
      <w:r w:rsidR="005C51D2" w:rsidRPr="00C04430">
        <w:t>ed</w:t>
      </w:r>
      <w:r w:rsidRPr="00C04430">
        <w:t xml:space="preserve"> </w:t>
      </w:r>
      <w:r w:rsidR="002038DB" w:rsidRPr="00C04430">
        <w:t>r</w:t>
      </w:r>
      <w:r w:rsidRPr="00C04430">
        <w:t xml:space="preserve">eceipts from </w:t>
      </w:r>
      <w:r w:rsidR="002038DB" w:rsidRPr="00C04430">
        <w:t>i</w:t>
      </w:r>
      <w:r w:rsidRPr="00C04430">
        <w:t xml:space="preserve">ndependent </w:t>
      </w:r>
      <w:r w:rsidR="002038DB" w:rsidRPr="00C04430">
        <w:t>s</w:t>
      </w:r>
      <w:r w:rsidRPr="00C04430">
        <w:t xml:space="preserve">ources. </w:t>
      </w:r>
      <w:r w:rsidR="00DC0675" w:rsidRPr="00C04430">
        <w:t xml:space="preserve">For information on how </w:t>
      </w:r>
      <w:r w:rsidR="006E7247" w:rsidRPr="00C04430">
        <w:t xml:space="preserve">the </w:t>
      </w:r>
      <w:r w:rsidR="00DC0675" w:rsidRPr="00C04430">
        <w:t xml:space="preserve">figures in </w:t>
      </w:r>
      <w:r w:rsidR="00105514" w:rsidRPr="00C04430">
        <w:t xml:space="preserve">Table 1.1 </w:t>
      </w:r>
      <w:r w:rsidR="000B0941" w:rsidRPr="00C04430">
        <w:t>Entity</w:t>
      </w:r>
      <w:r w:rsidR="00DC0675" w:rsidRPr="00C04430">
        <w:t xml:space="preserve"> </w:t>
      </w:r>
      <w:r w:rsidR="0040155E" w:rsidRPr="00C04430">
        <w:t>r</w:t>
      </w:r>
      <w:r w:rsidR="00DC0675" w:rsidRPr="00C04430">
        <w:t xml:space="preserve">esourcing </w:t>
      </w:r>
      <w:r w:rsidR="00105514" w:rsidRPr="00C04430">
        <w:t>statement</w:t>
      </w:r>
      <w:r w:rsidR="00DC0675" w:rsidRPr="00C04430">
        <w:t xml:space="preserve">, including External Revenue, are calculated, please see the </w:t>
      </w:r>
      <w:r w:rsidR="005818B8" w:rsidRPr="00C04430">
        <w:rPr>
          <w:i/>
          <w:iCs/>
        </w:rPr>
        <w:t>‘</w:t>
      </w:r>
      <w:r w:rsidR="005E16FD">
        <w:rPr>
          <w:i/>
          <w:iCs/>
        </w:rPr>
        <w:t xml:space="preserve">BP4 Agency Resourcing Table Matrix </w:t>
      </w:r>
      <w:r w:rsidR="006F5EE1">
        <w:rPr>
          <w:i/>
          <w:iCs/>
        </w:rPr>
        <w:t>June 2025</w:t>
      </w:r>
      <w:r w:rsidR="005818B8" w:rsidRPr="00C04430">
        <w:rPr>
          <w:i/>
          <w:iCs/>
        </w:rPr>
        <w:t>’</w:t>
      </w:r>
      <w:r w:rsidR="00DC0675" w:rsidRPr="00C04430">
        <w:rPr>
          <w:i/>
          <w:iCs/>
        </w:rPr>
        <w:t xml:space="preserve">, </w:t>
      </w:r>
      <w:r w:rsidR="00DC0675" w:rsidRPr="00C04430">
        <w:t>available from CBMS</w:t>
      </w:r>
      <w:r w:rsidR="000044B2" w:rsidRPr="00C04430">
        <w:t>.</w:t>
      </w:r>
    </w:p>
    <w:p w14:paraId="48B392D3" w14:textId="2D1386C5" w:rsidR="000044B2" w:rsidRPr="00C04430" w:rsidRDefault="00226D45" w:rsidP="00D85FEF">
      <w:pPr>
        <w:pStyle w:val="CBMSReportPath"/>
      </w:pPr>
      <w:r w:rsidRPr="00C04430">
        <w:t xml:space="preserve">User Support </w:t>
      </w:r>
      <w:r w:rsidRPr="00C04430">
        <w:rPr>
          <w:rFonts w:ascii="Wingdings" w:eastAsia="Wingdings" w:hAnsi="Wingdings" w:cs="Wingdings"/>
        </w:rPr>
        <w:t>à</w:t>
      </w:r>
      <w:r w:rsidR="006C5DE8" w:rsidRPr="00C04430">
        <w:t xml:space="preserve"> Guidance and Resources</w:t>
      </w:r>
      <w:r w:rsidR="00073113" w:rsidRPr="00C04430">
        <w:t xml:space="preserve"> </w:t>
      </w:r>
      <w:r w:rsidR="000044B2" w:rsidRPr="00C04430">
        <w:rPr>
          <w:rFonts w:ascii="Wingdings" w:eastAsia="Wingdings" w:hAnsi="Wingdings" w:cs="Wingdings"/>
        </w:rPr>
        <w:t>à</w:t>
      </w:r>
      <w:r w:rsidR="00DC0675" w:rsidRPr="00C04430">
        <w:t xml:space="preserve"> Reference Material </w:t>
      </w:r>
    </w:p>
    <w:p w14:paraId="24195C8D" w14:textId="09EE6986" w:rsidR="000114D6" w:rsidRPr="00C04430" w:rsidRDefault="00DC0675" w:rsidP="00001DC1">
      <w:r w:rsidRPr="00C04430">
        <w:t>Alternatively, t</w:t>
      </w:r>
      <w:r w:rsidR="000114D6" w:rsidRPr="00C04430">
        <w:t xml:space="preserve">hese figures </w:t>
      </w:r>
      <w:r w:rsidR="00AE4C0D" w:rsidRPr="00C04430">
        <w:t xml:space="preserve">can </w:t>
      </w:r>
      <w:r w:rsidR="000114D6" w:rsidRPr="00C04430">
        <w:t xml:space="preserve">be sourced from the </w:t>
      </w:r>
      <w:r w:rsidR="00AA256A" w:rsidRPr="00C04430">
        <w:t xml:space="preserve">following </w:t>
      </w:r>
      <w:r w:rsidR="00A57737" w:rsidRPr="00C04430">
        <w:t>report</w:t>
      </w:r>
      <w:r w:rsidR="00AA256A" w:rsidRPr="00C04430">
        <w:t>s</w:t>
      </w:r>
      <w:r w:rsidR="000114D6" w:rsidRPr="00C04430">
        <w:t xml:space="preserve"> from CBMS</w:t>
      </w:r>
      <w:r w:rsidR="00AA256A" w:rsidRPr="00C04430">
        <w:t>:</w:t>
      </w:r>
    </w:p>
    <w:p w14:paraId="6A15E464" w14:textId="2987B588" w:rsidR="00104E81" w:rsidRPr="00C04430" w:rsidRDefault="00567C9D" w:rsidP="00D85FEF">
      <w:pPr>
        <w:pStyle w:val="CBMSReportPath"/>
      </w:pPr>
      <w:r w:rsidRPr="00C04430">
        <w:t xml:space="preserve">All </w:t>
      </w:r>
      <w:r w:rsidR="00A57737" w:rsidRPr="00C04430">
        <w:t>Reports</w:t>
      </w:r>
      <w:r w:rsidR="00327649" w:rsidRPr="00C04430">
        <w:t xml:space="preserve"> </w:t>
      </w:r>
      <w:r w:rsidR="00327649" w:rsidRPr="00C04430">
        <w:rPr>
          <w:rFonts w:ascii="Wingdings" w:eastAsia="Wingdings" w:hAnsi="Wingdings" w:cs="Wingdings"/>
        </w:rPr>
        <w:t>à</w:t>
      </w:r>
      <w:r w:rsidR="00327649" w:rsidRPr="00C04430">
        <w:t xml:space="preserve"> </w:t>
      </w:r>
      <w:r w:rsidR="00A57737" w:rsidRPr="00C04430">
        <w:t>CBMS Reporting</w:t>
      </w:r>
      <w:r w:rsidR="00327649" w:rsidRPr="00C04430">
        <w:t xml:space="preserve"> </w:t>
      </w:r>
      <w:r w:rsidR="00327649" w:rsidRPr="00C04430">
        <w:rPr>
          <w:rFonts w:ascii="Wingdings" w:eastAsia="Wingdings" w:hAnsi="Wingdings" w:cs="Wingdings"/>
        </w:rPr>
        <w:t>à</w:t>
      </w:r>
      <w:r w:rsidR="00A57737" w:rsidRPr="00C04430">
        <w:t xml:space="preserve"> Operational Reports</w:t>
      </w:r>
      <w:r w:rsidR="00327649" w:rsidRPr="00C04430">
        <w:t xml:space="preserve"> </w:t>
      </w:r>
      <w:r w:rsidR="00327649" w:rsidRPr="00C04430">
        <w:rPr>
          <w:rFonts w:ascii="Wingdings" w:eastAsia="Wingdings" w:hAnsi="Wingdings" w:cs="Wingdings"/>
        </w:rPr>
        <w:t>à</w:t>
      </w:r>
      <w:r w:rsidR="00A57737" w:rsidRPr="00C04430">
        <w:t xml:space="preserve"> Estimates</w:t>
      </w:r>
      <w:r w:rsidR="00327649" w:rsidRPr="00C04430">
        <w:t xml:space="preserve"> </w:t>
      </w:r>
      <w:r w:rsidR="00327649" w:rsidRPr="00C04430">
        <w:rPr>
          <w:rFonts w:ascii="Wingdings" w:eastAsia="Wingdings" w:hAnsi="Wingdings" w:cs="Wingdings"/>
        </w:rPr>
        <w:t>à</w:t>
      </w:r>
      <w:r w:rsidR="00A57737" w:rsidRPr="00C04430">
        <w:t xml:space="preserve"> </w:t>
      </w:r>
      <w:r w:rsidR="001C5F5D" w:rsidRPr="00C04430">
        <w:t>Annual estimates</w:t>
      </w:r>
      <w:r w:rsidR="00327649" w:rsidRPr="00C04430">
        <w:t xml:space="preserve"> </w:t>
      </w:r>
      <w:r w:rsidR="00327649" w:rsidRPr="00C04430">
        <w:rPr>
          <w:rFonts w:ascii="Wingdings" w:eastAsia="Wingdings" w:hAnsi="Wingdings" w:cs="Wingdings"/>
        </w:rPr>
        <w:t>à</w:t>
      </w:r>
      <w:r w:rsidR="00A57737" w:rsidRPr="00C04430">
        <w:t xml:space="preserve"> </w:t>
      </w:r>
      <w:r w:rsidR="009E3805" w:rsidRPr="00C04430">
        <w:t xml:space="preserve">AE.OR.17 </w:t>
      </w:r>
      <w:r w:rsidR="001C5F5D" w:rsidRPr="00C04430">
        <w:t>Agency Resourcing QA report</w:t>
      </w:r>
    </w:p>
    <w:p w14:paraId="7C004005" w14:textId="0A9CB0CD" w:rsidR="00A57737" w:rsidRPr="00C04430" w:rsidRDefault="005A0464" w:rsidP="005A0464">
      <w:pPr>
        <w:pStyle w:val="Boxed2Text"/>
      </w:pPr>
      <w:r w:rsidRPr="00C04430">
        <w:t>E</w:t>
      </w:r>
      <w:r w:rsidR="00AE4C0D" w:rsidRPr="00C04430">
        <w:t xml:space="preserve">ntities should also </w:t>
      </w:r>
      <w:r w:rsidR="00104E81" w:rsidRPr="00C04430">
        <w:t xml:space="preserve">check the </w:t>
      </w:r>
      <w:r w:rsidR="005818B8" w:rsidRPr="00C04430">
        <w:t>‘</w:t>
      </w:r>
      <w:r w:rsidR="00104E81" w:rsidRPr="00C04430">
        <w:t>Receipts</w:t>
      </w:r>
      <w:r w:rsidR="005818B8" w:rsidRPr="00C04430">
        <w:t>’</w:t>
      </w:r>
      <w:r w:rsidR="00104E81" w:rsidRPr="00C04430">
        <w:t xml:space="preserve"> columns in the Agency Resourcing QA report</w:t>
      </w:r>
      <w:r w:rsidR="00AE4C0D" w:rsidRPr="00C04430">
        <w:t xml:space="preserve"> to ensure external revenue estimates figures are consistent.</w:t>
      </w:r>
    </w:p>
    <w:p w14:paraId="230D6821" w14:textId="12A3E63C" w:rsidR="00AA256A" w:rsidRPr="00C04430" w:rsidRDefault="00567C9D" w:rsidP="00D85FEF">
      <w:pPr>
        <w:pStyle w:val="CBMSReportPath"/>
      </w:pPr>
      <w:r w:rsidRPr="00C04430">
        <w:t xml:space="preserve">All </w:t>
      </w:r>
      <w:r w:rsidR="00AA256A" w:rsidRPr="00C04430">
        <w:t xml:space="preserve">Reports </w:t>
      </w:r>
      <w:r w:rsidR="00AA256A" w:rsidRPr="00C04430">
        <w:rPr>
          <w:rFonts w:ascii="Wingdings" w:eastAsia="Wingdings" w:hAnsi="Wingdings" w:cs="Wingdings"/>
        </w:rPr>
        <w:t>à</w:t>
      </w:r>
      <w:r w:rsidR="00AA256A" w:rsidRPr="00C04430">
        <w:t xml:space="preserve"> CBMS Reporting </w:t>
      </w:r>
      <w:r w:rsidR="00AA256A" w:rsidRPr="00C04430">
        <w:rPr>
          <w:rFonts w:ascii="Wingdings" w:eastAsia="Wingdings" w:hAnsi="Wingdings" w:cs="Wingdings"/>
        </w:rPr>
        <w:t>à</w:t>
      </w:r>
      <w:r w:rsidR="00AA256A" w:rsidRPr="00C04430">
        <w:t xml:space="preserve"> Operational Reports </w:t>
      </w:r>
      <w:r w:rsidR="00AA256A" w:rsidRPr="00C04430">
        <w:rPr>
          <w:rFonts w:ascii="Wingdings" w:eastAsia="Wingdings" w:hAnsi="Wingdings" w:cs="Wingdings"/>
        </w:rPr>
        <w:t>à</w:t>
      </w:r>
      <w:r w:rsidR="00AA256A" w:rsidRPr="00C04430">
        <w:t xml:space="preserve"> Estimates </w:t>
      </w:r>
      <w:r w:rsidR="00AA256A" w:rsidRPr="00C04430">
        <w:rPr>
          <w:rFonts w:ascii="Wingdings" w:eastAsia="Wingdings" w:hAnsi="Wingdings" w:cs="Wingdings"/>
        </w:rPr>
        <w:t>à</w:t>
      </w:r>
      <w:r w:rsidR="00AA256A" w:rsidRPr="00C04430">
        <w:t xml:space="preserve"> Annual estimates </w:t>
      </w:r>
      <w:r w:rsidR="00AA256A" w:rsidRPr="00C04430">
        <w:rPr>
          <w:rFonts w:ascii="Wingdings" w:eastAsia="Wingdings" w:hAnsi="Wingdings" w:cs="Wingdings"/>
        </w:rPr>
        <w:t>à</w:t>
      </w:r>
      <w:r w:rsidR="00AA256A" w:rsidRPr="00C04430">
        <w:t xml:space="preserve"> AE.OR.16 Appropriation by Outcome</w:t>
      </w:r>
    </w:p>
    <w:p w14:paraId="55DAF337" w14:textId="3EDB83B0" w:rsidR="00E640B3" w:rsidRPr="00C04430" w:rsidRDefault="00EC6B73" w:rsidP="005E01B3">
      <w:pPr>
        <w:pStyle w:val="Heading4"/>
      </w:pPr>
      <w:r w:rsidRPr="00C04430">
        <w:t>Annual a</w:t>
      </w:r>
      <w:r w:rsidR="00E640B3" w:rsidRPr="00C04430">
        <w:t xml:space="preserve">dministered </w:t>
      </w:r>
      <w:r w:rsidRPr="00C04430">
        <w:t>appropriations</w:t>
      </w:r>
    </w:p>
    <w:p w14:paraId="30A505DD" w14:textId="0A66BA7D" w:rsidR="000114D6" w:rsidRPr="00C04430" w:rsidRDefault="000114D6" w:rsidP="00001DC1">
      <w:r w:rsidRPr="00C04430">
        <w:t xml:space="preserve">The </w:t>
      </w:r>
      <w:r w:rsidR="0040155E" w:rsidRPr="00C04430">
        <w:rPr>
          <w:b/>
          <w:bCs/>
        </w:rPr>
        <w:t>a</w:t>
      </w:r>
      <w:r w:rsidRPr="00C04430">
        <w:rPr>
          <w:b/>
          <w:bCs/>
        </w:rPr>
        <w:t>dministered appropriations</w:t>
      </w:r>
      <w:r w:rsidRPr="00C04430">
        <w:t xml:space="preserve"> rows should be taken from the Appropriation Bill</w:t>
      </w:r>
      <w:r w:rsidR="00690954">
        <w:t>s</w:t>
      </w:r>
      <w:r w:rsidRPr="00C04430">
        <w:t xml:space="preserve"> </w:t>
      </w:r>
      <w:r w:rsidR="00690954">
        <w:t>(</w:t>
      </w:r>
      <w:r w:rsidR="00561BF7" w:rsidRPr="00C04430">
        <w:t>No.</w:t>
      </w:r>
      <w:r w:rsidR="001626E2">
        <w:t> </w:t>
      </w:r>
      <w:r w:rsidRPr="00C04430">
        <w:t>3</w:t>
      </w:r>
      <w:r w:rsidR="001626E2">
        <w:t> </w:t>
      </w:r>
      <w:r w:rsidR="001A0C9C" w:rsidRPr="00C04430">
        <w:t xml:space="preserve">and </w:t>
      </w:r>
      <w:r w:rsidR="00561BF7" w:rsidRPr="00C04430">
        <w:t>No.</w:t>
      </w:r>
      <w:r w:rsidR="001626E2">
        <w:t> </w:t>
      </w:r>
      <w:r w:rsidR="001A0C9C" w:rsidRPr="00C04430">
        <w:t>4</w:t>
      </w:r>
      <w:r w:rsidR="00690954">
        <w:t>)</w:t>
      </w:r>
      <w:r w:rsidR="001A0C9C" w:rsidRPr="00C04430">
        <w:t xml:space="preserve"> </w:t>
      </w:r>
      <w:r w:rsidR="005818B8" w:rsidRPr="00C04430">
        <w:rPr>
          <w:i/>
          <w:iCs/>
        </w:rPr>
        <w:t>‘</w:t>
      </w:r>
      <w:r w:rsidR="00322636" w:rsidRPr="00C04430">
        <w:rPr>
          <w:i/>
          <w:iCs/>
        </w:rPr>
        <w:t>P</w:t>
      </w:r>
      <w:r w:rsidR="009E3805" w:rsidRPr="00C04430">
        <w:rPr>
          <w:i/>
          <w:iCs/>
        </w:rPr>
        <w:t>ortfolio Summary and Detail</w:t>
      </w:r>
      <w:r w:rsidR="005818B8" w:rsidRPr="00C04430">
        <w:rPr>
          <w:i/>
          <w:iCs/>
        </w:rPr>
        <w:t>’</w:t>
      </w:r>
      <w:r w:rsidR="007A524F" w:rsidRPr="00C04430">
        <w:t xml:space="preserve"> </w:t>
      </w:r>
      <w:r w:rsidRPr="00C04430">
        <w:t xml:space="preserve">report from CBMS and </w:t>
      </w:r>
      <w:r w:rsidR="006E7247" w:rsidRPr="00C04430">
        <w:t xml:space="preserve">must </w:t>
      </w:r>
      <w:r w:rsidRPr="00C04430">
        <w:t xml:space="preserve">match the </w:t>
      </w:r>
      <w:r w:rsidR="005818B8" w:rsidRPr="00C04430">
        <w:t>‘</w:t>
      </w:r>
      <w:r w:rsidRPr="00C04430">
        <w:t>outcome</w:t>
      </w:r>
      <w:r w:rsidR="005818B8" w:rsidRPr="00C04430">
        <w:t>’</w:t>
      </w:r>
      <w:r w:rsidRPr="00C04430">
        <w:t xml:space="preserve"> and </w:t>
      </w:r>
      <w:r w:rsidR="005818B8" w:rsidRPr="00C04430">
        <w:rPr>
          <w:i/>
          <w:iCs/>
        </w:rPr>
        <w:t>‘P</w:t>
      </w:r>
      <w:r w:rsidRPr="00C04430">
        <w:rPr>
          <w:i/>
          <w:iCs/>
        </w:rPr>
        <w:t>ayments to corporate entities</w:t>
      </w:r>
      <w:r w:rsidR="005818B8" w:rsidRPr="00C04430">
        <w:rPr>
          <w:i/>
          <w:iCs/>
        </w:rPr>
        <w:t>’</w:t>
      </w:r>
      <w:r w:rsidRPr="00C04430">
        <w:t xml:space="preserve"> splits outlined in the Bill.</w:t>
      </w:r>
    </w:p>
    <w:p w14:paraId="45DEC77A" w14:textId="41155C0D" w:rsidR="000114D6" w:rsidRPr="00C04430" w:rsidRDefault="000114D6" w:rsidP="00C97200">
      <w:pPr>
        <w:pStyle w:val="Bullet1"/>
      </w:pPr>
      <w:r w:rsidRPr="00C04430">
        <w:t xml:space="preserve">For </w:t>
      </w:r>
      <w:r w:rsidR="00A01E19" w:rsidRPr="00C04430">
        <w:t>Portfolio Departments</w:t>
      </w:r>
      <w:r w:rsidRPr="00C04430">
        <w:t>, the Appropriation Bill</w:t>
      </w:r>
      <w:r w:rsidR="005F12DF">
        <w:t>s</w:t>
      </w:r>
      <w:r w:rsidRPr="00C04430">
        <w:t xml:space="preserve"> </w:t>
      </w:r>
      <w:r w:rsidR="00DE7919">
        <w:t>(</w:t>
      </w:r>
      <w:r w:rsidR="00561BF7" w:rsidRPr="00C04430">
        <w:t>No.</w:t>
      </w:r>
      <w:r w:rsidR="001626E2">
        <w:t> </w:t>
      </w:r>
      <w:r w:rsidRPr="00C04430">
        <w:t>3</w:t>
      </w:r>
      <w:r w:rsidR="001626E2">
        <w:t> </w:t>
      </w:r>
      <w:r w:rsidRPr="00C04430">
        <w:t>and</w:t>
      </w:r>
      <w:r w:rsidR="001626E2">
        <w:t> </w:t>
      </w:r>
      <w:r w:rsidRPr="00C04430">
        <w:t>4</w:t>
      </w:r>
      <w:r w:rsidR="00690954">
        <w:t>)</w:t>
      </w:r>
      <w:r w:rsidRPr="00C04430">
        <w:t xml:space="preserve"> reports should be run </w:t>
      </w:r>
      <w:r w:rsidR="00547150" w:rsidRPr="00C04430">
        <w:t xml:space="preserve">for the </w:t>
      </w:r>
      <w:r w:rsidRPr="00C04430">
        <w:t xml:space="preserve">portfolio rather than </w:t>
      </w:r>
      <w:r w:rsidR="00547150" w:rsidRPr="00C04430">
        <w:t xml:space="preserve">at the </w:t>
      </w:r>
      <w:r w:rsidRPr="00C04430">
        <w:t>entity level</w:t>
      </w:r>
      <w:r w:rsidR="00547150" w:rsidRPr="00C04430">
        <w:t xml:space="preserve"> for completeness</w:t>
      </w:r>
      <w:r w:rsidRPr="00C04430">
        <w:t>.</w:t>
      </w:r>
    </w:p>
    <w:p w14:paraId="789230AA" w14:textId="14609B53" w:rsidR="0076232D" w:rsidRPr="00C04430" w:rsidRDefault="000114D6" w:rsidP="00C97200">
      <w:pPr>
        <w:pStyle w:val="Bullet1"/>
      </w:pPr>
      <w:r w:rsidRPr="00C04430">
        <w:t xml:space="preserve">Amounts under the </w:t>
      </w:r>
      <w:r w:rsidR="005818B8" w:rsidRPr="00C04430">
        <w:rPr>
          <w:i/>
          <w:iCs/>
        </w:rPr>
        <w:t>‘</w:t>
      </w:r>
      <w:r w:rsidRPr="00C04430">
        <w:rPr>
          <w:i/>
          <w:iCs/>
        </w:rPr>
        <w:t xml:space="preserve">Actual </w:t>
      </w:r>
      <w:r w:rsidR="00105514" w:rsidRPr="00C04430">
        <w:rPr>
          <w:i/>
          <w:iCs/>
        </w:rPr>
        <w:t>a</w:t>
      </w:r>
      <w:r w:rsidRPr="00C04430">
        <w:rPr>
          <w:i/>
          <w:iCs/>
        </w:rPr>
        <w:t xml:space="preserve">vailable </w:t>
      </w:r>
      <w:r w:rsidR="00105514" w:rsidRPr="00C04430">
        <w:rPr>
          <w:i/>
          <w:iCs/>
        </w:rPr>
        <w:t>a</w:t>
      </w:r>
      <w:r w:rsidRPr="00C04430">
        <w:rPr>
          <w:i/>
          <w:iCs/>
        </w:rPr>
        <w:t>ppropriation</w:t>
      </w:r>
      <w:r w:rsidR="005818B8" w:rsidRPr="00C04430">
        <w:rPr>
          <w:i/>
          <w:iCs/>
        </w:rPr>
        <w:t>’</w:t>
      </w:r>
      <w:r w:rsidRPr="00C04430">
        <w:t xml:space="preserve"> column can be sourced </w:t>
      </w:r>
      <w:r w:rsidR="00AE4C0D" w:rsidRPr="00C04430">
        <w:t xml:space="preserve">from </w:t>
      </w:r>
      <w:r w:rsidRPr="00C04430">
        <w:t>the AAA Report (which provides a point-in-time figure).</w:t>
      </w:r>
    </w:p>
    <w:p w14:paraId="11EEB0BA" w14:textId="6A46524A" w:rsidR="000114D6" w:rsidRPr="00C04430" w:rsidRDefault="000114D6" w:rsidP="00C97200">
      <w:pPr>
        <w:pStyle w:val="Bullet2"/>
      </w:pPr>
      <w:r w:rsidRPr="00C04430">
        <w:t xml:space="preserve">This amount can also be sourced from the Appropriation note of the entity's </w:t>
      </w:r>
      <w:r w:rsidR="006F5EE1" w:rsidRPr="00C04430">
        <w:t>202</w:t>
      </w:r>
      <w:r w:rsidR="006F5EE1">
        <w:t>4</w:t>
      </w:r>
      <w:r w:rsidR="00AE4C0D" w:rsidRPr="00C04430">
        <w:noBreakHyphen/>
      </w:r>
      <w:r w:rsidR="006F5EE1" w:rsidRPr="00C04430">
        <w:t>2</w:t>
      </w:r>
      <w:r w:rsidR="006F5EE1">
        <w:t>5</w:t>
      </w:r>
      <w:r w:rsidR="006F5EE1" w:rsidRPr="00C04430">
        <w:t xml:space="preserve"> </w:t>
      </w:r>
      <w:r w:rsidRPr="00C04430">
        <w:t>annual report.</w:t>
      </w:r>
    </w:p>
    <w:p w14:paraId="4284A2EA" w14:textId="7666270F" w:rsidR="00EC6B73" w:rsidRPr="00C04430" w:rsidRDefault="00EC6B73" w:rsidP="00001DC1">
      <w:r w:rsidRPr="00C04430">
        <w:t xml:space="preserve">For administered, the </w:t>
      </w:r>
      <w:r w:rsidR="008122A8" w:rsidRPr="00C04430">
        <w:t>a</w:t>
      </w:r>
      <w:r w:rsidRPr="00C04430">
        <w:t xml:space="preserve">nnual appropriations </w:t>
      </w:r>
      <w:r w:rsidR="00547150" w:rsidRPr="00C04430">
        <w:t>figures are</w:t>
      </w:r>
      <w:r w:rsidRPr="00C04430">
        <w:t xml:space="preserve"> split </w:t>
      </w:r>
      <w:r w:rsidR="00547150" w:rsidRPr="00C04430">
        <w:t xml:space="preserve">by </w:t>
      </w:r>
      <w:r w:rsidR="00765908" w:rsidRPr="00C04430">
        <w:rPr>
          <w:i/>
          <w:iCs/>
        </w:rPr>
        <w:t>outcome</w:t>
      </w:r>
      <w:r w:rsidR="00547150" w:rsidRPr="00C04430">
        <w:rPr>
          <w:i/>
          <w:iCs/>
        </w:rPr>
        <w:t>s</w:t>
      </w:r>
      <w:r w:rsidRPr="00C04430">
        <w:t>.</w:t>
      </w:r>
    </w:p>
    <w:p w14:paraId="57D5B21A" w14:textId="22F67D3D" w:rsidR="00EC6B73" w:rsidRPr="00C04430" w:rsidRDefault="00EC6B73" w:rsidP="005E01B3">
      <w:pPr>
        <w:pStyle w:val="Heading4"/>
      </w:pPr>
      <w:r w:rsidRPr="00C04430">
        <w:t>Departmental/administered capital budget</w:t>
      </w:r>
    </w:p>
    <w:p w14:paraId="0CFE8226" w14:textId="0D28835E" w:rsidR="000114D6" w:rsidRPr="00C04430" w:rsidRDefault="000114D6" w:rsidP="00001DC1">
      <w:r w:rsidRPr="00C04430">
        <w:t xml:space="preserve">The </w:t>
      </w:r>
      <w:r w:rsidR="0040155E" w:rsidRPr="00C04430">
        <w:rPr>
          <w:b/>
          <w:bCs/>
        </w:rPr>
        <w:t>d</w:t>
      </w:r>
      <w:r w:rsidRPr="00C04430">
        <w:rPr>
          <w:b/>
          <w:bCs/>
        </w:rPr>
        <w:t>epartmental/</w:t>
      </w:r>
      <w:r w:rsidR="005818B8" w:rsidRPr="00C04430">
        <w:rPr>
          <w:b/>
          <w:bCs/>
        </w:rPr>
        <w:t>a</w:t>
      </w:r>
      <w:r w:rsidRPr="00C04430">
        <w:rPr>
          <w:b/>
          <w:bCs/>
        </w:rPr>
        <w:t xml:space="preserve">dministered </w:t>
      </w:r>
      <w:r w:rsidR="005818B8" w:rsidRPr="00C04430">
        <w:rPr>
          <w:b/>
          <w:bCs/>
        </w:rPr>
        <w:t>c</w:t>
      </w:r>
      <w:r w:rsidRPr="00C04430">
        <w:rPr>
          <w:b/>
          <w:bCs/>
        </w:rPr>
        <w:t xml:space="preserve">apital </w:t>
      </w:r>
      <w:r w:rsidR="005818B8" w:rsidRPr="00C04430">
        <w:rPr>
          <w:b/>
          <w:bCs/>
        </w:rPr>
        <w:t>b</w:t>
      </w:r>
      <w:r w:rsidRPr="00C04430">
        <w:rPr>
          <w:b/>
          <w:bCs/>
        </w:rPr>
        <w:t>udget</w:t>
      </w:r>
      <w:r w:rsidRPr="00C04430">
        <w:t xml:space="preserve"> figures should be sourced from the Capital Budget Statement (choose either </w:t>
      </w:r>
      <w:r w:rsidR="00B474C0" w:rsidRPr="00C04430">
        <w:t xml:space="preserve">departmental </w:t>
      </w:r>
      <w:r w:rsidRPr="00C04430">
        <w:t xml:space="preserve">or </w:t>
      </w:r>
      <w:r w:rsidR="00B474C0" w:rsidRPr="00C04430">
        <w:t xml:space="preserve">administered </w:t>
      </w:r>
      <w:r w:rsidRPr="00C04430">
        <w:t xml:space="preserve">- figures will be recorded against </w:t>
      </w:r>
      <w:r w:rsidR="005818B8" w:rsidRPr="00C04430">
        <w:rPr>
          <w:i/>
          <w:iCs/>
        </w:rPr>
        <w:t>‘</w:t>
      </w:r>
      <w:r w:rsidRPr="00C04430">
        <w:rPr>
          <w:i/>
          <w:iCs/>
        </w:rPr>
        <w:t>9170000</w:t>
      </w:r>
      <w:r w:rsidR="001E383F" w:rsidRPr="00C04430">
        <w:rPr>
          <w:i/>
          <w:iCs/>
        </w:rPr>
        <w:t> </w:t>
      </w:r>
      <w:r w:rsidRPr="00C04430">
        <w:rPr>
          <w:i/>
          <w:iCs/>
        </w:rPr>
        <w:t>-</w:t>
      </w:r>
      <w:r w:rsidR="001E383F" w:rsidRPr="00C04430">
        <w:rPr>
          <w:i/>
          <w:iCs/>
        </w:rPr>
        <w:t> </w:t>
      </w:r>
      <w:r w:rsidRPr="00C04430">
        <w:rPr>
          <w:i/>
          <w:iCs/>
        </w:rPr>
        <w:t>Capital Budget - Bill 1 (DCB)</w:t>
      </w:r>
      <w:r w:rsidR="005818B8" w:rsidRPr="00C04430">
        <w:rPr>
          <w:i/>
          <w:iCs/>
        </w:rPr>
        <w:t>’</w:t>
      </w:r>
      <w:r w:rsidRPr="00C04430">
        <w:t>).</w:t>
      </w:r>
    </w:p>
    <w:p w14:paraId="0213A543" w14:textId="1F96EF13" w:rsidR="00406BFB" w:rsidRDefault="00BC0B12" w:rsidP="00210198">
      <w:pPr>
        <w:pStyle w:val="Heading4"/>
      </w:pPr>
      <w:r>
        <w:t xml:space="preserve">Annual appropriations </w:t>
      </w:r>
      <w:r w:rsidR="00171B73">
        <w:t>– other services</w:t>
      </w:r>
    </w:p>
    <w:p w14:paraId="1AD3B696" w14:textId="3D4458E9" w:rsidR="000114D6" w:rsidRPr="00C04430" w:rsidRDefault="000114D6" w:rsidP="00001DC1">
      <w:r w:rsidRPr="00C04430">
        <w:t xml:space="preserve">The </w:t>
      </w:r>
      <w:r w:rsidR="0040155E" w:rsidRPr="00C04430">
        <w:rPr>
          <w:b/>
          <w:bCs/>
        </w:rPr>
        <w:t>a</w:t>
      </w:r>
      <w:r w:rsidRPr="00C04430">
        <w:rPr>
          <w:b/>
          <w:bCs/>
        </w:rPr>
        <w:t xml:space="preserve">nnual </w:t>
      </w:r>
      <w:r w:rsidR="005818B8" w:rsidRPr="00C04430">
        <w:rPr>
          <w:b/>
          <w:bCs/>
        </w:rPr>
        <w:t>a</w:t>
      </w:r>
      <w:r w:rsidRPr="00C04430">
        <w:rPr>
          <w:b/>
          <w:bCs/>
        </w:rPr>
        <w:t>ppropriations - other services</w:t>
      </w:r>
      <w:r w:rsidRPr="00C04430">
        <w:t xml:space="preserve"> rows should be taken from the Appropriation</w:t>
      </w:r>
      <w:r w:rsidR="001E383F" w:rsidRPr="00C04430">
        <w:t> </w:t>
      </w:r>
      <w:r w:rsidRPr="00C04430">
        <w:t>Bill</w:t>
      </w:r>
      <w:r w:rsidR="00561BF7" w:rsidRPr="00C04430">
        <w:t> </w:t>
      </w:r>
      <w:r w:rsidR="00B17038">
        <w:t>(</w:t>
      </w:r>
      <w:r w:rsidR="00561BF7" w:rsidRPr="00C04430">
        <w:t>No.</w:t>
      </w:r>
      <w:r w:rsidR="001E383F" w:rsidRPr="00C04430">
        <w:t> </w:t>
      </w:r>
      <w:r w:rsidRPr="00C04430">
        <w:t>4</w:t>
      </w:r>
      <w:r w:rsidR="00B17038">
        <w:t>)</w:t>
      </w:r>
      <w:r w:rsidR="009E3805" w:rsidRPr="00C04430">
        <w:t xml:space="preserve"> </w:t>
      </w:r>
      <w:r w:rsidR="005818B8" w:rsidRPr="00C04430">
        <w:rPr>
          <w:i/>
          <w:iCs/>
        </w:rPr>
        <w:t>‘P</w:t>
      </w:r>
      <w:r w:rsidR="009E3805" w:rsidRPr="00C04430">
        <w:rPr>
          <w:i/>
          <w:iCs/>
        </w:rPr>
        <w:t>ortfolio Summary and Detail</w:t>
      </w:r>
      <w:r w:rsidR="005818B8" w:rsidRPr="00C04430">
        <w:rPr>
          <w:i/>
          <w:iCs/>
        </w:rPr>
        <w:t>’</w:t>
      </w:r>
      <w:r w:rsidRPr="00C04430">
        <w:t xml:space="preserve"> report from CBMS.</w:t>
      </w:r>
    </w:p>
    <w:p w14:paraId="4710569C" w14:textId="03FF7A34" w:rsidR="000114D6" w:rsidRPr="00C04430" w:rsidRDefault="000114D6" w:rsidP="00C97200">
      <w:pPr>
        <w:pStyle w:val="Bullet1"/>
      </w:pPr>
      <w:r w:rsidRPr="00C04430">
        <w:t xml:space="preserve">For </w:t>
      </w:r>
      <w:r w:rsidR="00A01E19" w:rsidRPr="00C04430">
        <w:t>Portfolio Departments</w:t>
      </w:r>
      <w:r w:rsidRPr="00C04430">
        <w:t xml:space="preserve">, the Appropriation Bill </w:t>
      </w:r>
      <w:r w:rsidR="00B000FC">
        <w:t>(</w:t>
      </w:r>
      <w:r w:rsidR="00561BF7" w:rsidRPr="00C04430">
        <w:t>No.</w:t>
      </w:r>
      <w:r w:rsidR="00B000FC">
        <w:t xml:space="preserve"> </w:t>
      </w:r>
      <w:r w:rsidRPr="00C04430">
        <w:t>4</w:t>
      </w:r>
      <w:r w:rsidR="00B000FC">
        <w:t>)</w:t>
      </w:r>
      <w:r w:rsidRPr="00C04430">
        <w:t xml:space="preserve"> report should be run </w:t>
      </w:r>
      <w:r w:rsidR="00547150" w:rsidRPr="00C04430">
        <w:t>for</w:t>
      </w:r>
      <w:r w:rsidRPr="00C04430">
        <w:t xml:space="preserve"> </w:t>
      </w:r>
      <w:r w:rsidR="00547150" w:rsidRPr="00C04430">
        <w:t xml:space="preserve">the </w:t>
      </w:r>
      <w:r w:rsidRPr="00C04430">
        <w:t xml:space="preserve">portfolio rather than </w:t>
      </w:r>
      <w:r w:rsidR="00547150" w:rsidRPr="00C04430">
        <w:t xml:space="preserve">at the </w:t>
      </w:r>
      <w:r w:rsidRPr="00C04430">
        <w:t>entity level</w:t>
      </w:r>
      <w:r w:rsidR="00547150" w:rsidRPr="00C04430">
        <w:t xml:space="preserve"> for </w:t>
      </w:r>
      <w:r w:rsidR="008D2883" w:rsidRPr="00C04430">
        <w:t>completeness</w:t>
      </w:r>
      <w:r w:rsidRPr="00C04430">
        <w:t>.</w:t>
      </w:r>
    </w:p>
    <w:p w14:paraId="58D76866" w14:textId="7AC42D00" w:rsidR="000114D6" w:rsidRPr="00C04430" w:rsidRDefault="000114D6" w:rsidP="00C97200">
      <w:pPr>
        <w:pStyle w:val="Bullet1"/>
      </w:pPr>
      <w:r w:rsidRPr="00C04430">
        <w:lastRenderedPageBreak/>
        <w:t xml:space="preserve">Amounts under the </w:t>
      </w:r>
      <w:r w:rsidR="005818B8" w:rsidRPr="00C04430">
        <w:rPr>
          <w:i/>
          <w:iCs/>
        </w:rPr>
        <w:t>‘</w:t>
      </w:r>
      <w:r w:rsidRPr="00C04430">
        <w:rPr>
          <w:i/>
          <w:iCs/>
        </w:rPr>
        <w:t xml:space="preserve">Estimated </w:t>
      </w:r>
      <w:r w:rsidR="005818B8" w:rsidRPr="00C04430">
        <w:rPr>
          <w:i/>
          <w:iCs/>
        </w:rPr>
        <w:t>a</w:t>
      </w:r>
      <w:r w:rsidRPr="00C04430">
        <w:rPr>
          <w:i/>
          <w:iCs/>
        </w:rPr>
        <w:t>ctual</w:t>
      </w:r>
      <w:r w:rsidR="005818B8" w:rsidRPr="00C04430">
        <w:rPr>
          <w:i/>
          <w:iCs/>
        </w:rPr>
        <w:t>’</w:t>
      </w:r>
      <w:r w:rsidRPr="00C04430">
        <w:t xml:space="preserve"> column can be sourced </w:t>
      </w:r>
      <w:r w:rsidR="00AE4C0D" w:rsidRPr="00C04430">
        <w:t xml:space="preserve">from </w:t>
      </w:r>
      <w:r w:rsidRPr="00C04430">
        <w:t xml:space="preserve">the AAA Report (which provides a point-in-time figure) and </w:t>
      </w:r>
      <w:r w:rsidR="00F708D4" w:rsidRPr="00C04430">
        <w:t xml:space="preserve">include </w:t>
      </w:r>
      <w:r w:rsidRPr="00C04430">
        <w:t xml:space="preserve">any amounts yet to be appropriated, </w:t>
      </w:r>
      <w:r w:rsidR="007E0EE8" w:rsidRPr="00C04430">
        <w:t>e</w:t>
      </w:r>
      <w:r w:rsidR="004D4150" w:rsidRPr="00C04430">
        <w:t>.</w:t>
      </w:r>
      <w:r w:rsidR="007E0EE8" w:rsidRPr="00C04430">
        <w:t>g</w:t>
      </w:r>
      <w:r w:rsidR="004D4150" w:rsidRPr="00C04430">
        <w:t>.</w:t>
      </w:r>
      <w:r w:rsidRPr="00C04430">
        <w:t xml:space="preserve"> amounts through Appropriation Bill </w:t>
      </w:r>
      <w:r w:rsidR="002664D7">
        <w:t>(</w:t>
      </w:r>
      <w:r w:rsidRPr="00C04430">
        <w:t>No. 3</w:t>
      </w:r>
      <w:r w:rsidR="002664D7">
        <w:t>)</w:t>
      </w:r>
      <w:r w:rsidRPr="00C04430">
        <w:t xml:space="preserve"> and </w:t>
      </w:r>
      <w:r w:rsidR="002C7193" w:rsidRPr="00C04430">
        <w:t>AFM</w:t>
      </w:r>
      <w:r w:rsidRPr="00C04430">
        <w:t>.</w:t>
      </w:r>
    </w:p>
    <w:p w14:paraId="173957E4" w14:textId="25CC0AA4" w:rsidR="00EC6B73" w:rsidRPr="00C04430" w:rsidRDefault="00EC6B73" w:rsidP="005E01B3">
      <w:pPr>
        <w:pStyle w:val="Heading4"/>
      </w:pPr>
      <w:r w:rsidRPr="00C04430">
        <w:t>Payments to corporate entities</w:t>
      </w:r>
    </w:p>
    <w:p w14:paraId="5ACD0711" w14:textId="747252BD" w:rsidR="000114D6" w:rsidRPr="00C04430" w:rsidRDefault="000114D6" w:rsidP="004E3487">
      <w:r w:rsidRPr="00C04430">
        <w:t xml:space="preserve">The </w:t>
      </w:r>
      <w:r w:rsidR="0040155E" w:rsidRPr="00C04430">
        <w:rPr>
          <w:b/>
          <w:bCs/>
        </w:rPr>
        <w:t>p</w:t>
      </w:r>
      <w:r w:rsidRPr="00C04430">
        <w:rPr>
          <w:b/>
          <w:bCs/>
        </w:rPr>
        <w:t>ayments to corporate entities</w:t>
      </w:r>
      <w:r w:rsidRPr="00C04430">
        <w:t xml:space="preserve"> rows should be sourced from the Appropriation</w:t>
      </w:r>
      <w:r w:rsidR="008D2883" w:rsidRPr="00C04430">
        <w:t> </w:t>
      </w:r>
      <w:r w:rsidRPr="00C04430">
        <w:t>Act</w:t>
      </w:r>
      <w:r w:rsidR="008D2883" w:rsidRPr="00C04430">
        <w:t> </w:t>
      </w:r>
      <w:r w:rsidR="00C1686C">
        <w:t>(</w:t>
      </w:r>
      <w:r w:rsidR="00561BF7" w:rsidRPr="00C04430">
        <w:t>No.</w:t>
      </w:r>
      <w:r w:rsidR="008D2883" w:rsidRPr="00C04430">
        <w:t> </w:t>
      </w:r>
      <w:r w:rsidRPr="00C04430">
        <w:t>1</w:t>
      </w:r>
      <w:r w:rsidR="00C1686C">
        <w:t>)</w:t>
      </w:r>
      <w:r w:rsidRPr="00C04430">
        <w:t xml:space="preserve"> and Bill</w:t>
      </w:r>
      <w:r w:rsidR="008D2883" w:rsidRPr="00C04430">
        <w:t> </w:t>
      </w:r>
      <w:r w:rsidR="00C1686C">
        <w:t>(</w:t>
      </w:r>
      <w:r w:rsidR="00561BF7" w:rsidRPr="00C04430">
        <w:t>No.</w:t>
      </w:r>
      <w:r w:rsidR="008D2883" w:rsidRPr="00C04430">
        <w:t> </w:t>
      </w:r>
      <w:r w:rsidRPr="00C04430">
        <w:t>3</w:t>
      </w:r>
      <w:r w:rsidR="00C1686C">
        <w:t>)</w:t>
      </w:r>
      <w:r w:rsidR="005C29E5" w:rsidRPr="00C04430">
        <w:t>,</w:t>
      </w:r>
      <w:r w:rsidRPr="00C04430">
        <w:t xml:space="preserve"> and </w:t>
      </w:r>
      <w:r w:rsidR="00561BF7" w:rsidRPr="00C04430">
        <w:t>Appropriation</w:t>
      </w:r>
      <w:r w:rsidR="008D2883" w:rsidRPr="00C04430">
        <w:t> </w:t>
      </w:r>
      <w:r w:rsidRPr="00C04430">
        <w:t>Act</w:t>
      </w:r>
      <w:r w:rsidR="008D2883" w:rsidRPr="00C04430">
        <w:t> </w:t>
      </w:r>
      <w:r w:rsidR="00C1686C">
        <w:t>(</w:t>
      </w:r>
      <w:r w:rsidR="00561BF7" w:rsidRPr="00C04430">
        <w:t>No.</w:t>
      </w:r>
      <w:r w:rsidR="008D2883" w:rsidRPr="00C04430">
        <w:t> </w:t>
      </w:r>
      <w:r w:rsidRPr="00C04430">
        <w:t>2</w:t>
      </w:r>
      <w:r w:rsidR="00C1686C">
        <w:t>)</w:t>
      </w:r>
      <w:r w:rsidRPr="00C04430">
        <w:t xml:space="preserve"> and Bill</w:t>
      </w:r>
      <w:r w:rsidR="008D2883" w:rsidRPr="00C04430">
        <w:t> </w:t>
      </w:r>
      <w:r w:rsidR="00C1686C">
        <w:t>(</w:t>
      </w:r>
      <w:r w:rsidR="00561BF7" w:rsidRPr="00C04430">
        <w:t>No.</w:t>
      </w:r>
      <w:r w:rsidR="008D2883" w:rsidRPr="00C04430">
        <w:t> </w:t>
      </w:r>
      <w:r w:rsidRPr="00C04430">
        <w:t>4</w:t>
      </w:r>
      <w:r w:rsidR="00C1686C">
        <w:t>)</w:t>
      </w:r>
      <w:r w:rsidRPr="00C04430">
        <w:t xml:space="preserve"> </w:t>
      </w:r>
      <w:r w:rsidR="005818B8" w:rsidRPr="00C04430">
        <w:rPr>
          <w:i/>
          <w:iCs/>
        </w:rPr>
        <w:t>‘</w:t>
      </w:r>
      <w:r w:rsidR="00F3595D" w:rsidRPr="00C04430">
        <w:rPr>
          <w:i/>
          <w:iCs/>
        </w:rPr>
        <w:t>P</w:t>
      </w:r>
      <w:r w:rsidR="009E3805" w:rsidRPr="00C04430">
        <w:rPr>
          <w:i/>
          <w:iCs/>
        </w:rPr>
        <w:t>ortfolio Summary and Detail</w:t>
      </w:r>
      <w:r w:rsidR="005818B8" w:rsidRPr="00C04430">
        <w:rPr>
          <w:i/>
          <w:iCs/>
        </w:rPr>
        <w:t>’</w:t>
      </w:r>
      <w:r w:rsidR="009E3805" w:rsidRPr="00C04430">
        <w:t xml:space="preserve"> </w:t>
      </w:r>
      <w:r w:rsidRPr="00C04430">
        <w:t>reports.</w:t>
      </w:r>
    </w:p>
    <w:p w14:paraId="0694F43E" w14:textId="754779F8" w:rsidR="0012658F" w:rsidRPr="00C04430" w:rsidRDefault="0012658F" w:rsidP="004E3487">
      <w:r w:rsidRPr="00C04430">
        <w:t>Entities that have proposed appropriations through Appropriation</w:t>
      </w:r>
      <w:r w:rsidR="008D2883" w:rsidRPr="00C04430">
        <w:t> </w:t>
      </w:r>
      <w:r w:rsidRPr="00C04430">
        <w:t>Bill</w:t>
      </w:r>
      <w:r w:rsidR="008D2883" w:rsidRPr="00C04430">
        <w:t> </w:t>
      </w:r>
      <w:r w:rsidR="005458FC">
        <w:t>(</w:t>
      </w:r>
      <w:r w:rsidRPr="00C04430">
        <w:t>No.</w:t>
      </w:r>
      <w:r w:rsidR="008D2883" w:rsidRPr="00C04430">
        <w:t> </w:t>
      </w:r>
      <w:r w:rsidRPr="00C04430">
        <w:t>4</w:t>
      </w:r>
      <w:r w:rsidR="005458FC">
        <w:t>)</w:t>
      </w:r>
      <w:r w:rsidRPr="00C04430">
        <w:t xml:space="preserve"> for </w:t>
      </w:r>
      <w:r w:rsidR="005818B8" w:rsidRPr="00C04430">
        <w:rPr>
          <w:i/>
          <w:iCs/>
        </w:rPr>
        <w:t>‘</w:t>
      </w:r>
      <w:r w:rsidRPr="00C04430">
        <w:rPr>
          <w:i/>
          <w:iCs/>
        </w:rPr>
        <w:t>Payments to States, ACT, NT and local government</w:t>
      </w:r>
      <w:r w:rsidR="005818B8" w:rsidRPr="00C04430">
        <w:rPr>
          <w:i/>
          <w:iCs/>
        </w:rPr>
        <w:t>’</w:t>
      </w:r>
      <w:r w:rsidRPr="00C04430">
        <w:t xml:space="preserve"> must include additional information in a </w:t>
      </w:r>
      <w:r w:rsidRPr="00C04430">
        <w:rPr>
          <w:b/>
          <w:bCs/>
        </w:rPr>
        <w:t>mandatory</w:t>
      </w:r>
      <w:r w:rsidR="00387077" w:rsidRPr="00C04430">
        <w:t xml:space="preserve"> footnote to Table 1.1 Entity r</w:t>
      </w:r>
      <w:r w:rsidRPr="00C04430">
        <w:t xml:space="preserve">esourcing </w:t>
      </w:r>
      <w:r w:rsidR="00387077" w:rsidRPr="00C04430">
        <w:t>s</w:t>
      </w:r>
      <w:r w:rsidRPr="00C04430">
        <w:t>tatement.</w:t>
      </w:r>
    </w:p>
    <w:p w14:paraId="2F6EFE4A" w14:textId="072C223B" w:rsidR="00EC6B73" w:rsidRPr="00C04430" w:rsidRDefault="00EC6B73" w:rsidP="005E01B3">
      <w:pPr>
        <w:pStyle w:val="Heading4"/>
      </w:pPr>
      <w:r w:rsidRPr="00C04430">
        <w:t xml:space="preserve">Special </w:t>
      </w:r>
      <w:r w:rsidR="005224D3" w:rsidRPr="00C04430">
        <w:t>a</w:t>
      </w:r>
      <w:r w:rsidRPr="00C04430">
        <w:t>ppropriations</w:t>
      </w:r>
    </w:p>
    <w:p w14:paraId="3B9DCC6F" w14:textId="09964579" w:rsidR="00F659DE" w:rsidRPr="00C04430" w:rsidRDefault="00F659DE" w:rsidP="005A0464">
      <w:pPr>
        <w:pStyle w:val="Boxed2Text"/>
      </w:pPr>
      <w:r w:rsidRPr="00C04430">
        <w:t>Special Appropriation figures are to be updated to reflect any changes to</w:t>
      </w:r>
      <w:r w:rsidR="00BF13C0" w:rsidRPr="00C04430">
        <w:t xml:space="preserve"> resourcing to cover</w:t>
      </w:r>
      <w:r w:rsidRPr="00C04430">
        <w:t xml:space="preserve"> estimated </w:t>
      </w:r>
      <w:r w:rsidR="00BF13C0" w:rsidRPr="00C04430">
        <w:t xml:space="preserve">expenditure </w:t>
      </w:r>
      <w:r w:rsidRPr="00C04430">
        <w:t>for the Budget year.</w:t>
      </w:r>
    </w:p>
    <w:p w14:paraId="0C69DBD5" w14:textId="0EBEA8E5" w:rsidR="000114D6" w:rsidRPr="00C04430" w:rsidRDefault="000114D6" w:rsidP="004E3487">
      <w:r w:rsidRPr="00C04430">
        <w:t xml:space="preserve">The </w:t>
      </w:r>
      <w:r w:rsidR="0040155E" w:rsidRPr="00C04430">
        <w:rPr>
          <w:b/>
          <w:bCs/>
        </w:rPr>
        <w:t>s</w:t>
      </w:r>
      <w:r w:rsidRPr="00C04430">
        <w:rPr>
          <w:b/>
          <w:bCs/>
        </w:rPr>
        <w:t xml:space="preserve">pecial </w:t>
      </w:r>
      <w:r w:rsidR="005818B8" w:rsidRPr="00C04430">
        <w:rPr>
          <w:b/>
          <w:bCs/>
        </w:rPr>
        <w:t>a</w:t>
      </w:r>
      <w:r w:rsidRPr="00C04430">
        <w:rPr>
          <w:b/>
          <w:bCs/>
        </w:rPr>
        <w:t>ppropriations</w:t>
      </w:r>
      <w:r w:rsidRPr="00C04430">
        <w:t xml:space="preserve"> rows should reflect </w:t>
      </w:r>
      <w:r w:rsidR="00BF13C0" w:rsidRPr="00C04430">
        <w:t xml:space="preserve">resourcing required to fund expenditure </w:t>
      </w:r>
      <w:r w:rsidRPr="00C04430">
        <w:t xml:space="preserve">expected to be incurred in relation to </w:t>
      </w:r>
      <w:r w:rsidR="00F90F7E">
        <w:t xml:space="preserve">administered and/or departmental </w:t>
      </w:r>
      <w:r w:rsidRPr="00C04430">
        <w:t xml:space="preserve">special appropriations. These figures should be an update of the </w:t>
      </w:r>
      <w:r w:rsidR="002F6BFB">
        <w:t xml:space="preserve">figures </w:t>
      </w:r>
      <w:r w:rsidRPr="00C04430">
        <w:t xml:space="preserve">published in </w:t>
      </w:r>
      <w:r w:rsidR="00CC5B44">
        <w:t xml:space="preserve">the ‘Agency resourcing </w:t>
      </w:r>
      <w:r w:rsidR="002172B7">
        <w:t xml:space="preserve">table’ and </w:t>
      </w:r>
      <w:r w:rsidR="00BA51D6">
        <w:t>‘</w:t>
      </w:r>
      <w:r w:rsidR="00FA0A24">
        <w:t>S</w:t>
      </w:r>
      <w:r w:rsidR="002172B7">
        <w:t xml:space="preserve">pecial appropriations table’ of </w:t>
      </w:r>
      <w:r w:rsidRPr="00C04430">
        <w:t>B</w:t>
      </w:r>
      <w:r w:rsidR="006F0CBA" w:rsidRPr="00C04430">
        <w:t xml:space="preserve">udget </w:t>
      </w:r>
      <w:r w:rsidRPr="00C04430">
        <w:t>P</w:t>
      </w:r>
      <w:r w:rsidR="006F0CBA" w:rsidRPr="00C04430">
        <w:t>aper</w:t>
      </w:r>
      <w:r w:rsidRPr="00C04430">
        <w:t xml:space="preserve"> </w:t>
      </w:r>
      <w:r w:rsidR="005423F9" w:rsidRPr="00C04430">
        <w:t>No.</w:t>
      </w:r>
      <w:r w:rsidR="007B306E">
        <w:t xml:space="preserve"> </w:t>
      </w:r>
      <w:r w:rsidRPr="00C04430">
        <w:t>4</w:t>
      </w:r>
      <w:r w:rsidR="00FB2DDB">
        <w:t xml:space="preserve"> and</w:t>
      </w:r>
      <w:r w:rsidR="005979DD">
        <w:t>,</w:t>
      </w:r>
      <w:r w:rsidRPr="00C04430">
        <w:t xml:space="preserve"> </w:t>
      </w:r>
      <w:r w:rsidR="005979DD">
        <w:t xml:space="preserve">should </w:t>
      </w:r>
      <w:r w:rsidRPr="00C04430">
        <w:t xml:space="preserve">be recorded against the </w:t>
      </w:r>
      <w:r w:rsidR="005818B8" w:rsidRPr="00C04430">
        <w:t>‘</w:t>
      </w:r>
      <w:r w:rsidR="005979DD">
        <w:t>s</w:t>
      </w:r>
      <w:r w:rsidRPr="00C04430">
        <w:t xml:space="preserve">pecial </w:t>
      </w:r>
      <w:r w:rsidR="005818B8" w:rsidRPr="00C04430">
        <w:t>a</w:t>
      </w:r>
      <w:r w:rsidRPr="00C04430">
        <w:t>ppropriation</w:t>
      </w:r>
      <w:r w:rsidR="005818B8" w:rsidRPr="00C04430">
        <w:t>’</w:t>
      </w:r>
      <w:r w:rsidRPr="00C04430">
        <w:t xml:space="preserve"> appropriation type in CBMS. </w:t>
      </w:r>
      <w:r w:rsidR="00AE4C0D" w:rsidRPr="00C04430">
        <w:t xml:space="preserve">Aggregate </w:t>
      </w:r>
      <w:r w:rsidR="005818B8" w:rsidRPr="00C04430">
        <w:t>s</w:t>
      </w:r>
      <w:r w:rsidRPr="00C04430">
        <w:t xml:space="preserve">pecial </w:t>
      </w:r>
      <w:r w:rsidR="005818B8" w:rsidRPr="00C04430">
        <w:t>a</w:t>
      </w:r>
      <w:r w:rsidRPr="00C04430">
        <w:t xml:space="preserve">ppropriations should be reported in Table 1.1, with details of </w:t>
      </w:r>
      <w:r w:rsidR="00837A0F" w:rsidRPr="00C04430">
        <w:t xml:space="preserve">expenses recognised in relation to </w:t>
      </w:r>
      <w:r w:rsidRPr="00C04430">
        <w:t>special appropriation</w:t>
      </w:r>
      <w:r w:rsidR="00837A0F" w:rsidRPr="00C04430">
        <w:t>-funded programs</w:t>
      </w:r>
      <w:r w:rsidRPr="00C04430">
        <w:t xml:space="preserve"> reported in Table </w:t>
      </w:r>
      <w:r w:rsidR="003262F6" w:rsidRPr="00C04430">
        <w:t>2.X.1</w:t>
      </w:r>
      <w:r w:rsidRPr="00C04430">
        <w:t xml:space="preserve"> Budgeted expenses for </w:t>
      </w:r>
      <w:r w:rsidR="003262F6" w:rsidRPr="00C04430">
        <w:t>outcome X</w:t>
      </w:r>
      <w:r w:rsidR="00765908" w:rsidRPr="00C04430">
        <w:t>.</w:t>
      </w:r>
    </w:p>
    <w:p w14:paraId="5DB21A1E" w14:textId="73440BDA" w:rsidR="00F21E3D" w:rsidRDefault="00A14E1C" w:rsidP="004E3487">
      <w:r>
        <w:t>For the relevant account codes</w:t>
      </w:r>
      <w:r w:rsidR="00A118E2">
        <w:t xml:space="preserve"> </w:t>
      </w:r>
      <w:r w:rsidR="00E55362">
        <w:t xml:space="preserve">to </w:t>
      </w:r>
      <w:r w:rsidR="00A118E2">
        <w:t>use for posting purposes</w:t>
      </w:r>
      <w:r>
        <w:t xml:space="preserve">, </w:t>
      </w:r>
      <w:r w:rsidR="00DF5873">
        <w:t>please refer to</w:t>
      </w:r>
      <w:r w:rsidR="00E55362">
        <w:t xml:space="preserve"> </w:t>
      </w:r>
      <w:r w:rsidR="00694C8E">
        <w:t xml:space="preserve">following which is available from </w:t>
      </w:r>
      <w:r w:rsidR="00E55362">
        <w:t>CBMS</w:t>
      </w:r>
      <w:r w:rsidR="00F21E3D">
        <w:t>:</w:t>
      </w:r>
    </w:p>
    <w:p w14:paraId="6B71F515" w14:textId="4362052D" w:rsidR="00F21E3D" w:rsidRPr="00F21E3D" w:rsidRDefault="00F21E3D" w:rsidP="00210198">
      <w:pPr>
        <w:pStyle w:val="CBMSReportPath"/>
      </w:pPr>
      <w:r>
        <w:t xml:space="preserve">Guidance and resources </w:t>
      </w:r>
      <w:r>
        <w:rPr>
          <w:rFonts w:ascii="Wingdings" w:eastAsia="Wingdings" w:hAnsi="Wingdings" w:cs="Wingdings"/>
        </w:rPr>
        <w:t>à</w:t>
      </w:r>
      <w:r>
        <w:t xml:space="preserve"> </w:t>
      </w:r>
      <w:r w:rsidR="005F4FAC">
        <w:t xml:space="preserve">Reference </w:t>
      </w:r>
      <w:r w:rsidR="006F5EE1">
        <w:t>Material</w:t>
      </w:r>
      <w:r w:rsidR="00DF5873">
        <w:rPr>
          <w:rFonts w:ascii="Wingdings" w:eastAsia="Wingdings" w:hAnsi="Wingdings" w:cs="Wingdings"/>
        </w:rPr>
        <w:t>à</w:t>
      </w:r>
      <w:r w:rsidR="00DF5873">
        <w:t xml:space="preserve"> </w:t>
      </w:r>
      <w:r w:rsidR="00D00D16">
        <w:t xml:space="preserve">BP4 </w:t>
      </w:r>
      <w:r w:rsidR="00DF5873">
        <w:t>Agency Resourcing Table Matrix</w:t>
      </w:r>
      <w:r w:rsidR="00D00D16">
        <w:t xml:space="preserve"> </w:t>
      </w:r>
      <w:r w:rsidR="006F5EE1">
        <w:t>June 2025</w:t>
      </w:r>
      <w:r w:rsidR="00DF5873">
        <w:t>.xlsx</w:t>
      </w:r>
    </w:p>
    <w:p w14:paraId="6118D3F9" w14:textId="4D48F491" w:rsidR="00EC6B73" w:rsidRPr="00C04430" w:rsidRDefault="00EC6B73" w:rsidP="005E01B3">
      <w:pPr>
        <w:pStyle w:val="Heading4"/>
      </w:pPr>
      <w:r w:rsidRPr="00C04430">
        <w:t xml:space="preserve">Special </w:t>
      </w:r>
      <w:r w:rsidR="005224D3" w:rsidRPr="00C04430">
        <w:t>a</w:t>
      </w:r>
      <w:r w:rsidRPr="00C04430">
        <w:t>ccounts</w:t>
      </w:r>
      <w:r w:rsidR="00616360">
        <w:t xml:space="preserve"> and Exclusion of Trust Moneys</w:t>
      </w:r>
    </w:p>
    <w:p w14:paraId="539A40E3" w14:textId="18F93DC3" w:rsidR="00AE4C0D" w:rsidRPr="00752E86" w:rsidRDefault="000114D6" w:rsidP="002939EE">
      <w:r w:rsidRPr="00752E86">
        <w:t xml:space="preserve">The </w:t>
      </w:r>
      <w:r w:rsidR="0040155E" w:rsidRPr="00752E86">
        <w:rPr>
          <w:b/>
          <w:bCs/>
        </w:rPr>
        <w:t>s</w:t>
      </w:r>
      <w:r w:rsidRPr="00752E86">
        <w:rPr>
          <w:b/>
          <w:bCs/>
        </w:rPr>
        <w:t xml:space="preserve">pecial </w:t>
      </w:r>
      <w:r w:rsidR="0040155E" w:rsidRPr="00752E86">
        <w:rPr>
          <w:b/>
          <w:bCs/>
        </w:rPr>
        <w:t>a</w:t>
      </w:r>
      <w:r w:rsidRPr="00752E86">
        <w:rPr>
          <w:b/>
          <w:bCs/>
        </w:rPr>
        <w:t>ccounts</w:t>
      </w:r>
      <w:r w:rsidRPr="00752E86">
        <w:t xml:space="preserve"> </w:t>
      </w:r>
      <w:r w:rsidR="00AE4C0D" w:rsidRPr="00752E86">
        <w:t xml:space="preserve">movements </w:t>
      </w:r>
      <w:r w:rsidRPr="00752E86">
        <w:t xml:space="preserve">should reflect the opening balances and receipts for all special accounts managed by the entity. These figures should be drawn from the Special Accounts report from CBMS. </w:t>
      </w:r>
    </w:p>
    <w:p w14:paraId="6E53CDF1" w14:textId="11E7C61B" w:rsidR="00A26888" w:rsidRPr="00150391" w:rsidRDefault="00A26888" w:rsidP="00A26888">
      <w:pPr>
        <w:pStyle w:val="Boxed2Text"/>
        <w:rPr>
          <w:rFonts w:cs="Calibri"/>
        </w:rPr>
      </w:pPr>
      <w:r w:rsidRPr="00150391">
        <w:rPr>
          <w:rFonts w:cs="Calibri"/>
        </w:rPr>
        <w:t>There may be differences between special accounts figures published in an entity’s P</w:t>
      </w:r>
      <w:r>
        <w:rPr>
          <w:rFonts w:cs="Calibri"/>
        </w:rPr>
        <w:t>AES</w:t>
      </w:r>
      <w:r w:rsidRPr="00150391">
        <w:rPr>
          <w:rFonts w:cs="Calibri"/>
        </w:rPr>
        <w:t xml:space="preserve"> Statements compared to the entity’s financial statement notes in </w:t>
      </w:r>
      <w:r w:rsidR="00E938D2">
        <w:rPr>
          <w:rFonts w:cs="Calibri"/>
        </w:rPr>
        <w:t>their</w:t>
      </w:r>
      <w:r w:rsidRPr="00150391">
        <w:rPr>
          <w:rFonts w:cs="Calibri"/>
        </w:rPr>
        <w:t xml:space="preserve"> annual report.</w:t>
      </w:r>
    </w:p>
    <w:p w14:paraId="2010952F" w14:textId="77777777" w:rsidR="00A26888" w:rsidRPr="00150391" w:rsidRDefault="00A26888" w:rsidP="00A26888">
      <w:pPr>
        <w:pStyle w:val="Boxed2Text"/>
        <w:rPr>
          <w:rFonts w:cs="Calibri"/>
        </w:rPr>
      </w:pPr>
      <w:r w:rsidRPr="00150391">
        <w:rPr>
          <w:rFonts w:cs="Calibri"/>
        </w:rPr>
        <w:t>For example, for P</w:t>
      </w:r>
      <w:r>
        <w:rPr>
          <w:rFonts w:cs="Calibri"/>
        </w:rPr>
        <w:t>AES</w:t>
      </w:r>
      <w:r w:rsidRPr="00150391">
        <w:rPr>
          <w:rFonts w:cs="Calibri"/>
        </w:rPr>
        <w:t xml:space="preserve"> Statement estimates purposes, entities may report special account </w:t>
      </w:r>
      <w:r>
        <w:rPr>
          <w:rFonts w:cs="Calibri"/>
        </w:rPr>
        <w:t xml:space="preserve">investment </w:t>
      </w:r>
      <w:r w:rsidRPr="00150391">
        <w:rPr>
          <w:rFonts w:cs="Calibri"/>
        </w:rPr>
        <w:t xml:space="preserve">flows on a net basis at </w:t>
      </w:r>
      <w:r>
        <w:rPr>
          <w:rFonts w:cs="Calibri"/>
        </w:rPr>
        <w:t>Additional Estimates</w:t>
      </w:r>
      <w:r w:rsidRPr="00150391">
        <w:rPr>
          <w:rFonts w:cs="Calibri"/>
        </w:rPr>
        <w:t xml:space="preserve">. In an entity's annual report, special account flows </w:t>
      </w:r>
      <w:r>
        <w:rPr>
          <w:rFonts w:cs="Calibri"/>
        </w:rPr>
        <w:t>are</w:t>
      </w:r>
      <w:r w:rsidRPr="00150391">
        <w:rPr>
          <w:rFonts w:cs="Calibri"/>
        </w:rPr>
        <w:t xml:space="preserve"> presented on a gross basis</w:t>
      </w:r>
      <w:r>
        <w:rPr>
          <w:rFonts w:cs="Calibri"/>
        </w:rPr>
        <w:t xml:space="preserve"> (including investments)</w:t>
      </w:r>
      <w:r w:rsidRPr="00150391">
        <w:rPr>
          <w:rFonts w:cs="Calibri"/>
        </w:rPr>
        <w:t>.</w:t>
      </w:r>
    </w:p>
    <w:p w14:paraId="3737DEA7" w14:textId="77777777" w:rsidR="00A26888" w:rsidRPr="00150391" w:rsidRDefault="00A26888" w:rsidP="00A26888">
      <w:pPr>
        <w:pStyle w:val="Boxed2Text"/>
        <w:rPr>
          <w:rStyle w:val="BodyTextChar"/>
          <w:rFonts w:eastAsiaTheme="minorEastAsia" w:cs="Calibri"/>
        </w:rPr>
      </w:pPr>
      <w:r w:rsidRPr="00150391">
        <w:rPr>
          <w:rFonts w:cs="Calibri"/>
        </w:rPr>
        <w:t>An example of where differences may arise between estimates and actuals is where an entity undertakes ongoing investment activities through their special account, and reinvests the earnings realised (from investing) within the same financial year.</w:t>
      </w:r>
    </w:p>
    <w:p w14:paraId="5017D77F" w14:textId="7FB720BE" w:rsidR="00F42527" w:rsidRDefault="00616360" w:rsidP="009A525D">
      <w:pPr>
        <w:jc w:val="both"/>
      </w:pPr>
      <w:r>
        <w:lastRenderedPageBreak/>
        <w:t xml:space="preserve">In </w:t>
      </w:r>
      <w:proofErr w:type="gramStart"/>
      <w:r>
        <w:t>the majority of</w:t>
      </w:r>
      <w:proofErr w:type="gramEnd"/>
      <w:r>
        <w:t xml:space="preserve"> cases, t</w:t>
      </w:r>
      <w:r w:rsidR="00400C60" w:rsidRPr="00C04430">
        <w:t>rust moneys</w:t>
      </w:r>
      <w:r>
        <w:t>, especial</w:t>
      </w:r>
      <w:r w:rsidR="00DF77C5">
        <w:t>ly</w:t>
      </w:r>
      <w:r>
        <w:t xml:space="preserve"> the </w:t>
      </w:r>
      <w:r w:rsidRPr="00210198">
        <w:rPr>
          <w:b/>
          <w:bCs/>
        </w:rPr>
        <w:t>trust component</w:t>
      </w:r>
      <w:r w:rsidRPr="009F5C0A">
        <w:t xml:space="preserve"> held</w:t>
      </w:r>
      <w:r w:rsidR="000114D6" w:rsidRPr="00C04430">
        <w:t xml:space="preserve"> in </w:t>
      </w:r>
      <w:r w:rsidR="005979DD">
        <w:rPr>
          <w:b/>
          <w:bCs/>
        </w:rPr>
        <w:t>s</w:t>
      </w:r>
      <w:r w:rsidR="000114D6" w:rsidRPr="00C04430">
        <w:rPr>
          <w:b/>
          <w:bCs/>
        </w:rPr>
        <w:t xml:space="preserve">ervices for </w:t>
      </w:r>
      <w:r w:rsidR="005979DD">
        <w:rPr>
          <w:b/>
          <w:bCs/>
        </w:rPr>
        <w:t>o</w:t>
      </w:r>
      <w:r w:rsidR="000114D6" w:rsidRPr="00C04430">
        <w:rPr>
          <w:b/>
          <w:bCs/>
        </w:rPr>
        <w:t xml:space="preserve">ther </w:t>
      </w:r>
      <w:r w:rsidR="005979DD">
        <w:rPr>
          <w:b/>
          <w:bCs/>
        </w:rPr>
        <w:t>e</w:t>
      </w:r>
      <w:r w:rsidR="000114D6" w:rsidRPr="00C04430">
        <w:rPr>
          <w:b/>
          <w:bCs/>
        </w:rPr>
        <w:t xml:space="preserve">ntities and </w:t>
      </w:r>
      <w:r w:rsidR="005979DD">
        <w:rPr>
          <w:b/>
          <w:bCs/>
        </w:rPr>
        <w:t>t</w:t>
      </w:r>
      <w:r w:rsidR="000114D6" w:rsidRPr="00C04430">
        <w:rPr>
          <w:b/>
          <w:bCs/>
        </w:rPr>
        <w:t xml:space="preserve">rust </w:t>
      </w:r>
      <w:r w:rsidR="005979DD">
        <w:rPr>
          <w:b/>
          <w:bCs/>
        </w:rPr>
        <w:t>m</w:t>
      </w:r>
      <w:r w:rsidR="000114D6" w:rsidRPr="00C04430">
        <w:rPr>
          <w:b/>
          <w:bCs/>
        </w:rPr>
        <w:t>oneys</w:t>
      </w:r>
      <w:r w:rsidR="000114D6" w:rsidRPr="00C04430">
        <w:t xml:space="preserve"> </w:t>
      </w:r>
      <w:r w:rsidR="00633B68" w:rsidRPr="00C04430">
        <w:t>(SOETM)</w:t>
      </w:r>
      <w:r w:rsidR="00655BFC" w:rsidRPr="00C04430">
        <w:t xml:space="preserve"> </w:t>
      </w:r>
      <w:r w:rsidR="00400C60" w:rsidRPr="00C04430">
        <w:t xml:space="preserve">special accounts </w:t>
      </w:r>
      <w:r w:rsidR="000114D6" w:rsidRPr="00210198">
        <w:rPr>
          <w:b/>
          <w:bCs/>
        </w:rPr>
        <w:t>should be excluded</w:t>
      </w:r>
      <w:r w:rsidR="000114D6" w:rsidRPr="00C04430">
        <w:t xml:space="preserve"> from this figure as they do not constitute funds available to the entity. Details of </w:t>
      </w:r>
      <w:r w:rsidR="00941C68" w:rsidRPr="00C04430">
        <w:t>s</w:t>
      </w:r>
      <w:r w:rsidR="000114D6" w:rsidRPr="00C04430">
        <w:t xml:space="preserve">pecial accounts will also be reported in Table </w:t>
      </w:r>
      <w:r w:rsidR="003262F6" w:rsidRPr="00C04430">
        <w:t>2.X.1</w:t>
      </w:r>
      <w:r w:rsidR="00C361E9" w:rsidRPr="00C04430">
        <w:t>:</w:t>
      </w:r>
      <w:r w:rsidR="000114D6" w:rsidRPr="00C04430">
        <w:t xml:space="preserve"> Budgeted expenses for </w:t>
      </w:r>
      <w:r w:rsidR="003262F6" w:rsidRPr="00C04430">
        <w:t>outcome X</w:t>
      </w:r>
      <w:r>
        <w:t xml:space="preserve"> and the same exclusion </w:t>
      </w:r>
      <w:proofErr w:type="gramStart"/>
      <w:r>
        <w:t>applies</w:t>
      </w:r>
      <w:proofErr w:type="gramEnd"/>
      <w:r>
        <w:t xml:space="preserve"> to these tables as well</w:t>
      </w:r>
      <w:r w:rsidR="000114D6" w:rsidRPr="00C04430">
        <w:t>.</w:t>
      </w:r>
    </w:p>
    <w:p w14:paraId="401DAE8F" w14:textId="77777777" w:rsidR="00D25357" w:rsidRPr="00D25357" w:rsidRDefault="00D25357" w:rsidP="00D25357">
      <w:pPr>
        <w:pStyle w:val="Boxed2Text"/>
      </w:pPr>
      <w:r w:rsidRPr="00D25357">
        <w:t xml:space="preserve">Not all amounts held in SOETM special accounts will be trust moneys received for the performance of services for other entities and jurisdictions. See </w:t>
      </w:r>
      <w:hyperlink r:id="rId73" w:history="1">
        <w:r w:rsidRPr="007F18CC">
          <w:t>RMG 100 Guide to appropriations</w:t>
        </w:r>
      </w:hyperlink>
      <w:r w:rsidRPr="00D25357">
        <w:t xml:space="preserve"> and </w:t>
      </w:r>
      <w:hyperlink r:id="rId74" w:history="1">
        <w:r w:rsidRPr="00D25357">
          <w:rPr>
            <w:rStyle w:val="Hyperlink"/>
          </w:rPr>
          <w:t xml:space="preserve">RMG 125 </w:t>
        </w:r>
        <w:r w:rsidRPr="007F18CC">
          <w:rPr>
            <w:rStyle w:val="Hyperlink"/>
          </w:rPr>
          <w:t>Commonwealth Entities Financial Statements Guide</w:t>
        </w:r>
      </w:hyperlink>
      <w:r w:rsidRPr="00D25357">
        <w:t xml:space="preserve"> for information on reporting of trust moneys.</w:t>
      </w:r>
    </w:p>
    <w:p w14:paraId="57753C0A" w14:textId="72D41408" w:rsidR="00D25357" w:rsidRPr="004573A5" w:rsidRDefault="00C1616C" w:rsidP="00D25357">
      <w:pPr>
        <w:rPr>
          <w:rFonts w:cs="Calibri"/>
        </w:rPr>
      </w:pPr>
      <w:r>
        <w:rPr>
          <w:rFonts w:cs="Calibri"/>
        </w:rPr>
        <w:t>A special account’s e</w:t>
      </w:r>
      <w:r w:rsidR="001763E3">
        <w:rPr>
          <w:rFonts w:cs="Calibri"/>
        </w:rPr>
        <w:t xml:space="preserve">stimated </w:t>
      </w:r>
      <w:r w:rsidR="00166A89">
        <w:rPr>
          <w:rFonts w:cs="Calibri"/>
        </w:rPr>
        <w:t>payment and receipt of trust moneys</w:t>
      </w:r>
      <w:r w:rsidR="00931127">
        <w:rPr>
          <w:rFonts w:cs="Calibri"/>
        </w:rPr>
        <w:t xml:space="preserve"> can be found by running the CBMS report listed below:</w:t>
      </w:r>
      <w:r w:rsidR="00166A89">
        <w:rPr>
          <w:rFonts w:cs="Calibri"/>
        </w:rPr>
        <w:t xml:space="preserve"> </w:t>
      </w:r>
    </w:p>
    <w:p w14:paraId="76833FE7" w14:textId="4D116AF8" w:rsidR="00D25357" w:rsidRDefault="00D25357" w:rsidP="00D85FEF">
      <w:pPr>
        <w:pStyle w:val="CBMSReportPath"/>
        <w:rPr>
          <w:rStyle w:val="BodyTextChar"/>
          <w:rFonts w:ascii="Calibri" w:eastAsiaTheme="minorHAnsi" w:hAnsi="Calibri" w:cstheme="minorBidi"/>
        </w:rPr>
      </w:pPr>
      <w:r w:rsidRPr="00D25357">
        <w:rPr>
          <w:rStyle w:val="BodyTextChar"/>
          <w:rFonts w:ascii="Calibri" w:eastAsiaTheme="minorHAnsi" w:hAnsi="Calibri" w:cstheme="minorBidi"/>
        </w:rPr>
        <w:t xml:space="preserve">All Reports </w:t>
      </w:r>
      <w:r w:rsidRPr="00D25357">
        <w:rPr>
          <w:rStyle w:val="BodyTextChar"/>
          <w:rFonts w:ascii="Wingdings" w:eastAsiaTheme="minorHAnsi" w:hAnsi="Wingdings" w:cstheme="minorBidi"/>
        </w:rPr>
        <w:t>à</w:t>
      </w:r>
      <w:r w:rsidRPr="00D25357">
        <w:rPr>
          <w:rStyle w:val="BodyTextChar"/>
          <w:rFonts w:ascii="Calibri" w:eastAsiaTheme="minorHAnsi" w:hAnsi="Calibri" w:cstheme="minorBidi"/>
        </w:rPr>
        <w:t xml:space="preserve"> Operational Reports </w:t>
      </w:r>
      <w:r w:rsidR="002B510A" w:rsidRPr="00D25357">
        <w:rPr>
          <w:rStyle w:val="BodyTextChar"/>
          <w:rFonts w:ascii="Wingdings" w:eastAsiaTheme="minorHAnsi" w:hAnsi="Wingdings" w:cstheme="minorBidi"/>
        </w:rPr>
        <w:t>à</w:t>
      </w:r>
      <w:r w:rsidRPr="00D25357">
        <w:rPr>
          <w:rStyle w:val="BodyTextChar"/>
          <w:rFonts w:ascii="Calibri" w:eastAsiaTheme="minorHAnsi" w:hAnsi="Calibri" w:cstheme="minorBidi"/>
        </w:rPr>
        <w:t xml:space="preserve"> Estimates </w:t>
      </w:r>
      <w:r w:rsidRPr="00D25357">
        <w:rPr>
          <w:rStyle w:val="BodyTextChar"/>
          <w:rFonts w:ascii="Wingdings" w:eastAsiaTheme="minorHAnsi" w:hAnsi="Wingdings" w:cstheme="minorBidi"/>
        </w:rPr>
        <w:t>à</w:t>
      </w:r>
      <w:r w:rsidRPr="00D25357">
        <w:rPr>
          <w:rStyle w:val="BodyTextChar"/>
          <w:rFonts w:ascii="Calibri" w:eastAsiaTheme="minorHAnsi" w:hAnsi="Calibri" w:cstheme="minorBidi"/>
        </w:rPr>
        <w:t xml:space="preserve"> Annual Estimates </w:t>
      </w:r>
      <w:r w:rsidRPr="00D25357">
        <w:rPr>
          <w:rStyle w:val="BodyTextChar"/>
          <w:rFonts w:ascii="Wingdings" w:eastAsiaTheme="minorHAnsi" w:hAnsi="Wingdings" w:cstheme="minorBidi"/>
        </w:rPr>
        <w:t>à</w:t>
      </w:r>
      <w:r w:rsidRPr="00D25357">
        <w:rPr>
          <w:rStyle w:val="BodyTextChar"/>
          <w:rFonts w:ascii="Calibri" w:eastAsiaTheme="minorHAnsi" w:hAnsi="Calibri" w:cstheme="minorBidi"/>
        </w:rPr>
        <w:t xml:space="preserve"> AE.OR.09 Annual Estimates Special Accounts Report</w:t>
      </w:r>
    </w:p>
    <w:p w14:paraId="58E847E1" w14:textId="77777777" w:rsidR="002A4A4D" w:rsidRDefault="002A4A4D" w:rsidP="002A4A4D">
      <w:r>
        <w:t>For the relevant account codes to use for posting purposes, please refer to following which is available from CBMS:</w:t>
      </w:r>
    </w:p>
    <w:p w14:paraId="621A71EE" w14:textId="2F700572" w:rsidR="002A4A4D" w:rsidRPr="00F21E3D" w:rsidRDefault="002A4A4D" w:rsidP="002A4A4D">
      <w:pPr>
        <w:pStyle w:val="CBMSReportPath"/>
      </w:pPr>
      <w:r>
        <w:t xml:space="preserve">Guidance and resources </w:t>
      </w:r>
      <w:r>
        <w:rPr>
          <w:rFonts w:ascii="Wingdings" w:eastAsia="Wingdings" w:hAnsi="Wingdings" w:cs="Wingdings"/>
        </w:rPr>
        <w:t>à</w:t>
      </w:r>
      <w:r>
        <w:t xml:space="preserve"> Reference </w:t>
      </w:r>
      <w:r>
        <w:rPr>
          <w:rFonts w:ascii="Wingdings" w:eastAsia="Wingdings" w:hAnsi="Wingdings" w:cs="Wingdings"/>
        </w:rPr>
        <w:t>à</w:t>
      </w:r>
      <w:r>
        <w:t xml:space="preserve"> BP4 Agency Resourcing Table Matrix </w:t>
      </w:r>
      <w:r w:rsidR="00FE60BF">
        <w:t>June 2025</w:t>
      </w:r>
      <w:r>
        <w:t>.xlsx</w:t>
      </w:r>
    </w:p>
    <w:p w14:paraId="240527DE" w14:textId="6048106D" w:rsidR="00EC6B73" w:rsidRPr="00C04430" w:rsidRDefault="00EC6B73" w:rsidP="005E01B3">
      <w:pPr>
        <w:pStyle w:val="Heading4"/>
      </w:pPr>
      <w:r w:rsidRPr="00C04430">
        <w:t xml:space="preserve">Average </w:t>
      </w:r>
      <w:r w:rsidR="005224D3" w:rsidRPr="00C04430">
        <w:t>s</w:t>
      </w:r>
      <w:r w:rsidRPr="00C04430">
        <w:t xml:space="preserve">taffing </w:t>
      </w:r>
      <w:r w:rsidR="005224D3" w:rsidRPr="00C04430">
        <w:t>l</w:t>
      </w:r>
      <w:r w:rsidRPr="00C04430">
        <w:t>evel</w:t>
      </w:r>
    </w:p>
    <w:p w14:paraId="168B2CF9" w14:textId="5D17405B" w:rsidR="00365E6A" w:rsidRPr="00C04430" w:rsidRDefault="000114D6" w:rsidP="007A2DD1">
      <w:pPr>
        <w:rPr>
          <w:color w:val="005A77"/>
          <w:sz w:val="28"/>
          <w:szCs w:val="28"/>
        </w:rPr>
      </w:pPr>
      <w:r w:rsidRPr="00C04430">
        <w:t xml:space="preserve">The </w:t>
      </w:r>
      <w:r w:rsidR="0040155E" w:rsidRPr="00C04430">
        <w:rPr>
          <w:b/>
          <w:bCs/>
        </w:rPr>
        <w:t>a</w:t>
      </w:r>
      <w:r w:rsidRPr="00C04430">
        <w:rPr>
          <w:b/>
          <w:bCs/>
        </w:rPr>
        <w:t xml:space="preserve">verage </w:t>
      </w:r>
      <w:r w:rsidR="005979DD">
        <w:rPr>
          <w:b/>
          <w:bCs/>
        </w:rPr>
        <w:t>s</w:t>
      </w:r>
      <w:r w:rsidRPr="00C04430">
        <w:rPr>
          <w:b/>
          <w:bCs/>
        </w:rPr>
        <w:t xml:space="preserve">taffing </w:t>
      </w:r>
      <w:r w:rsidR="005979DD">
        <w:rPr>
          <w:b/>
          <w:bCs/>
        </w:rPr>
        <w:t>l</w:t>
      </w:r>
      <w:r w:rsidRPr="00C04430">
        <w:rPr>
          <w:b/>
          <w:bCs/>
        </w:rPr>
        <w:t>evel</w:t>
      </w:r>
      <w:r w:rsidRPr="00C04430">
        <w:t xml:space="preserve"> </w:t>
      </w:r>
      <w:r w:rsidR="0040155E" w:rsidRPr="00C04430">
        <w:t xml:space="preserve">(ASL) </w:t>
      </w:r>
      <w:r w:rsidRPr="00C04430">
        <w:t xml:space="preserve">should reflect changes to </w:t>
      </w:r>
      <w:r w:rsidR="00655BFC" w:rsidRPr="00C04430">
        <w:t xml:space="preserve">the </w:t>
      </w:r>
      <w:r w:rsidRPr="00C04430">
        <w:t xml:space="preserve">ASL since the </w:t>
      </w:r>
      <w:r w:rsidR="00FE60BF" w:rsidRPr="00C04430">
        <w:t>202</w:t>
      </w:r>
      <w:r w:rsidR="00FE60BF">
        <w:t>5</w:t>
      </w:r>
      <w:r w:rsidR="0011645D" w:rsidRPr="00C04430">
        <w:t>-</w:t>
      </w:r>
      <w:r w:rsidR="00FE60BF" w:rsidRPr="00C04430">
        <w:t>2</w:t>
      </w:r>
      <w:r w:rsidR="00FE60BF">
        <w:t>6</w:t>
      </w:r>
      <w:r w:rsidR="00FE60BF" w:rsidRPr="00C04430">
        <w:t xml:space="preserve"> </w:t>
      </w:r>
      <w:r w:rsidRPr="00C04430">
        <w:t>Budget and report total entity ASL figures. Th</w:t>
      </w:r>
      <w:r w:rsidR="00461E81" w:rsidRPr="00C04430">
        <w:t>is</w:t>
      </w:r>
      <w:r w:rsidRPr="00C04430">
        <w:t xml:space="preserve"> should match the totals shown at the bottom of the </w:t>
      </w:r>
      <w:r w:rsidR="00461E81" w:rsidRPr="00C04430">
        <w:t xml:space="preserve">Table </w:t>
      </w:r>
      <w:r w:rsidR="003262F6" w:rsidRPr="00C04430">
        <w:t>2.X</w:t>
      </w:r>
      <w:r w:rsidR="00461E81" w:rsidRPr="00C04430">
        <w:t xml:space="preserve">.1 Budgeted </w:t>
      </w:r>
      <w:r w:rsidRPr="00C04430">
        <w:t xml:space="preserve">expense </w:t>
      </w:r>
      <w:r w:rsidR="00941C68" w:rsidRPr="00C04430">
        <w:t xml:space="preserve">for </w:t>
      </w:r>
      <w:r w:rsidR="003262F6" w:rsidRPr="00C04430">
        <w:t>outcome X</w:t>
      </w:r>
      <w:r w:rsidR="00941C68" w:rsidRPr="00C04430">
        <w:t xml:space="preserve"> </w:t>
      </w:r>
      <w:r w:rsidRPr="00C04430">
        <w:t xml:space="preserve">tables. </w:t>
      </w:r>
      <w:r w:rsidR="00461E81" w:rsidRPr="00C04430">
        <w:t xml:space="preserve">Where you are </w:t>
      </w:r>
      <w:r w:rsidR="0048594E" w:rsidRPr="00C04430">
        <w:t>unsure,</w:t>
      </w:r>
      <w:r w:rsidRPr="00C04430">
        <w:t xml:space="preserve"> please discuss with </w:t>
      </w:r>
      <w:r w:rsidR="00461E81" w:rsidRPr="00C04430">
        <w:t>your AAU</w:t>
      </w:r>
      <w:r w:rsidR="00447651" w:rsidRPr="00C04430">
        <w:t>.</w:t>
      </w:r>
      <w:bookmarkStart w:id="234" w:name="_Ref86938308"/>
      <w:r w:rsidR="00365E6A" w:rsidRPr="00C04430">
        <w:br w:type="page"/>
      </w:r>
    </w:p>
    <w:p w14:paraId="2AA689CE" w14:textId="4105CCB6" w:rsidR="00EC6B73" w:rsidRPr="00C04430" w:rsidRDefault="00EC6B73" w:rsidP="005E01B3">
      <w:pPr>
        <w:pStyle w:val="Heading4"/>
      </w:pPr>
      <w:r w:rsidRPr="00C04430">
        <w:lastRenderedPageBreak/>
        <w:t xml:space="preserve">Third </w:t>
      </w:r>
      <w:r w:rsidR="00F659DE" w:rsidRPr="00C04430">
        <w:t>p</w:t>
      </w:r>
      <w:r w:rsidRPr="00C04430">
        <w:t>arty payments</w:t>
      </w:r>
      <w:bookmarkEnd w:id="234"/>
    </w:p>
    <w:p w14:paraId="77D41D91" w14:textId="77070E53" w:rsidR="000114D6" w:rsidRPr="00C04430" w:rsidRDefault="000114D6" w:rsidP="005D1C92">
      <w:pPr>
        <w:tabs>
          <w:tab w:val="left" w:pos="5387"/>
        </w:tabs>
      </w:pPr>
      <w:r w:rsidRPr="00C04430">
        <w:t xml:space="preserve">The </w:t>
      </w:r>
      <w:proofErr w:type="gramStart"/>
      <w:r w:rsidR="005979DD">
        <w:rPr>
          <w:b/>
          <w:bCs/>
        </w:rPr>
        <w:t>t</w:t>
      </w:r>
      <w:r w:rsidRPr="00C04430">
        <w:rPr>
          <w:b/>
          <w:bCs/>
        </w:rPr>
        <w:t xml:space="preserve">hird </w:t>
      </w:r>
      <w:r w:rsidR="005979DD">
        <w:rPr>
          <w:b/>
          <w:bCs/>
        </w:rPr>
        <w:t>p</w:t>
      </w:r>
      <w:r w:rsidRPr="00C04430">
        <w:rPr>
          <w:b/>
          <w:bCs/>
        </w:rPr>
        <w:t>arty</w:t>
      </w:r>
      <w:proofErr w:type="gramEnd"/>
      <w:r w:rsidRPr="00C04430">
        <w:rPr>
          <w:b/>
          <w:bCs/>
        </w:rPr>
        <w:t xml:space="preserve"> </w:t>
      </w:r>
      <w:r w:rsidR="005979DD">
        <w:rPr>
          <w:b/>
          <w:bCs/>
        </w:rPr>
        <w:t>p</w:t>
      </w:r>
      <w:r w:rsidRPr="00C04430">
        <w:rPr>
          <w:b/>
          <w:bCs/>
        </w:rPr>
        <w:t>ayments</w:t>
      </w:r>
      <w:r w:rsidRPr="00C04430">
        <w:t xml:space="preserve"> information will be drawn from entities</w:t>
      </w:r>
      <w:r w:rsidR="005D1C92" w:rsidRPr="00C04430">
        <w:t>’</w:t>
      </w:r>
      <w:r w:rsidRPr="00C04430">
        <w:t xml:space="preserve"> records and should be agreed with the relevant </w:t>
      </w:r>
      <w:r w:rsidR="00306BF0" w:rsidRPr="00C04430">
        <w:t>third party</w:t>
      </w:r>
      <w:r w:rsidRPr="00C04430">
        <w:t xml:space="preserve">. These figures should be prepared on a consistent basis with the rest of Table 1.1, </w:t>
      </w:r>
      <w:r w:rsidR="007E0EE8" w:rsidRPr="00C04430">
        <w:t>i</w:t>
      </w:r>
      <w:r w:rsidR="004D4150" w:rsidRPr="00C04430">
        <w:t>.</w:t>
      </w:r>
      <w:r w:rsidR="007E0EE8" w:rsidRPr="00C04430">
        <w:t>e</w:t>
      </w:r>
      <w:r w:rsidR="004D4150" w:rsidRPr="00C04430">
        <w:t>.</w:t>
      </w:r>
      <w:r w:rsidRPr="00C04430">
        <w:t xml:space="preserve"> using resourcing</w:t>
      </w:r>
      <w:r w:rsidR="00460D64" w:rsidRPr="00C04430">
        <w:t xml:space="preserve"> / </w:t>
      </w:r>
      <w:r w:rsidRPr="00C04430">
        <w:t>appropriations transferred figures, and the reader should be able to reconcile figures between entities.</w:t>
      </w:r>
    </w:p>
    <w:p w14:paraId="16951774" w14:textId="158E94EC" w:rsidR="0076232D" w:rsidRPr="00C04430" w:rsidRDefault="000114D6" w:rsidP="00C97200">
      <w:pPr>
        <w:pStyle w:val="Bullet1"/>
      </w:pPr>
      <w:r w:rsidRPr="00C04430">
        <w:t>This sub-table should only be prepared by those entities which:</w:t>
      </w:r>
    </w:p>
    <w:p w14:paraId="1F2749DA" w14:textId="1E5CC97D" w:rsidR="00306BF0" w:rsidRPr="00C04430" w:rsidRDefault="005C29E5" w:rsidP="00C97200">
      <w:pPr>
        <w:pStyle w:val="Bullet2"/>
      </w:pPr>
      <w:r w:rsidRPr="00C04430">
        <w:t xml:space="preserve">are </w:t>
      </w:r>
      <w:r w:rsidR="00306BF0" w:rsidRPr="00C04430">
        <w:t xml:space="preserve">identified as </w:t>
      </w:r>
      <w:r w:rsidR="00306BF0" w:rsidRPr="00C04430">
        <w:rPr>
          <w:i/>
          <w:iCs/>
        </w:rPr>
        <w:t>Material</w:t>
      </w:r>
      <w:r w:rsidR="00306BF0" w:rsidRPr="00C04430">
        <w:t xml:space="preserve"> entities under either the </w:t>
      </w:r>
      <w:r w:rsidR="003C159F" w:rsidRPr="00C04430">
        <w:t xml:space="preserve">PGPA Flipchart </w:t>
      </w:r>
      <w:r w:rsidR="003C159F">
        <w:t xml:space="preserve">or </w:t>
      </w:r>
      <w:r w:rsidR="00306BF0" w:rsidRPr="00C04430">
        <w:t>AGOR</w:t>
      </w:r>
    </w:p>
    <w:p w14:paraId="16A0A4C1" w14:textId="64BD6F93" w:rsidR="0076232D" w:rsidRPr="00C04430" w:rsidRDefault="00814869" w:rsidP="00C97200">
      <w:pPr>
        <w:pStyle w:val="Bullet2"/>
      </w:pPr>
      <w:r>
        <w:t>h</w:t>
      </w:r>
      <w:r w:rsidRPr="00C04430">
        <w:t xml:space="preserve">ave </w:t>
      </w:r>
      <w:r w:rsidR="00306BF0" w:rsidRPr="00C04430">
        <w:t xml:space="preserve">total third party payments </w:t>
      </w:r>
      <w:r w:rsidR="000114D6" w:rsidRPr="00C04430">
        <w:t>of $10</w:t>
      </w:r>
      <w:r w:rsidR="005C29E5" w:rsidRPr="00C04430">
        <w:t xml:space="preserve"> million or more in a year</w:t>
      </w:r>
      <w:r w:rsidR="000D77D2" w:rsidRPr="00C04430">
        <w:t xml:space="preserve"> </w:t>
      </w:r>
      <w:r w:rsidR="009D7E1A" w:rsidRPr="00C04430">
        <w:t>or</w:t>
      </w:r>
    </w:p>
    <w:p w14:paraId="7FACCF60" w14:textId="43608EA4" w:rsidR="0076232D" w:rsidRPr="00C04430" w:rsidRDefault="00306BF0" w:rsidP="00C97200">
      <w:pPr>
        <w:pStyle w:val="Bullet2"/>
      </w:pPr>
      <w:r w:rsidRPr="00C04430">
        <w:t xml:space="preserve">are considered </w:t>
      </w:r>
      <w:proofErr w:type="gramStart"/>
      <w:r w:rsidRPr="00C04430">
        <w:rPr>
          <w:i/>
          <w:iCs/>
        </w:rPr>
        <w:t>Small</w:t>
      </w:r>
      <w:proofErr w:type="gramEnd"/>
      <w:r w:rsidRPr="00C04430">
        <w:t xml:space="preserve"> entities who </w:t>
      </w:r>
      <w:r w:rsidR="000114D6" w:rsidRPr="00C04430">
        <w:t>have third party payments totalling more than 25 per cent of their total resourcing.</w:t>
      </w:r>
    </w:p>
    <w:p w14:paraId="668B7768" w14:textId="1330C1ED" w:rsidR="00F92BCB" w:rsidRPr="00C04430" w:rsidRDefault="00F92BCB" w:rsidP="007A2DD1">
      <w:pPr>
        <w:pStyle w:val="Boxed2Text"/>
      </w:pPr>
      <w:r w:rsidRPr="00C04430">
        <w:t xml:space="preserve">Material and Small entities can be identified by looking </w:t>
      </w:r>
      <w:r w:rsidR="003C159F" w:rsidRPr="00C04430">
        <w:t xml:space="preserve">at Finance's </w:t>
      </w:r>
      <w:r w:rsidR="003C159F" w:rsidRPr="00210198">
        <w:t xml:space="preserve">Flipchart of PGPA Act Commonwealth entities and companies </w:t>
      </w:r>
      <w:r w:rsidR="003C159F">
        <w:t xml:space="preserve">or </w:t>
      </w:r>
      <w:r w:rsidRPr="00C04430">
        <w:t xml:space="preserve">at the AGOR Register (please refer to the Glossary for info on </w:t>
      </w:r>
      <w:r w:rsidR="003C159F" w:rsidRPr="00C04430">
        <w:t xml:space="preserve">the flipchart and </w:t>
      </w:r>
      <w:proofErr w:type="gramStart"/>
      <w:r w:rsidRPr="00C04430">
        <w:t>AGOR )</w:t>
      </w:r>
      <w:proofErr w:type="gramEnd"/>
      <w:r w:rsidRPr="00C04430">
        <w:t>.</w:t>
      </w:r>
    </w:p>
    <w:p w14:paraId="0DF55C9D" w14:textId="23386AC4" w:rsidR="000114D6" w:rsidRPr="00C04430" w:rsidRDefault="000114D6" w:rsidP="00C97200">
      <w:pPr>
        <w:pStyle w:val="Bullet1"/>
      </w:pPr>
      <w:r w:rsidRPr="00C04430">
        <w:t>This sub-table show</w:t>
      </w:r>
      <w:r w:rsidR="00F92BCB" w:rsidRPr="00C04430">
        <w:t>s</w:t>
      </w:r>
      <w:r w:rsidRPr="00C04430">
        <w:t xml:space="preserve"> the types and materiality of inter-entity transfers of resourcing. Figures shown will be a sub-set of the total resourcing shown in the top section of Table 1.1.</w:t>
      </w:r>
    </w:p>
    <w:p w14:paraId="18EEBA85" w14:textId="1CE4DAA9" w:rsidR="000114D6" w:rsidRPr="00C04430" w:rsidRDefault="000114D6" w:rsidP="00C97200">
      <w:pPr>
        <w:pStyle w:val="Bullet2"/>
      </w:pPr>
      <w:r w:rsidRPr="00C04430">
        <w:rPr>
          <w:b/>
          <w:bCs/>
        </w:rPr>
        <w:t>Payments made on behalf of another entity</w:t>
      </w:r>
      <w:r w:rsidRPr="00C04430">
        <w:t xml:space="preserve"> occur where an entity accesses another entity's appropriations to pay recipients or external par</w:t>
      </w:r>
      <w:r w:rsidR="00AB479A" w:rsidRPr="00C04430">
        <w:t xml:space="preserve">ties on behalf </w:t>
      </w:r>
      <w:r w:rsidR="00752F6A" w:rsidRPr="00C04430">
        <w:t xml:space="preserve">of </w:t>
      </w:r>
      <w:r w:rsidR="00AB479A" w:rsidRPr="00C04430">
        <w:t>the other entity. F</w:t>
      </w:r>
      <w:r w:rsidRPr="00C04430">
        <w:t xml:space="preserve">or example, </w:t>
      </w:r>
      <w:r w:rsidR="00001DC1" w:rsidRPr="00C04430">
        <w:t>Services Australia</w:t>
      </w:r>
      <w:r w:rsidRPr="00C04430">
        <w:t xml:space="preserve"> </w:t>
      </w:r>
      <w:r w:rsidR="00330274" w:rsidRPr="00C04430">
        <w:t xml:space="preserve">(SA) </w:t>
      </w:r>
      <w:r w:rsidRPr="00C04430">
        <w:t xml:space="preserve">would show the </w:t>
      </w:r>
      <w:r w:rsidR="00330274" w:rsidRPr="00C04430">
        <w:t xml:space="preserve">value </w:t>
      </w:r>
      <w:r w:rsidRPr="00C04430">
        <w:t>of appropriations it draws upon to pay income support recipients on behalf of the Department of Social Services (DSS).</w:t>
      </w:r>
    </w:p>
    <w:p w14:paraId="19763EBC" w14:textId="26203D58" w:rsidR="000114D6" w:rsidRPr="00C04430" w:rsidRDefault="000114D6" w:rsidP="00C97200">
      <w:pPr>
        <w:pStyle w:val="Bullet2"/>
      </w:pPr>
      <w:r w:rsidRPr="00C04430">
        <w:rPr>
          <w:b/>
          <w:bCs/>
        </w:rPr>
        <w:t>Payments made by other entities on behalf of the entity</w:t>
      </w:r>
      <w:r w:rsidRPr="00C04430">
        <w:rPr>
          <w:i/>
          <w:iCs/>
        </w:rPr>
        <w:t xml:space="preserve"> </w:t>
      </w:r>
      <w:r w:rsidRPr="00C04430">
        <w:t xml:space="preserve">are those payments which have been outsourced to another entity to administer, for example, DSS would disclose </w:t>
      </w:r>
      <w:r w:rsidR="00C93A48" w:rsidRPr="00C04430">
        <w:t xml:space="preserve">its </w:t>
      </w:r>
      <w:r w:rsidRPr="00C04430">
        <w:t xml:space="preserve">appropriations being drawn upon by </w:t>
      </w:r>
      <w:r w:rsidR="00001DC1" w:rsidRPr="00C04430">
        <w:t>SA</w:t>
      </w:r>
      <w:r w:rsidRPr="00C04430">
        <w:t xml:space="preserve"> to pay income support recipients. </w:t>
      </w:r>
    </w:p>
    <w:p w14:paraId="68517189" w14:textId="597403B4" w:rsidR="000114D6" w:rsidRPr="00C04430" w:rsidRDefault="000114D6" w:rsidP="00C97200">
      <w:pPr>
        <w:pStyle w:val="Bullet2"/>
      </w:pPr>
      <w:r w:rsidRPr="00C04430">
        <w:rPr>
          <w:b/>
          <w:bCs/>
        </w:rPr>
        <w:t>Payments made to other entities for the provision of services</w:t>
      </w:r>
      <w:r w:rsidRPr="00C04430">
        <w:t xml:space="preserve"> are amounts paid to other entities for contracted services, for example, for shared</w:t>
      </w:r>
      <w:r w:rsidR="00460D64" w:rsidRPr="00C04430">
        <w:t xml:space="preserve"> / </w:t>
      </w:r>
      <w:r w:rsidRPr="00C04430">
        <w:t xml:space="preserve">corporate services. </w:t>
      </w:r>
    </w:p>
    <w:p w14:paraId="177D7A4D" w14:textId="3DDE21CD" w:rsidR="000114D6" w:rsidRPr="00C04430" w:rsidRDefault="000114D6" w:rsidP="00C97200">
      <w:pPr>
        <w:pStyle w:val="Bullet2"/>
      </w:pPr>
      <w:r w:rsidRPr="00C04430">
        <w:rPr>
          <w:b/>
          <w:bCs/>
        </w:rPr>
        <w:t>Receipts received from other entities for the provision of services</w:t>
      </w:r>
      <w:r w:rsidRPr="00C04430">
        <w:t xml:space="preserve"> are amounts received where the entity provides services to another entity, for example, for the provision of shared</w:t>
      </w:r>
      <w:r w:rsidR="00460D64" w:rsidRPr="00C04430">
        <w:t>/</w:t>
      </w:r>
      <w:r w:rsidRPr="00C04430">
        <w:t>corporate services.</w:t>
      </w:r>
    </w:p>
    <w:p w14:paraId="70213445" w14:textId="1FCE5F39" w:rsidR="003716EA" w:rsidRPr="00C04430" w:rsidRDefault="000114D6" w:rsidP="00C97200">
      <w:pPr>
        <w:pStyle w:val="Bullet2"/>
      </w:pPr>
      <w:r w:rsidRPr="00C04430">
        <w:rPr>
          <w:b/>
          <w:bCs/>
        </w:rPr>
        <w:t>Payments made to corporate entities within the portfolio</w:t>
      </w:r>
      <w:r w:rsidRPr="00C04430">
        <w:t xml:space="preserve"> provides a breakdown </w:t>
      </w:r>
      <w:r w:rsidR="00C854B1" w:rsidRPr="00C04430">
        <w:t xml:space="preserve">by entity </w:t>
      </w:r>
      <w:r w:rsidRPr="00C04430">
        <w:t xml:space="preserve">of payments (from all appropriation sources) made by </w:t>
      </w:r>
      <w:r w:rsidR="00A01E19" w:rsidRPr="00C04430">
        <w:t>Portfolio Departments</w:t>
      </w:r>
      <w:r w:rsidRPr="00C04430">
        <w:t xml:space="preserve"> to each corporate entity in the portfolio</w:t>
      </w:r>
      <w:r w:rsidR="007B6E9E" w:rsidRPr="00C04430">
        <w:t xml:space="preserve"> </w:t>
      </w:r>
      <w:r w:rsidR="007B6E9E" w:rsidRPr="00C04430">
        <w:noBreakHyphen/>
      </w:r>
      <w:r w:rsidRPr="00C04430">
        <w:t xml:space="preserve"> figures shown here should include amounts disclosed as </w:t>
      </w:r>
      <w:r w:rsidR="005818B8" w:rsidRPr="00C04430">
        <w:rPr>
          <w:i/>
          <w:iCs/>
        </w:rPr>
        <w:t>‘</w:t>
      </w:r>
      <w:r w:rsidRPr="00C04430">
        <w:rPr>
          <w:i/>
          <w:iCs/>
        </w:rPr>
        <w:t>payments to corporate entities</w:t>
      </w:r>
      <w:r w:rsidR="005818B8" w:rsidRPr="00C04430">
        <w:rPr>
          <w:i/>
          <w:iCs/>
        </w:rPr>
        <w:t>’</w:t>
      </w:r>
      <w:r w:rsidRPr="00C04430">
        <w:t xml:space="preserve"> in the Appropriation Bills. These amounts should be consistent with a</w:t>
      </w:r>
      <w:r w:rsidR="42B7E80C" w:rsidRPr="00C04430">
        <w:t xml:space="preserve">mounts </w:t>
      </w:r>
      <w:r w:rsidRPr="00C04430">
        <w:t>reported in Table</w:t>
      </w:r>
      <w:r w:rsidR="53FCAD23" w:rsidRPr="00C04430">
        <w:t xml:space="preserve"> </w:t>
      </w:r>
      <w:r w:rsidR="003262F6" w:rsidRPr="00C04430">
        <w:t>2.X.1</w:t>
      </w:r>
      <w:r w:rsidRPr="00C04430">
        <w:t>.</w:t>
      </w:r>
    </w:p>
    <w:p w14:paraId="2111EF55" w14:textId="0D2DEE28" w:rsidR="00522E71" w:rsidRPr="00C04430" w:rsidRDefault="00247457" w:rsidP="003716EA">
      <w:r w:rsidRPr="00C04430">
        <w:t xml:space="preserve">When preparing the sub-table </w:t>
      </w:r>
      <w:r w:rsidR="0BF7C2DA" w:rsidRPr="00C04430">
        <w:t xml:space="preserve">in </w:t>
      </w:r>
      <w:r w:rsidRPr="00C04430">
        <w:t>the PAES f</w:t>
      </w:r>
      <w:r w:rsidR="003716EA" w:rsidRPr="00C04430">
        <w:t xml:space="preserve">or the </w:t>
      </w:r>
      <w:r w:rsidRPr="00C04430">
        <w:rPr>
          <w:i/>
          <w:iCs/>
        </w:rPr>
        <w:t>‘</w:t>
      </w:r>
      <w:r w:rsidR="003716EA" w:rsidRPr="00C04430">
        <w:rPr>
          <w:i/>
          <w:iCs/>
        </w:rPr>
        <w:t>Actual available appropriation column</w:t>
      </w:r>
      <w:r w:rsidRPr="00C04430">
        <w:rPr>
          <w:i/>
          <w:iCs/>
        </w:rPr>
        <w:t>’</w:t>
      </w:r>
      <w:r w:rsidRPr="00C04430">
        <w:t xml:space="preserve"> only, entities should derive the numbers from their audited financial statements.</w:t>
      </w:r>
    </w:p>
    <w:p w14:paraId="36163233" w14:textId="77777777" w:rsidR="00522E71" w:rsidRPr="00C04430" w:rsidRDefault="00522E71">
      <w:pPr>
        <w:suppressAutoHyphens w:val="0"/>
        <w:spacing w:before="0" w:after="120" w:line="440" w:lineRule="atLeast"/>
      </w:pPr>
      <w:r w:rsidRPr="00C04430">
        <w:br w:type="page"/>
      </w:r>
    </w:p>
    <w:p w14:paraId="03E9C436" w14:textId="508C6282" w:rsidR="000114D6" w:rsidRDefault="000114D6" w:rsidP="00ED1427">
      <w:pPr>
        <w:pStyle w:val="Heading2Numbered"/>
      </w:pPr>
      <w:bookmarkStart w:id="235" w:name="_Toc55999650"/>
      <w:bookmarkStart w:id="236" w:name="_Toc56004511"/>
      <w:bookmarkStart w:id="237" w:name="_Toc56071455"/>
      <w:bookmarkStart w:id="238" w:name="_Toc55999651"/>
      <w:bookmarkStart w:id="239" w:name="_Toc56004512"/>
      <w:bookmarkStart w:id="240" w:name="_Toc56071456"/>
      <w:bookmarkStart w:id="241" w:name="Entity_Measure_Table"/>
      <w:bookmarkStart w:id="242" w:name="_bookmark33"/>
      <w:bookmarkStart w:id="243" w:name="_Toc215844018"/>
      <w:bookmarkEnd w:id="235"/>
      <w:bookmarkEnd w:id="236"/>
      <w:bookmarkEnd w:id="237"/>
      <w:bookmarkEnd w:id="238"/>
      <w:bookmarkEnd w:id="239"/>
      <w:bookmarkEnd w:id="240"/>
      <w:bookmarkEnd w:id="241"/>
      <w:bookmarkEnd w:id="242"/>
      <w:r w:rsidRPr="00C04430">
        <w:lastRenderedPageBreak/>
        <w:t xml:space="preserve">Entity </w:t>
      </w:r>
      <w:r w:rsidR="005224D3" w:rsidRPr="00C04430">
        <w:t>m</w:t>
      </w:r>
      <w:r w:rsidRPr="00C04430">
        <w:t>easure</w:t>
      </w:r>
      <w:r w:rsidR="00AB0DBD" w:rsidRPr="00C04430">
        <w:t>s</w:t>
      </w:r>
      <w:r w:rsidRPr="00C04430">
        <w:t xml:space="preserve"> </w:t>
      </w:r>
      <w:r w:rsidR="00F97787">
        <w:t>– T</w:t>
      </w:r>
      <w:r w:rsidRPr="00C04430">
        <w:t>able</w:t>
      </w:r>
      <w:r w:rsidR="00F97787">
        <w:t xml:space="preserve"> 1.2</w:t>
      </w:r>
      <w:bookmarkEnd w:id="243"/>
    </w:p>
    <w:p w14:paraId="35E0E425" w14:textId="59BD7313" w:rsidR="00E81452" w:rsidRPr="00E81452" w:rsidRDefault="00E81452" w:rsidP="00ED1427">
      <w:r w:rsidRPr="00DD477A">
        <w:rPr>
          <w:rFonts w:eastAsia="Cambria" w:cs="Calibri"/>
          <w:noProof/>
        </w:rPr>
        <w:drawing>
          <wp:inline distT="0" distB="0" distL="0" distR="0" wp14:anchorId="53F4779B" wp14:editId="06418639">
            <wp:extent cx="5835650" cy="1700667"/>
            <wp:effectExtent l="0" t="0" r="0" b="0"/>
            <wp:docPr id="1224276615" name="Diagram 1224276615"/>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75" r:lo="rId76" r:qs="rId77" r:cs="rId78"/>
              </a:graphicData>
            </a:graphic>
          </wp:inline>
        </w:drawing>
      </w:r>
    </w:p>
    <w:p w14:paraId="3A18FCFF" w14:textId="7AC0AAAB" w:rsidR="000114D6" w:rsidRPr="00C04430" w:rsidRDefault="000114D6" w:rsidP="004E3487">
      <w:r w:rsidRPr="00C04430">
        <w:t xml:space="preserve">The </w:t>
      </w:r>
      <w:r w:rsidR="002C7193" w:rsidRPr="00C04430">
        <w:t>m</w:t>
      </w:r>
      <w:r w:rsidRPr="00C04430">
        <w:t xml:space="preserve">easures section highlights new government decisions taken since Budget. </w:t>
      </w:r>
      <w:r w:rsidR="1BFB173B" w:rsidRPr="00C04430">
        <w:t xml:space="preserve">This section </w:t>
      </w:r>
      <w:r w:rsidRPr="00C04430">
        <w:t>includes measure</w:t>
      </w:r>
      <w:r w:rsidR="00AB0DBD" w:rsidRPr="00C04430">
        <w:t>s</w:t>
      </w:r>
      <w:r w:rsidRPr="00C04430">
        <w:t xml:space="preserve"> title</w:t>
      </w:r>
      <w:r w:rsidR="00C854B1" w:rsidRPr="00C04430">
        <w:t>s and estimates from the current</w:t>
      </w:r>
      <w:r w:rsidRPr="00C04430">
        <w:t xml:space="preserve"> </w:t>
      </w:r>
      <w:r w:rsidR="00FB34AC" w:rsidRPr="00C04430">
        <w:t xml:space="preserve">budget </w:t>
      </w:r>
      <w:r w:rsidRPr="00C04430">
        <w:t xml:space="preserve">and forward years. Measures indicate the </w:t>
      </w:r>
      <w:r w:rsidR="008122A8" w:rsidRPr="00C04430">
        <w:t>g</w:t>
      </w:r>
      <w:r w:rsidRPr="00C04430">
        <w:t xml:space="preserve">overnment’s new </w:t>
      </w:r>
      <w:r w:rsidR="00BA21D1" w:rsidRPr="00C04430">
        <w:t>payment and receipt</w:t>
      </w:r>
      <w:r w:rsidRPr="00C04430">
        <w:t xml:space="preserve"> measures for the years ahead.</w:t>
      </w:r>
    </w:p>
    <w:p w14:paraId="6BAE9102" w14:textId="79E6A1EC" w:rsidR="000114D6" w:rsidRDefault="27731991" w:rsidP="004E3487">
      <w:r w:rsidRPr="00C04430">
        <w:t>M</w:t>
      </w:r>
      <w:r w:rsidR="000114D6" w:rsidRPr="00C04430">
        <w:t xml:space="preserve">easure titles and the </w:t>
      </w:r>
      <w:r w:rsidR="00FB34AC" w:rsidRPr="00C04430">
        <w:t xml:space="preserve">budget </w:t>
      </w:r>
      <w:r w:rsidR="000114D6" w:rsidRPr="00C04430">
        <w:t xml:space="preserve">and forward estimate figures included in this table </w:t>
      </w:r>
      <w:r w:rsidR="000114D6" w:rsidRPr="00C04430">
        <w:rPr>
          <w:b/>
          <w:bCs/>
        </w:rPr>
        <w:t>must match</w:t>
      </w:r>
      <w:r w:rsidR="000114D6" w:rsidRPr="00C04430">
        <w:t xml:space="preserve"> t</w:t>
      </w:r>
      <w:r w:rsidR="00466142" w:rsidRPr="00C04430">
        <w:t xml:space="preserve">he figures published in the </w:t>
      </w:r>
      <w:r w:rsidR="00FE60BF" w:rsidRPr="00C04430">
        <w:t>202</w:t>
      </w:r>
      <w:r w:rsidR="00FE60BF">
        <w:t>5</w:t>
      </w:r>
      <w:r w:rsidR="003C550D" w:rsidRPr="00C04430">
        <w:t>-</w:t>
      </w:r>
      <w:r w:rsidR="00FE60BF" w:rsidRPr="00C04430">
        <w:t>2</w:t>
      </w:r>
      <w:r w:rsidR="00FE60BF">
        <w:t>6</w:t>
      </w:r>
      <w:r w:rsidR="00FE60BF" w:rsidRPr="00C04430">
        <w:t xml:space="preserve"> </w:t>
      </w:r>
      <w:r w:rsidR="003C550D" w:rsidRPr="00C04430">
        <w:t>MYEFO</w:t>
      </w:r>
      <w:r w:rsidR="00610022" w:rsidRPr="00C04430">
        <w:t xml:space="preserve"> or Budget publication</w:t>
      </w:r>
      <w:r w:rsidR="00475EF3" w:rsidRPr="00C04430">
        <w:t xml:space="preserve">. </w:t>
      </w:r>
      <w:r w:rsidR="0040647A" w:rsidRPr="00C04430">
        <w:t xml:space="preserve">The </w:t>
      </w:r>
      <w:r w:rsidR="00FE60BF" w:rsidRPr="00C04430">
        <w:t>202</w:t>
      </w:r>
      <w:r w:rsidR="00FE60BF">
        <w:t>5</w:t>
      </w:r>
      <w:r w:rsidR="0040647A" w:rsidRPr="00C04430">
        <w:t>-</w:t>
      </w:r>
      <w:r w:rsidR="00FE60BF" w:rsidRPr="00C04430">
        <w:t>2</w:t>
      </w:r>
      <w:r w:rsidR="00FE60BF">
        <w:t>6</w:t>
      </w:r>
      <w:r w:rsidR="00FE60BF" w:rsidRPr="00C04430">
        <w:t xml:space="preserve"> </w:t>
      </w:r>
      <w:r w:rsidR="0040647A" w:rsidRPr="00C04430">
        <w:t xml:space="preserve">Budget </w:t>
      </w:r>
      <w:r w:rsidR="000114D6" w:rsidRPr="00C04430">
        <w:t>is an authoritative document, whereas the PAES explain Appropriation Bills. All measures that have a resource impact (positive or negative) must be listed in the measures table. If a measure has no resource impact but the details would aid Parliament’s understanding of the government initiative, entities may wish to consider including the details in their measures table.</w:t>
      </w:r>
    </w:p>
    <w:p w14:paraId="43E81623" w14:textId="77777777" w:rsidR="000759DC" w:rsidRPr="00C04430" w:rsidRDefault="000759DC" w:rsidP="000759DC">
      <w:pPr>
        <w:pStyle w:val="Boxed2Heading"/>
        <w:rPr>
          <w:b w:val="0"/>
          <w:sz w:val="22"/>
        </w:rPr>
      </w:pPr>
      <w:r w:rsidRPr="00C04430">
        <w:rPr>
          <w:b w:val="0"/>
          <w:sz w:val="22"/>
        </w:rPr>
        <w:t>In all cases, the measures titles (Table 1.2) must match the measures published in MYEFO before PAES can be printed.</w:t>
      </w:r>
    </w:p>
    <w:p w14:paraId="22FDF9C8" w14:textId="3BCB1CCB" w:rsidR="000114D6" w:rsidRPr="00C04430" w:rsidRDefault="000114D6" w:rsidP="004E3487">
      <w:r w:rsidRPr="00C04430">
        <w:t xml:space="preserve">The title for cross portfolio measures should be the same in each PAES affected by the measure. Where the entity is not the lead entity, </w:t>
      </w:r>
      <w:r w:rsidR="007E0EE8" w:rsidRPr="00C04430">
        <w:t>i</w:t>
      </w:r>
      <w:r w:rsidR="004D4150" w:rsidRPr="00C04430">
        <w:t>.</w:t>
      </w:r>
      <w:r w:rsidR="007E0EE8" w:rsidRPr="00C04430">
        <w:t>e</w:t>
      </w:r>
      <w:r w:rsidR="004D4150" w:rsidRPr="00C04430">
        <w:t>.</w:t>
      </w:r>
      <w:r w:rsidRPr="00C04430">
        <w:t xml:space="preserve"> the measure description appears under another portfolio in </w:t>
      </w:r>
      <w:r w:rsidR="0040647A" w:rsidRPr="00C04430">
        <w:t xml:space="preserve">the </w:t>
      </w:r>
      <w:r w:rsidR="001A52F7" w:rsidRPr="00C04430">
        <w:t>MYEFO</w:t>
      </w:r>
      <w:r w:rsidRPr="00C04430">
        <w:t xml:space="preserve">, a footnote must be included to reference the lead portfolio to enable a clear connection to the measure description in the </w:t>
      </w:r>
      <w:r w:rsidR="00D75AB7" w:rsidRPr="00C04430">
        <w:t>MYEFO</w:t>
      </w:r>
      <w:r w:rsidR="001E473D" w:rsidRPr="00C04430">
        <w:t xml:space="preserve"> </w:t>
      </w:r>
      <w:r w:rsidRPr="00C04430">
        <w:t>measures section.</w:t>
      </w:r>
    </w:p>
    <w:p w14:paraId="04643178" w14:textId="573CD307" w:rsidR="000114D6" w:rsidRPr="00C04430" w:rsidRDefault="000114D6" w:rsidP="004E3487">
      <w:r w:rsidRPr="00C04430">
        <w:t>In the PAES, entities are to list the program(s) within which the measure</w:t>
      </w:r>
      <w:r w:rsidR="00AB0DBD" w:rsidRPr="00C04430">
        <w:t>s</w:t>
      </w:r>
      <w:r w:rsidRPr="00C04430">
        <w:t xml:space="preserve"> will be implemented. If there are too many programs, entities are to list the outcomes affected. This provides the reader with further organisational context for the measure</w:t>
      </w:r>
      <w:r w:rsidR="00AB0DBD" w:rsidRPr="00C04430">
        <w:t>s</w:t>
      </w:r>
      <w:r w:rsidRPr="00C04430">
        <w:t xml:space="preserve"> and provides a link between the measure</w:t>
      </w:r>
      <w:r w:rsidR="00AB0DBD" w:rsidRPr="00C04430">
        <w:t>s</w:t>
      </w:r>
      <w:r w:rsidRPr="00C04430">
        <w:t xml:space="preserve"> and the rela</w:t>
      </w:r>
      <w:r w:rsidR="00115CDB" w:rsidRPr="00C04430">
        <w:t>ted performance information in s</w:t>
      </w:r>
      <w:r w:rsidRPr="00C04430">
        <w:t xml:space="preserve">ection </w:t>
      </w:r>
      <w:r w:rsidR="002C7193" w:rsidRPr="00C04430">
        <w:t>t</w:t>
      </w:r>
      <w:r w:rsidRPr="00C04430">
        <w:t xml:space="preserve">wo of the PB Statement </w:t>
      </w:r>
      <w:r w:rsidR="044CFA55" w:rsidRPr="00C04430">
        <w:t>or</w:t>
      </w:r>
      <w:r w:rsidRPr="00C04430">
        <w:t xml:space="preserve"> PAES.</w:t>
      </w:r>
    </w:p>
    <w:p w14:paraId="12CA8AD5" w14:textId="2D3BFBD3" w:rsidR="000114D6" w:rsidRPr="00C04430" w:rsidRDefault="000114D6" w:rsidP="004E3487">
      <w:r w:rsidRPr="00C04430">
        <w:t xml:space="preserve">Where there are </w:t>
      </w:r>
      <w:proofErr w:type="spellStart"/>
      <w:r w:rsidR="00CF6753" w:rsidRPr="00C04430">
        <w:t>MoG</w:t>
      </w:r>
      <w:proofErr w:type="spellEnd"/>
      <w:r w:rsidRPr="00C04430">
        <w:t xml:space="preserve"> changes, the </w:t>
      </w:r>
      <w:r w:rsidR="00633B68" w:rsidRPr="00C04430">
        <w:t xml:space="preserve">receiving </w:t>
      </w:r>
      <w:r w:rsidRPr="00C04430">
        <w:t xml:space="preserve">entity should publish any new measures relating to the function(s) being </w:t>
      </w:r>
      <w:r w:rsidR="003256A8" w:rsidRPr="00C04430">
        <w:t>received</w:t>
      </w:r>
      <w:r w:rsidRPr="00C04430">
        <w:t>.</w:t>
      </w:r>
    </w:p>
    <w:p w14:paraId="099F700D" w14:textId="0C3F598E" w:rsidR="000114D6" w:rsidRPr="00C04430" w:rsidRDefault="000114D6" w:rsidP="005A0464">
      <w:pPr>
        <w:pStyle w:val="Boxed2Text"/>
      </w:pPr>
      <w:r w:rsidRPr="00C04430">
        <w:t xml:space="preserve">If decisions are taken after </w:t>
      </w:r>
      <w:r w:rsidR="00FE60BF" w:rsidRPr="00C04430">
        <w:t>202</w:t>
      </w:r>
      <w:r w:rsidR="00FE60BF">
        <w:t>5</w:t>
      </w:r>
      <w:r w:rsidR="00CB2334" w:rsidRPr="00C04430">
        <w:t>-</w:t>
      </w:r>
      <w:r w:rsidR="00FE60BF" w:rsidRPr="00C04430">
        <w:t>2</w:t>
      </w:r>
      <w:r w:rsidR="00FE60BF">
        <w:t>6</w:t>
      </w:r>
      <w:r w:rsidR="00FE60BF" w:rsidRPr="00C04430">
        <w:t xml:space="preserve"> </w:t>
      </w:r>
      <w:r w:rsidR="00FF64EF" w:rsidRPr="00C04430">
        <w:t>MYEFO</w:t>
      </w:r>
      <w:r w:rsidRPr="00C04430">
        <w:t xml:space="preserve"> and are included in Appropriation Bill </w:t>
      </w:r>
      <w:r w:rsidR="006C0184">
        <w:t>(</w:t>
      </w:r>
      <w:r w:rsidRPr="00C04430">
        <w:t>No. 3 and 4</w:t>
      </w:r>
      <w:r w:rsidR="006C0184">
        <w:t>)</w:t>
      </w:r>
      <w:r w:rsidRPr="00C04430">
        <w:t xml:space="preserve"> as part of the </w:t>
      </w:r>
      <w:r w:rsidR="003B23EE" w:rsidRPr="00C04430">
        <w:t>additional estimates</w:t>
      </w:r>
      <w:r w:rsidRPr="00C04430">
        <w:t xml:space="preserve"> update, they are still to be included in the </w:t>
      </w:r>
      <w:r w:rsidR="003C48D3" w:rsidRPr="00C04430">
        <w:t xml:space="preserve">Table 1.2 Entity </w:t>
      </w:r>
      <w:r w:rsidR="00FE60BF" w:rsidRPr="00C04430">
        <w:t>202</w:t>
      </w:r>
      <w:r w:rsidR="00FE60BF">
        <w:t>5</w:t>
      </w:r>
      <w:r w:rsidR="0011645D" w:rsidRPr="00C04430">
        <w:t>-</w:t>
      </w:r>
      <w:r w:rsidR="00FE60BF" w:rsidRPr="00C04430">
        <w:t>2</w:t>
      </w:r>
      <w:r w:rsidR="00FE60BF">
        <w:t>6</w:t>
      </w:r>
      <w:r w:rsidR="00FE60BF" w:rsidRPr="00C04430">
        <w:t xml:space="preserve"> </w:t>
      </w:r>
      <w:r w:rsidRPr="00C04430">
        <w:t xml:space="preserve">measures </w:t>
      </w:r>
      <w:r w:rsidR="003C48D3" w:rsidRPr="00C04430">
        <w:t>since Budget</w:t>
      </w:r>
      <w:r w:rsidR="0011645D" w:rsidRPr="00C04430">
        <w:t xml:space="preserve">. </w:t>
      </w:r>
      <w:r w:rsidRPr="00C04430">
        <w:t>The full measure description and title wil</w:t>
      </w:r>
      <w:r w:rsidR="0011645D" w:rsidRPr="00C04430">
        <w:t xml:space="preserve">l not be published until the </w:t>
      </w:r>
      <w:r w:rsidR="00FE60BF" w:rsidRPr="00C04430">
        <w:t>202</w:t>
      </w:r>
      <w:r w:rsidR="00FE60BF">
        <w:t>6</w:t>
      </w:r>
      <w:r w:rsidR="0011645D" w:rsidRPr="00C04430">
        <w:t>-</w:t>
      </w:r>
      <w:r w:rsidR="00FE60BF" w:rsidRPr="00C04430">
        <w:t>2</w:t>
      </w:r>
      <w:r w:rsidR="00FE60BF">
        <w:t>7</w:t>
      </w:r>
      <w:r w:rsidR="00FE60BF" w:rsidRPr="00C04430">
        <w:t xml:space="preserve"> </w:t>
      </w:r>
      <w:r w:rsidRPr="00C04430">
        <w:t>Budget Paper No.</w:t>
      </w:r>
      <w:r w:rsidR="00A73559" w:rsidRPr="00C04430">
        <w:t xml:space="preserve"> </w:t>
      </w:r>
      <w:r w:rsidRPr="00C04430">
        <w:t>2 is available.</w:t>
      </w:r>
      <w:r w:rsidR="00076EE0" w:rsidRPr="00076EE0">
        <w:rPr>
          <w:rStyle w:val="Heading1Char"/>
          <w:rFonts w:eastAsiaTheme="minorHAnsi"/>
        </w:rPr>
        <w:t xml:space="preserve"> </w:t>
      </w:r>
      <w:r w:rsidR="00076EE0" w:rsidRPr="002939EE">
        <w:t>Please liaise with the relevant Department of Finance AAU to agree the measure title prior to publication</w:t>
      </w:r>
      <w:r w:rsidR="00823056">
        <w:t xml:space="preserve"> in PAES</w:t>
      </w:r>
      <w:r w:rsidR="00076EE0" w:rsidRPr="002939EE">
        <w:t>.</w:t>
      </w:r>
    </w:p>
    <w:p w14:paraId="72DD6273" w14:textId="0DAC8840" w:rsidR="00907340" w:rsidRPr="00C04430" w:rsidRDefault="00615C1E" w:rsidP="00ED1427">
      <w:pPr>
        <w:pStyle w:val="Heading3Numbered"/>
      </w:pPr>
      <w:bookmarkStart w:id="244" w:name="_Toc215844019"/>
      <w:bookmarkStart w:id="245" w:name="_Toc53999248"/>
      <w:bookmarkStart w:id="246" w:name="_Toc54337308"/>
      <w:r w:rsidRPr="00C04430">
        <w:lastRenderedPageBreak/>
        <w:t>Basis for reporting measures</w:t>
      </w:r>
      <w:bookmarkEnd w:id="244"/>
    </w:p>
    <w:p w14:paraId="2EF3A730" w14:textId="3A825B9E" w:rsidR="00615C1E" w:rsidRPr="00C04430" w:rsidRDefault="00615C1E" w:rsidP="005E01B3">
      <w:r>
        <w:t xml:space="preserve">Measure figures are to be reported on an </w:t>
      </w:r>
      <w:r w:rsidR="005979DD">
        <w:rPr>
          <w:b/>
          <w:bCs/>
        </w:rPr>
        <w:t>u</w:t>
      </w:r>
      <w:r w:rsidRPr="2964C271">
        <w:rPr>
          <w:b/>
          <w:bCs/>
        </w:rPr>
        <w:t xml:space="preserve">nderlying </w:t>
      </w:r>
      <w:r w:rsidR="005979DD">
        <w:rPr>
          <w:b/>
          <w:bCs/>
        </w:rPr>
        <w:t>c</w:t>
      </w:r>
      <w:r w:rsidRPr="2964C271">
        <w:rPr>
          <w:b/>
          <w:bCs/>
        </w:rPr>
        <w:t xml:space="preserve">ash </w:t>
      </w:r>
      <w:r w:rsidR="005979DD">
        <w:rPr>
          <w:b/>
          <w:bCs/>
        </w:rPr>
        <w:t>b</w:t>
      </w:r>
      <w:r w:rsidRPr="2964C271">
        <w:rPr>
          <w:b/>
          <w:bCs/>
        </w:rPr>
        <w:t xml:space="preserve">alance </w:t>
      </w:r>
      <w:r w:rsidR="0048594E" w:rsidRPr="2964C271">
        <w:rPr>
          <w:b/>
          <w:bCs/>
        </w:rPr>
        <w:t>basis</w:t>
      </w:r>
      <w:r w:rsidR="0048594E">
        <w:t>,</w:t>
      </w:r>
      <w:r>
        <w:t xml:space="preserve"> </w:t>
      </w:r>
      <w:r w:rsidR="11AF8186">
        <w:t>consistent with</w:t>
      </w:r>
      <w:r>
        <w:t xml:space="preserve"> Budget Paper No.</w:t>
      </w:r>
      <w:r w:rsidR="008D5F68">
        <w:t> </w:t>
      </w:r>
      <w:r>
        <w:t xml:space="preserve">2 and </w:t>
      </w:r>
      <w:r w:rsidR="001E473D">
        <w:t xml:space="preserve">the </w:t>
      </w:r>
      <w:r w:rsidR="00F63AAF">
        <w:t>MYEFO</w:t>
      </w:r>
      <w:r>
        <w:t xml:space="preserve">. The table reflects receipt and payment impacts. Capital spending components are </w:t>
      </w:r>
      <w:r w:rsidR="2E80DDC9">
        <w:t xml:space="preserve">to </w:t>
      </w:r>
      <w:r>
        <w:t xml:space="preserve">be </w:t>
      </w:r>
      <w:r w:rsidR="08B705A2">
        <w:t>includ</w:t>
      </w:r>
      <w:r>
        <w:t>ed in the payment impacts. Where a measure contains capital funding</w:t>
      </w:r>
      <w:r w:rsidR="003D31DB">
        <w:t xml:space="preserve"> </w:t>
      </w:r>
      <w:r w:rsidR="00AD7F32" w:rsidRPr="00AD7F32">
        <w:t>Where the capital component forms 30 per cent or more of total payments of a measure, the entity should include a footnote for the capital amount. This approach aligns with how the capital funding component will be reported within the measure’s description in BP No. 2.</w:t>
      </w:r>
      <w:proofErr w:type="gramStart"/>
      <w:r w:rsidR="00AD7F32" w:rsidRPr="00AD7F32">
        <w:t> </w:t>
      </w:r>
      <w:r w:rsidR="003D31DB" w:rsidRPr="003D31DB">
        <w:t> </w:t>
      </w:r>
      <w:r>
        <w:t>.</w:t>
      </w:r>
      <w:proofErr w:type="gramEnd"/>
    </w:p>
    <w:p w14:paraId="449A52D4" w14:textId="51B2226C" w:rsidR="000114D6" w:rsidRPr="00C04430" w:rsidRDefault="00AD6E88" w:rsidP="00ED1427">
      <w:pPr>
        <w:pStyle w:val="Heading3Numbered"/>
      </w:pPr>
      <w:bookmarkStart w:id="247" w:name="_Toc55999654"/>
      <w:bookmarkStart w:id="248" w:name="_Toc56004515"/>
      <w:bookmarkStart w:id="249" w:name="_Toc56071459"/>
      <w:bookmarkStart w:id="250" w:name="_Toc55999655"/>
      <w:bookmarkStart w:id="251" w:name="_Toc56004516"/>
      <w:bookmarkStart w:id="252" w:name="_Toc56071460"/>
      <w:bookmarkStart w:id="253" w:name="_Toc55999656"/>
      <w:bookmarkStart w:id="254" w:name="_Toc56004517"/>
      <w:bookmarkStart w:id="255" w:name="_Toc56071461"/>
      <w:bookmarkStart w:id="256" w:name="_Toc55999657"/>
      <w:bookmarkStart w:id="257" w:name="_Toc56004518"/>
      <w:bookmarkStart w:id="258" w:name="_Toc56071462"/>
      <w:bookmarkStart w:id="259" w:name="_Toc55999658"/>
      <w:bookmarkStart w:id="260" w:name="_Toc56004519"/>
      <w:bookmarkStart w:id="261" w:name="_Toc56071463"/>
      <w:bookmarkStart w:id="262" w:name="_Toc55999659"/>
      <w:bookmarkStart w:id="263" w:name="_Toc56004520"/>
      <w:bookmarkStart w:id="264" w:name="_Toc56071464"/>
      <w:bookmarkStart w:id="265" w:name="_Toc55999660"/>
      <w:bookmarkStart w:id="266" w:name="_Toc56004521"/>
      <w:bookmarkStart w:id="267" w:name="_Toc56071465"/>
      <w:bookmarkStart w:id="268" w:name="_Toc55999661"/>
      <w:bookmarkStart w:id="269" w:name="_Toc56004522"/>
      <w:bookmarkStart w:id="270" w:name="_Toc56071466"/>
      <w:bookmarkStart w:id="271" w:name="_Toc55999662"/>
      <w:bookmarkStart w:id="272" w:name="_Toc56004523"/>
      <w:bookmarkStart w:id="273" w:name="_Toc56071467"/>
      <w:bookmarkStart w:id="274" w:name="_Toc55999663"/>
      <w:bookmarkStart w:id="275" w:name="_Toc56004524"/>
      <w:bookmarkStart w:id="276" w:name="_Toc56071468"/>
      <w:bookmarkStart w:id="277" w:name="_Toc55999664"/>
      <w:bookmarkStart w:id="278" w:name="_Toc56004525"/>
      <w:bookmarkStart w:id="279" w:name="_Toc56071469"/>
      <w:bookmarkStart w:id="280" w:name="_Toc55999665"/>
      <w:bookmarkStart w:id="281" w:name="_Toc56004526"/>
      <w:bookmarkStart w:id="282" w:name="_Toc56071470"/>
      <w:bookmarkStart w:id="283" w:name="_Toc55999666"/>
      <w:bookmarkStart w:id="284" w:name="_Toc56004527"/>
      <w:bookmarkStart w:id="285" w:name="_Toc56071471"/>
      <w:bookmarkStart w:id="286" w:name="_Toc55999667"/>
      <w:bookmarkStart w:id="287" w:name="_Toc56004528"/>
      <w:bookmarkStart w:id="288" w:name="_Toc56071472"/>
      <w:bookmarkStart w:id="289" w:name="_Toc55999668"/>
      <w:bookmarkStart w:id="290" w:name="_Toc56004529"/>
      <w:bookmarkStart w:id="291" w:name="_Toc56071473"/>
      <w:bookmarkStart w:id="292" w:name="_Toc55999669"/>
      <w:bookmarkStart w:id="293" w:name="_Toc56004530"/>
      <w:bookmarkStart w:id="294" w:name="_Toc56071474"/>
      <w:bookmarkStart w:id="295" w:name="_Toc215844020"/>
      <w:bookmarkEnd w:id="245"/>
      <w:bookmarkEnd w:id="246"/>
      <w:bookmarkEnd w:id="247"/>
      <w:bookmarkEnd w:id="248"/>
      <w:bookmarkEnd w:id="249"/>
      <w:bookmarkEnd w:id="250"/>
      <w:bookmarkEnd w:id="251"/>
      <w:bookmarkEnd w:id="252"/>
      <w:bookmarkEnd w:id="253"/>
      <w:bookmarkEnd w:id="254"/>
      <w:bookmarkEnd w:id="255"/>
      <w:bookmarkEnd w:id="256"/>
      <w:bookmarkEnd w:id="257"/>
      <w:bookmarkEnd w:id="258"/>
      <w:bookmarkEnd w:id="259"/>
      <w:bookmarkEnd w:id="260"/>
      <w:bookmarkEnd w:id="261"/>
      <w:bookmarkEnd w:id="262"/>
      <w:bookmarkEnd w:id="263"/>
      <w:bookmarkEnd w:id="264"/>
      <w:bookmarkEnd w:id="265"/>
      <w:bookmarkEnd w:id="266"/>
      <w:bookmarkEnd w:id="267"/>
      <w:bookmarkEnd w:id="268"/>
      <w:bookmarkEnd w:id="269"/>
      <w:bookmarkEnd w:id="270"/>
      <w:bookmarkEnd w:id="271"/>
      <w:bookmarkEnd w:id="272"/>
      <w:bookmarkEnd w:id="273"/>
      <w:bookmarkEnd w:id="274"/>
      <w:bookmarkEnd w:id="275"/>
      <w:bookmarkEnd w:id="276"/>
      <w:bookmarkEnd w:id="277"/>
      <w:bookmarkEnd w:id="278"/>
      <w:bookmarkEnd w:id="279"/>
      <w:bookmarkEnd w:id="280"/>
      <w:bookmarkEnd w:id="281"/>
      <w:bookmarkEnd w:id="282"/>
      <w:bookmarkEnd w:id="283"/>
      <w:bookmarkEnd w:id="284"/>
      <w:bookmarkEnd w:id="285"/>
      <w:bookmarkEnd w:id="286"/>
      <w:bookmarkEnd w:id="287"/>
      <w:bookmarkEnd w:id="288"/>
      <w:bookmarkEnd w:id="289"/>
      <w:bookmarkEnd w:id="290"/>
      <w:bookmarkEnd w:id="291"/>
      <w:bookmarkEnd w:id="292"/>
      <w:bookmarkEnd w:id="293"/>
      <w:bookmarkEnd w:id="294"/>
      <w:r w:rsidRPr="00C04430">
        <w:t>MYEFO</w:t>
      </w:r>
      <w:r w:rsidR="00A613DB" w:rsidRPr="00C04430">
        <w:t xml:space="preserve"> </w:t>
      </w:r>
      <w:r w:rsidR="009D61D5" w:rsidRPr="00C04430">
        <w:t>m</w:t>
      </w:r>
      <w:r w:rsidR="000114D6" w:rsidRPr="00C04430">
        <w:t>easures</w:t>
      </w:r>
      <w:bookmarkEnd w:id="295"/>
    </w:p>
    <w:p w14:paraId="115244D7" w14:textId="08792DA5" w:rsidR="000114D6" w:rsidRPr="00C04430" w:rsidRDefault="00AD4790" w:rsidP="005C2636">
      <w:r w:rsidRPr="00C04430">
        <w:t xml:space="preserve">If a measure was published in the </w:t>
      </w:r>
      <w:r w:rsidR="00FE60BF" w:rsidRPr="00C04430">
        <w:t>202</w:t>
      </w:r>
      <w:r w:rsidR="00FE60BF">
        <w:t>5</w:t>
      </w:r>
      <w:r w:rsidRPr="00C04430">
        <w:t>-</w:t>
      </w:r>
      <w:r w:rsidR="00FE60BF" w:rsidRPr="00C04430">
        <w:t>2</w:t>
      </w:r>
      <w:r w:rsidR="00FE60BF">
        <w:t>6</w:t>
      </w:r>
      <w:r w:rsidR="00FE60BF" w:rsidRPr="00C04430">
        <w:t xml:space="preserve"> </w:t>
      </w:r>
      <w:r w:rsidRPr="00C04430">
        <w:t>MYEFO</w:t>
      </w:r>
      <w:r w:rsidR="000114D6" w:rsidRPr="00C04430">
        <w:t>, it should be included in the Measures table with the full measure title and financials.</w:t>
      </w:r>
    </w:p>
    <w:p w14:paraId="1C27A979" w14:textId="724C0126" w:rsidR="006016DE" w:rsidRPr="00C04430" w:rsidRDefault="006016DE" w:rsidP="005E01B3">
      <w:r w:rsidRPr="00C04430">
        <w:t>To check the data for new measures, entities are to run the following report in CBMS:</w:t>
      </w:r>
    </w:p>
    <w:p w14:paraId="389D57BB" w14:textId="792B3CE5" w:rsidR="006016DE" w:rsidRPr="00C04430" w:rsidRDefault="00F3276A" w:rsidP="00D85FEF">
      <w:pPr>
        <w:pStyle w:val="CBMSReportPath"/>
      </w:pPr>
      <w:r>
        <w:t xml:space="preserve">All </w:t>
      </w:r>
      <w:r w:rsidR="006016DE" w:rsidRPr="00C04430">
        <w:t>Reports</w:t>
      </w:r>
      <w:r w:rsidR="00327649" w:rsidRPr="00C04430">
        <w:t xml:space="preserve"> </w:t>
      </w:r>
      <w:r w:rsidR="00327649" w:rsidRPr="00C04430">
        <w:rPr>
          <w:rFonts w:ascii="Wingdings" w:eastAsia="Wingdings" w:hAnsi="Wingdings" w:cs="Wingdings"/>
        </w:rPr>
        <w:t>à</w:t>
      </w:r>
      <w:r w:rsidR="00327649" w:rsidRPr="00C04430">
        <w:t xml:space="preserve"> </w:t>
      </w:r>
      <w:r w:rsidR="006016DE" w:rsidRPr="00C04430">
        <w:t>Operational Reports</w:t>
      </w:r>
      <w:r w:rsidR="00327649" w:rsidRPr="00C04430">
        <w:t xml:space="preserve"> </w:t>
      </w:r>
      <w:r w:rsidR="00327649" w:rsidRPr="00C04430">
        <w:rPr>
          <w:rFonts w:ascii="Wingdings" w:eastAsia="Wingdings" w:hAnsi="Wingdings" w:cs="Wingdings"/>
        </w:rPr>
        <w:t>à</w:t>
      </w:r>
      <w:r w:rsidR="0063070B" w:rsidRPr="00C04430">
        <w:t xml:space="preserve"> </w:t>
      </w:r>
      <w:r w:rsidR="006016DE" w:rsidRPr="00C04430">
        <w:t>Estimates</w:t>
      </w:r>
      <w:r w:rsidR="00327649" w:rsidRPr="00C04430">
        <w:t xml:space="preserve"> </w:t>
      </w:r>
      <w:r w:rsidR="00327649" w:rsidRPr="00C04430">
        <w:rPr>
          <w:rFonts w:ascii="Wingdings" w:eastAsia="Wingdings" w:hAnsi="Wingdings" w:cs="Wingdings"/>
        </w:rPr>
        <w:t>à</w:t>
      </w:r>
      <w:r w:rsidR="00327649" w:rsidRPr="00C04430">
        <w:t xml:space="preserve"> </w:t>
      </w:r>
      <w:r w:rsidR="006016DE" w:rsidRPr="00C04430">
        <w:t xml:space="preserve">Annual Estimates </w:t>
      </w:r>
      <w:r w:rsidR="00327649" w:rsidRPr="00C04430">
        <w:rPr>
          <w:rFonts w:ascii="Wingdings" w:eastAsia="Wingdings" w:hAnsi="Wingdings" w:cs="Wingdings"/>
        </w:rPr>
        <w:t>à</w:t>
      </w:r>
      <w:r w:rsidR="00327649" w:rsidRPr="00C04430">
        <w:t xml:space="preserve"> </w:t>
      </w:r>
      <w:r w:rsidR="006016DE" w:rsidRPr="00C04430">
        <w:t>AE.OR.19 Annual Estimates Detail Listing GFS Report (PBF)</w:t>
      </w:r>
    </w:p>
    <w:p w14:paraId="2A43A95B" w14:textId="10F4CA7B" w:rsidR="00C42686" w:rsidRPr="00C04430" w:rsidRDefault="00C71F04" w:rsidP="005C2636">
      <w:r w:rsidRPr="00C04430">
        <w:t xml:space="preserve">Measure codes are initiated in CBMS by AAUs, which pre-populates the </w:t>
      </w:r>
      <w:r w:rsidR="003E2C80" w:rsidRPr="00C04430">
        <w:t xml:space="preserve">draft </w:t>
      </w:r>
      <w:r w:rsidRPr="00C04430">
        <w:t xml:space="preserve">title, decision and authority for the measure. </w:t>
      </w:r>
      <w:r w:rsidR="00E3218D" w:rsidRPr="00C04430">
        <w:t xml:space="preserve">Final measure titles are approved by the </w:t>
      </w:r>
      <w:proofErr w:type="gramStart"/>
      <w:r w:rsidR="00E3218D" w:rsidRPr="00C04430">
        <w:t>Finance Minister</w:t>
      </w:r>
      <w:proofErr w:type="gramEnd"/>
      <w:r w:rsidR="00E3218D" w:rsidRPr="00C04430">
        <w:t xml:space="preserve"> and </w:t>
      </w:r>
      <w:r w:rsidR="00D6175B" w:rsidRPr="00C04430">
        <w:t xml:space="preserve">the </w:t>
      </w:r>
      <w:r w:rsidR="00E3218D" w:rsidRPr="00C04430">
        <w:t>Treasurer – entities should confirm the correct</w:t>
      </w:r>
      <w:r w:rsidR="00E74B51" w:rsidRPr="00C04430">
        <w:t xml:space="preserve"> measure</w:t>
      </w:r>
      <w:r w:rsidR="00E3218D" w:rsidRPr="00C04430">
        <w:t xml:space="preserve"> titles with their AAU.</w:t>
      </w:r>
    </w:p>
    <w:p w14:paraId="45700EB8" w14:textId="58BE9C5A" w:rsidR="00DA6283" w:rsidRDefault="00DA6283" w:rsidP="00ED1427">
      <w:pPr>
        <w:pStyle w:val="Heading3Numbered"/>
      </w:pPr>
      <w:bookmarkStart w:id="296" w:name="_Toc55999671"/>
      <w:bookmarkStart w:id="297" w:name="_Toc56004532"/>
      <w:bookmarkStart w:id="298" w:name="_Toc56071476"/>
      <w:bookmarkStart w:id="299" w:name="_Toc55999672"/>
      <w:bookmarkStart w:id="300" w:name="_Toc56004533"/>
      <w:bookmarkStart w:id="301" w:name="_Toc56071477"/>
      <w:bookmarkStart w:id="302" w:name="_Toc215844021"/>
      <w:bookmarkEnd w:id="296"/>
      <w:bookmarkEnd w:id="297"/>
      <w:bookmarkEnd w:id="298"/>
      <w:bookmarkEnd w:id="299"/>
      <w:bookmarkEnd w:id="300"/>
      <w:bookmarkEnd w:id="301"/>
      <w:r>
        <w:t>Amounts in the contingency reserve</w:t>
      </w:r>
      <w:bookmarkEnd w:id="302"/>
    </w:p>
    <w:p w14:paraId="4A4E257F" w14:textId="6D629FD5" w:rsidR="003B2598" w:rsidRPr="00C04430" w:rsidRDefault="00863E5B" w:rsidP="005C2636">
      <w:bookmarkStart w:id="303" w:name="_Toc55999674"/>
      <w:bookmarkStart w:id="304" w:name="_Toc56004535"/>
      <w:bookmarkStart w:id="305" w:name="_Toc56071479"/>
      <w:bookmarkStart w:id="306" w:name="_Hlk158981268"/>
      <w:bookmarkEnd w:id="303"/>
      <w:bookmarkEnd w:id="304"/>
      <w:bookmarkEnd w:id="305"/>
      <w:r w:rsidRPr="00C04430">
        <w:t xml:space="preserve">Amounts in the </w:t>
      </w:r>
      <w:r w:rsidR="00D31FC1" w:rsidRPr="00C04430">
        <w:t>contingency reserve (</w:t>
      </w:r>
      <w:r w:rsidR="00210341" w:rsidRPr="00C04430">
        <w:t>CR</w:t>
      </w:r>
      <w:r w:rsidR="00D31FC1" w:rsidRPr="00C04430">
        <w:t>)</w:t>
      </w:r>
      <w:r w:rsidR="00210341" w:rsidRPr="00C04430">
        <w:t xml:space="preserve"> </w:t>
      </w:r>
      <w:r w:rsidR="00210341" w:rsidRPr="00C04430">
        <w:rPr>
          <w:u w:val="single"/>
        </w:rPr>
        <w:t>must not</w:t>
      </w:r>
      <w:r w:rsidR="00210341" w:rsidRPr="00C04430">
        <w:t xml:space="preserve"> be entered as estimates in </w:t>
      </w:r>
      <w:r w:rsidR="0045767B" w:rsidRPr="00C04430">
        <w:t>C</w:t>
      </w:r>
      <w:r w:rsidR="00210341" w:rsidRPr="00C04430">
        <w:t>BM</w:t>
      </w:r>
      <w:r w:rsidR="0045767B" w:rsidRPr="00C04430">
        <w:t>S</w:t>
      </w:r>
      <w:r w:rsidR="00210341" w:rsidRPr="00C04430">
        <w:t xml:space="preserve"> </w:t>
      </w:r>
      <w:r w:rsidR="003B2598" w:rsidRPr="00C04430">
        <w:t xml:space="preserve">against </w:t>
      </w:r>
      <w:r w:rsidR="00210341" w:rsidRPr="00C04430">
        <w:t>the relevant entity.</w:t>
      </w:r>
      <w:r w:rsidR="001D54A9" w:rsidRPr="00C04430">
        <w:t xml:space="preserve"> While in the CR, they are not considered appropriated amounts and are not reported in PAES.</w:t>
      </w:r>
    </w:p>
    <w:p w14:paraId="5F6E102E" w14:textId="7F468F0B" w:rsidR="00832BCC" w:rsidRDefault="00D64040" w:rsidP="00D64040">
      <w:pPr>
        <w:pStyle w:val="Boxed2Text"/>
      </w:pPr>
      <w:r w:rsidRPr="00C04430">
        <w:t>In instances where</w:t>
      </w:r>
      <w:r w:rsidR="00AE72F6" w:rsidRPr="00C04430">
        <w:t xml:space="preserve"> a measure was </w:t>
      </w:r>
      <w:r w:rsidR="00557B97" w:rsidRPr="00C04430">
        <w:t xml:space="preserve">previously </w:t>
      </w:r>
      <w:r w:rsidR="00AE72F6" w:rsidRPr="00C04430">
        <w:t>announced</w:t>
      </w:r>
      <w:r w:rsidR="00001BA1" w:rsidRPr="00C04430">
        <w:t>,</w:t>
      </w:r>
      <w:r w:rsidR="00AE72F6" w:rsidRPr="00C04430">
        <w:t xml:space="preserve"> </w:t>
      </w:r>
      <w:r w:rsidR="00001BA1" w:rsidRPr="00C04430">
        <w:t>for example during</w:t>
      </w:r>
      <w:r w:rsidR="00557B97" w:rsidRPr="00C04430">
        <w:t xml:space="preserve"> the </w:t>
      </w:r>
      <w:r w:rsidR="00FE60BF" w:rsidRPr="00C04430">
        <w:t>202</w:t>
      </w:r>
      <w:r w:rsidR="00FE60BF">
        <w:t>5</w:t>
      </w:r>
      <w:r w:rsidR="00557B97" w:rsidRPr="00C04430">
        <w:t>-</w:t>
      </w:r>
      <w:r w:rsidR="00FE60BF" w:rsidRPr="00C04430">
        <w:t>2</w:t>
      </w:r>
      <w:r w:rsidR="00FE60BF">
        <w:t>6</w:t>
      </w:r>
      <w:r w:rsidR="00FE60BF" w:rsidRPr="00C04430">
        <w:t xml:space="preserve"> </w:t>
      </w:r>
      <w:r w:rsidR="00557B97" w:rsidRPr="00C04430">
        <w:t>Budget</w:t>
      </w:r>
      <w:r w:rsidR="00001BA1" w:rsidRPr="00C04430">
        <w:t xml:space="preserve"> update</w:t>
      </w:r>
      <w:r w:rsidR="0017617A" w:rsidRPr="00C04430">
        <w:t>, w</w:t>
      </w:r>
      <w:r w:rsidR="003D1613" w:rsidRPr="00C04430">
        <w:t xml:space="preserve">ith only partial impacts being disclosed in </w:t>
      </w:r>
      <w:r w:rsidR="001C069F" w:rsidRPr="00C04430">
        <w:t xml:space="preserve">Budget Paper No.2 and an entity’s </w:t>
      </w:r>
      <w:r w:rsidR="005D1D40" w:rsidRPr="00C04430">
        <w:t xml:space="preserve">own </w:t>
      </w:r>
      <w:r w:rsidR="001C069F" w:rsidRPr="00C04430">
        <w:t xml:space="preserve">PB statement </w:t>
      </w:r>
      <w:r w:rsidR="0039516F" w:rsidRPr="00C04430">
        <w:t>and with</w:t>
      </w:r>
      <w:r w:rsidR="00AD2C90" w:rsidRPr="00C04430">
        <w:t xml:space="preserve"> </w:t>
      </w:r>
      <w:r w:rsidR="00557B97" w:rsidRPr="00C04430">
        <w:t xml:space="preserve">the remaining balance </w:t>
      </w:r>
      <w:r w:rsidR="0032334C" w:rsidRPr="00C04430">
        <w:t>sitting</w:t>
      </w:r>
      <w:r w:rsidR="00E47E83" w:rsidRPr="00C04430">
        <w:t xml:space="preserve"> in </w:t>
      </w:r>
      <w:r w:rsidR="00D31FC1" w:rsidRPr="00C04430">
        <w:t>the CR</w:t>
      </w:r>
      <w:r w:rsidR="00911C86">
        <w:t>, e</w:t>
      </w:r>
      <w:r w:rsidR="00557B97" w:rsidRPr="00C04430">
        <w:t xml:space="preserve">ntities </w:t>
      </w:r>
      <w:r w:rsidR="00832BCC" w:rsidRPr="00473034">
        <w:t>may be</w:t>
      </w:r>
      <w:r w:rsidR="00832BCC" w:rsidRPr="00832BCC">
        <w:t xml:space="preserve"> required</w:t>
      </w:r>
      <w:r w:rsidR="00832BCC">
        <w:t xml:space="preserve"> </w:t>
      </w:r>
      <w:r w:rsidR="00911C86">
        <w:t xml:space="preserve">to </w:t>
      </w:r>
      <w:r w:rsidR="00557B97" w:rsidRPr="00C04430">
        <w:t>republish the measure</w:t>
      </w:r>
      <w:r w:rsidR="001F2F9D" w:rsidRPr="00C04430">
        <w:t>,</w:t>
      </w:r>
      <w:r w:rsidR="00557B97" w:rsidRPr="00C04430">
        <w:t xml:space="preserve"> in</w:t>
      </w:r>
      <w:r w:rsidR="00001BA1" w:rsidRPr="00C04430">
        <w:t xml:space="preserve"> PAES </w:t>
      </w:r>
      <w:r w:rsidR="003C35D1" w:rsidRPr="00C04430">
        <w:t>Table 1.2 Entity </w:t>
      </w:r>
      <w:r w:rsidR="00FE60BF" w:rsidRPr="00C04430">
        <w:t>202</w:t>
      </w:r>
      <w:r w:rsidR="00FE60BF">
        <w:t>5</w:t>
      </w:r>
      <w:r w:rsidR="003C35D1" w:rsidRPr="00C04430">
        <w:noBreakHyphen/>
      </w:r>
      <w:r w:rsidR="00FE60BF" w:rsidRPr="00C04430">
        <w:t>2</w:t>
      </w:r>
      <w:r w:rsidR="00FE60BF">
        <w:t>6</w:t>
      </w:r>
      <w:r w:rsidR="00FE60BF" w:rsidRPr="00C04430">
        <w:t xml:space="preserve"> </w:t>
      </w:r>
      <w:r w:rsidR="00997F6B" w:rsidRPr="00C04430">
        <w:t>m</w:t>
      </w:r>
      <w:r w:rsidR="003C35D1" w:rsidRPr="00C04430">
        <w:t xml:space="preserve">easures since </w:t>
      </w:r>
      <w:r w:rsidR="002136DD" w:rsidRPr="00C04430">
        <w:t xml:space="preserve">the </w:t>
      </w:r>
      <w:r w:rsidR="003C35D1" w:rsidRPr="00C04430">
        <w:t>Budget</w:t>
      </w:r>
      <w:r w:rsidR="00787502">
        <w:t>.</w:t>
      </w:r>
    </w:p>
    <w:p w14:paraId="4307527E" w14:textId="7FC6EE8B" w:rsidR="00E046EE" w:rsidRPr="00C04430" w:rsidRDefault="00832BCC" w:rsidP="00D64040">
      <w:pPr>
        <w:pStyle w:val="Boxed2Text"/>
      </w:pPr>
      <w:r>
        <w:t xml:space="preserve">Entities </w:t>
      </w:r>
      <w:r w:rsidRPr="00473034">
        <w:rPr>
          <w:b/>
          <w:bCs/>
        </w:rPr>
        <w:t xml:space="preserve">will be required to </w:t>
      </w:r>
      <w:r w:rsidR="002A6900" w:rsidRPr="00473034">
        <w:rPr>
          <w:b/>
          <w:bCs/>
        </w:rPr>
        <w:t>do this</w:t>
      </w:r>
      <w:r w:rsidR="002A6900">
        <w:t xml:space="preserve"> </w:t>
      </w:r>
      <w:r w:rsidR="00557B97" w:rsidRPr="00C04430">
        <w:t>whe</w:t>
      </w:r>
      <w:r w:rsidR="00787502">
        <w:t>n</w:t>
      </w:r>
      <w:r w:rsidR="00557B97" w:rsidRPr="00C04430">
        <w:t xml:space="preserve"> </w:t>
      </w:r>
      <w:r w:rsidR="00817892" w:rsidRPr="00C04430">
        <w:t>the remaining fund</w:t>
      </w:r>
      <w:r w:rsidR="002A6900">
        <w:t xml:space="preserve">s are </w:t>
      </w:r>
      <w:r w:rsidR="00817892" w:rsidRPr="00C04430">
        <w:t xml:space="preserve">released from the </w:t>
      </w:r>
      <w:r w:rsidR="0032334C" w:rsidRPr="00C04430">
        <w:t>CR</w:t>
      </w:r>
      <w:r w:rsidR="00817892" w:rsidRPr="00C04430">
        <w:t xml:space="preserve"> and appropriated to the entity through </w:t>
      </w:r>
      <w:r w:rsidR="0032334C" w:rsidRPr="00C04430">
        <w:t>A</w:t>
      </w:r>
      <w:r w:rsidR="00817892" w:rsidRPr="00C04430">
        <w:t>ppropriation Bill</w:t>
      </w:r>
      <w:r w:rsidR="00001BA1" w:rsidRPr="00C04430">
        <w:t xml:space="preserve">s </w:t>
      </w:r>
      <w:r w:rsidR="0032334C" w:rsidRPr="00C04430">
        <w:t>(</w:t>
      </w:r>
      <w:r w:rsidR="00001BA1" w:rsidRPr="00C04430">
        <w:t>No.</w:t>
      </w:r>
      <w:r w:rsidR="00817892" w:rsidRPr="00C04430">
        <w:t xml:space="preserve"> 3 or 4</w:t>
      </w:r>
      <w:r w:rsidR="0032334C" w:rsidRPr="00C04430">
        <w:t xml:space="preserve">) </w:t>
      </w:r>
      <w:r w:rsidR="00FE60BF" w:rsidRPr="00C04430">
        <w:t>202</w:t>
      </w:r>
      <w:r w:rsidR="00FE60BF">
        <w:t>5</w:t>
      </w:r>
      <w:r w:rsidR="0032334C" w:rsidRPr="00C04430">
        <w:t>-</w:t>
      </w:r>
      <w:r w:rsidR="00FE60BF" w:rsidRPr="00C04430">
        <w:t>202</w:t>
      </w:r>
      <w:r w:rsidR="00FE60BF">
        <w:t>6</w:t>
      </w:r>
      <w:r w:rsidR="00557B97" w:rsidRPr="00C04430">
        <w:t>.</w:t>
      </w:r>
    </w:p>
    <w:p w14:paraId="74DF5636" w14:textId="69F435E8" w:rsidR="00CE1146" w:rsidRPr="00C04430" w:rsidRDefault="00557B97" w:rsidP="007A2DD1">
      <w:pPr>
        <w:pStyle w:val="Boxed2Text"/>
      </w:pPr>
      <w:r w:rsidRPr="00C04430">
        <w:t xml:space="preserve">Entities </w:t>
      </w:r>
      <w:r w:rsidR="002A6900" w:rsidRPr="00210198">
        <w:rPr>
          <w:b/>
          <w:bCs/>
        </w:rPr>
        <w:t>will need to</w:t>
      </w:r>
      <w:r w:rsidR="002A6900">
        <w:t xml:space="preserve"> </w:t>
      </w:r>
      <w:r w:rsidR="00AE72F6" w:rsidRPr="00C04430">
        <w:t xml:space="preserve">include a footnote </w:t>
      </w:r>
      <w:r w:rsidR="0032334C" w:rsidRPr="00C04430">
        <w:t xml:space="preserve">in their PAES </w:t>
      </w:r>
      <w:r w:rsidR="00222672" w:rsidRPr="00C04430">
        <w:t>cross</w:t>
      </w:r>
      <w:r w:rsidR="00001BA1" w:rsidRPr="00C04430">
        <w:noBreakHyphen/>
      </w:r>
      <w:r w:rsidR="00222672" w:rsidRPr="00C04430">
        <w:t>referenc</w:t>
      </w:r>
      <w:r w:rsidR="0032334C" w:rsidRPr="00C04430">
        <w:t>ing</w:t>
      </w:r>
      <w:r w:rsidR="00AE72F6" w:rsidRPr="00C04430">
        <w:t xml:space="preserve"> the previously published </w:t>
      </w:r>
      <w:r w:rsidR="00222672" w:rsidRPr="00C04430">
        <w:t>measure</w:t>
      </w:r>
      <w:r w:rsidR="00DC33CB" w:rsidRPr="00C04430">
        <w:t>.</w:t>
      </w:r>
    </w:p>
    <w:p w14:paraId="4C57CAA8" w14:textId="77777777" w:rsidR="00DA6283" w:rsidRPr="00C04430" w:rsidRDefault="00DA6283" w:rsidP="00ED1427">
      <w:pPr>
        <w:pStyle w:val="Heading3Numbered"/>
      </w:pPr>
      <w:bookmarkStart w:id="307" w:name="_Toc215844022"/>
      <w:bookmarkEnd w:id="306"/>
      <w:r w:rsidRPr="00C04430">
        <w:t>Decisions taken but not yet announced</w:t>
      </w:r>
      <w:bookmarkEnd w:id="307"/>
    </w:p>
    <w:p w14:paraId="5F065ADB" w14:textId="77777777" w:rsidR="00DA6283" w:rsidRPr="00C04430" w:rsidRDefault="00DA6283" w:rsidP="00DA6283">
      <w:r w:rsidRPr="00C04430">
        <w:t xml:space="preserve">The reporting of </w:t>
      </w:r>
      <w:r w:rsidRPr="00C04430">
        <w:rPr>
          <w:b/>
          <w:bCs/>
        </w:rPr>
        <w:t>decisions taken but not yet announced</w:t>
      </w:r>
      <w:r w:rsidRPr="00C04430">
        <w:t xml:space="preserve"> (DTBNYA) largely depends on the timing for when the decision will be publicly announced:</w:t>
      </w:r>
    </w:p>
    <w:p w14:paraId="11D87CDF" w14:textId="1746D174" w:rsidR="00DA6283" w:rsidRPr="00C04430" w:rsidRDefault="00DA6283" w:rsidP="00C97200">
      <w:pPr>
        <w:pStyle w:val="Bullet1"/>
      </w:pPr>
      <w:r w:rsidRPr="00C04430">
        <w:t xml:space="preserve">If a measure was included in the MYEFO or </w:t>
      </w:r>
      <w:proofErr w:type="gramStart"/>
      <w:r w:rsidRPr="00C04430">
        <w:t>Budget DTBNYA, but</w:t>
      </w:r>
      <w:proofErr w:type="gramEnd"/>
      <w:r w:rsidRPr="00C04430">
        <w:t xml:space="preserve"> is to be publicly announced prior to the tabling of the PAES, the full measure title and financials should be included in Table 1.2 Entity </w:t>
      </w:r>
      <w:r w:rsidR="00FE60BF" w:rsidRPr="00C04430">
        <w:t>202</w:t>
      </w:r>
      <w:r w:rsidR="00FE60BF">
        <w:t>5</w:t>
      </w:r>
      <w:r w:rsidRPr="00C04430">
        <w:noBreakHyphen/>
      </w:r>
      <w:r w:rsidR="00FE60BF" w:rsidRPr="00C04430">
        <w:t>2</w:t>
      </w:r>
      <w:r w:rsidR="00FE60BF">
        <w:t>6</w:t>
      </w:r>
      <w:r w:rsidR="00FE60BF" w:rsidRPr="00C04430">
        <w:t xml:space="preserve"> </w:t>
      </w:r>
      <w:r w:rsidRPr="00C04430">
        <w:t xml:space="preserve">measures since the Budget </w:t>
      </w:r>
      <w:proofErr w:type="gramStart"/>
      <w:r w:rsidRPr="00C04430">
        <w:t>and also</w:t>
      </w:r>
      <w:proofErr w:type="gramEnd"/>
      <w:r w:rsidRPr="00C04430">
        <w:t xml:space="preserve"> in Table 1.3 Additional Estimates and other variations to outcomes since the </w:t>
      </w:r>
      <w:r w:rsidR="003C7CD5" w:rsidRPr="00C04430">
        <w:t>202</w:t>
      </w:r>
      <w:r w:rsidR="003C7CD5">
        <w:t>5</w:t>
      </w:r>
      <w:r w:rsidRPr="00C04430">
        <w:t>-</w:t>
      </w:r>
      <w:r w:rsidR="003C7CD5" w:rsidRPr="00C04430">
        <w:t>2</w:t>
      </w:r>
      <w:r w:rsidR="003C7CD5">
        <w:t>6</w:t>
      </w:r>
      <w:r w:rsidR="003C7CD5" w:rsidRPr="00C04430">
        <w:t xml:space="preserve"> </w:t>
      </w:r>
      <w:r w:rsidRPr="00C04430">
        <w:t>Budget.</w:t>
      </w:r>
    </w:p>
    <w:p w14:paraId="393B2D69" w14:textId="3B8F8193" w:rsidR="00DA6283" w:rsidRPr="00C04430" w:rsidRDefault="00DA6283" w:rsidP="00C97200">
      <w:pPr>
        <w:pStyle w:val="Bullet1"/>
      </w:pPr>
      <w:r w:rsidRPr="00C04430">
        <w:lastRenderedPageBreak/>
        <w:t>If the DTBNYA measure will not be publicly announced prior to the tabling of the PAES, the financials should be included as part of the DTBNYA total line at the bottom of the Table 1.2 Entity </w:t>
      </w:r>
      <w:r w:rsidR="003C7CD5" w:rsidRPr="00C04430">
        <w:t>202</w:t>
      </w:r>
      <w:r w:rsidR="003C7CD5">
        <w:t>5</w:t>
      </w:r>
      <w:r w:rsidRPr="00C04430">
        <w:t>-</w:t>
      </w:r>
      <w:r w:rsidR="003C7CD5" w:rsidRPr="00C04430">
        <w:t>2</w:t>
      </w:r>
      <w:r w:rsidR="003C7CD5">
        <w:t>6</w:t>
      </w:r>
      <w:r w:rsidR="003C7CD5" w:rsidRPr="00C04430">
        <w:t xml:space="preserve"> </w:t>
      </w:r>
      <w:r w:rsidRPr="00C04430">
        <w:t>measures since Budget table.</w:t>
      </w:r>
    </w:p>
    <w:p w14:paraId="2E49EA0A" w14:textId="266D39A3" w:rsidR="00DA6283" w:rsidRPr="00C04430" w:rsidRDefault="00DA6283" w:rsidP="00DA6283">
      <w:pPr>
        <w:pStyle w:val="Boxed2Text"/>
      </w:pPr>
      <w:bookmarkStart w:id="308" w:name="_Hlk184139272"/>
      <w:r>
        <w:t>Where DTBNYA a</w:t>
      </w:r>
      <w:r w:rsidRPr="00C04430">
        <w:t xml:space="preserve">mounts </w:t>
      </w:r>
      <w:r>
        <w:t xml:space="preserve">remain </w:t>
      </w:r>
      <w:r w:rsidRPr="00C04430">
        <w:t>in the contingency reserve (CR)</w:t>
      </w:r>
      <w:r>
        <w:t>, they</w:t>
      </w:r>
      <w:r w:rsidRPr="00C04430">
        <w:t xml:space="preserve"> are not considered to be appropriated</w:t>
      </w:r>
      <w:r w:rsidR="00841B44">
        <w:t xml:space="preserve"> </w:t>
      </w:r>
      <w:r w:rsidR="008B519D">
        <w:t xml:space="preserve">and </w:t>
      </w:r>
      <w:r w:rsidR="00DE49B9">
        <w:t>w</w:t>
      </w:r>
      <w:r w:rsidR="008B519D">
        <w:t xml:space="preserve">ould </w:t>
      </w:r>
      <w:r w:rsidR="00841B44">
        <w:t xml:space="preserve">not </w:t>
      </w:r>
      <w:r w:rsidR="00E11809">
        <w:t xml:space="preserve">be </w:t>
      </w:r>
      <w:r w:rsidR="00227C5C">
        <w:t>included</w:t>
      </w:r>
      <w:r w:rsidR="00E11809">
        <w:t xml:space="preserve"> </w:t>
      </w:r>
      <w:r w:rsidR="00227C5C">
        <w:t xml:space="preserve">in an entity’s </w:t>
      </w:r>
      <w:r w:rsidR="00841B44">
        <w:t>PAES</w:t>
      </w:r>
      <w:r w:rsidR="008B519D">
        <w:t xml:space="preserve"> chapter</w:t>
      </w:r>
      <w:bookmarkEnd w:id="308"/>
      <w:r w:rsidRPr="00C04430">
        <w:t xml:space="preserve">. </w:t>
      </w:r>
    </w:p>
    <w:p w14:paraId="60E54D56" w14:textId="50E1E42B" w:rsidR="00AE72F6" w:rsidRPr="00C04430" w:rsidRDefault="00AE72F6" w:rsidP="00C97200">
      <w:pPr>
        <w:pStyle w:val="Bullet1"/>
        <w:numPr>
          <w:ilvl w:val="0"/>
          <w:numId w:val="0"/>
        </w:numPr>
        <w:ind w:left="360"/>
      </w:pPr>
    </w:p>
    <w:p w14:paraId="728012B4" w14:textId="4474BAD3" w:rsidR="00A03B10" w:rsidRPr="00C04430" w:rsidRDefault="00A03B10" w:rsidP="00ED1427">
      <w:pPr>
        <w:pStyle w:val="Heading3Numbered"/>
      </w:pPr>
      <w:bookmarkStart w:id="309" w:name="_Toc146791812"/>
      <w:bookmarkStart w:id="310" w:name="_Toc146791930"/>
      <w:bookmarkStart w:id="311" w:name="_Toc146809153"/>
      <w:bookmarkStart w:id="312" w:name="_Toc146888257"/>
      <w:bookmarkStart w:id="313" w:name="_Toc151639197"/>
      <w:bookmarkStart w:id="314" w:name="_Toc152340181"/>
      <w:bookmarkStart w:id="315" w:name="_Toc152586206"/>
      <w:bookmarkStart w:id="316" w:name="_Toc152586333"/>
      <w:bookmarkStart w:id="317" w:name="_Toc152595163"/>
      <w:bookmarkStart w:id="318" w:name="_Ref88470330"/>
      <w:bookmarkStart w:id="319" w:name="_Toc215844023"/>
      <w:bookmarkEnd w:id="309"/>
      <w:bookmarkEnd w:id="310"/>
      <w:bookmarkEnd w:id="311"/>
      <w:bookmarkEnd w:id="312"/>
      <w:bookmarkEnd w:id="313"/>
      <w:bookmarkEnd w:id="314"/>
      <w:bookmarkEnd w:id="315"/>
      <w:bookmarkEnd w:id="316"/>
      <w:bookmarkEnd w:id="317"/>
      <w:r w:rsidRPr="00C04430">
        <w:t xml:space="preserve">Measures with financials that are </w:t>
      </w:r>
      <w:r w:rsidR="00ED5E78" w:rsidRPr="00C04430">
        <w:t>‘</w:t>
      </w:r>
      <w:r w:rsidRPr="00C04430">
        <w:t xml:space="preserve">not for </w:t>
      </w:r>
      <w:r w:rsidR="00445349" w:rsidRPr="00C04430">
        <w:t>publication</w:t>
      </w:r>
      <w:r w:rsidR="00251268" w:rsidRPr="00C04430">
        <w:t>’</w:t>
      </w:r>
      <w:r w:rsidR="009A525D" w:rsidRPr="00C04430">
        <w:t xml:space="preserve"> </w:t>
      </w:r>
      <w:r w:rsidR="00445349" w:rsidRPr="00C04430">
        <w:t>in</w:t>
      </w:r>
      <w:r w:rsidR="009012D3" w:rsidRPr="00C04430">
        <w:t xml:space="preserve"> the measure table</w:t>
      </w:r>
      <w:bookmarkEnd w:id="318"/>
      <w:bookmarkEnd w:id="319"/>
    </w:p>
    <w:p w14:paraId="503AAE11" w14:textId="1838DE50" w:rsidR="00A03B10" w:rsidRPr="00C04430" w:rsidRDefault="00A03B10" w:rsidP="770764BE">
      <w:r w:rsidRPr="00C04430">
        <w:t>Measures may be published in B</w:t>
      </w:r>
      <w:r w:rsidR="005423F9" w:rsidRPr="00C04430">
        <w:t xml:space="preserve">udget </w:t>
      </w:r>
      <w:r w:rsidRPr="00C04430">
        <w:t>P</w:t>
      </w:r>
      <w:r w:rsidR="005423F9" w:rsidRPr="00C04430">
        <w:t>aper</w:t>
      </w:r>
      <w:r w:rsidRPr="00C04430">
        <w:t xml:space="preserve"> No. 2 /</w:t>
      </w:r>
      <w:r w:rsidR="00E77445" w:rsidRPr="00C04430">
        <w:t xml:space="preserve"> </w:t>
      </w:r>
      <w:r w:rsidR="00FE59F2" w:rsidRPr="00C04430">
        <w:t>MYEFO</w:t>
      </w:r>
      <w:r w:rsidR="00A613DB" w:rsidRPr="00C04430">
        <w:t xml:space="preserve"> </w:t>
      </w:r>
      <w:r w:rsidRPr="00C04430">
        <w:t xml:space="preserve">/ economic statement where the financials are </w:t>
      </w:r>
      <w:r w:rsidR="00755DDF" w:rsidRPr="00C04430">
        <w:t>‘</w:t>
      </w:r>
      <w:r w:rsidRPr="00C04430">
        <w:t>not for publication</w:t>
      </w:r>
      <w:r w:rsidR="00755DDF" w:rsidRPr="00C04430">
        <w:t>’</w:t>
      </w:r>
      <w:r w:rsidRPr="00C04430">
        <w:t xml:space="preserve"> (shown as </w:t>
      </w:r>
      <w:proofErr w:type="spellStart"/>
      <w:r w:rsidRPr="00C04430">
        <w:rPr>
          <w:i/>
          <w:iCs/>
        </w:rPr>
        <w:t>nfp</w:t>
      </w:r>
      <w:proofErr w:type="spellEnd"/>
      <w:r w:rsidRPr="00C04430">
        <w:t xml:space="preserve">) which may be due to </w:t>
      </w:r>
      <w:r w:rsidR="009012D3" w:rsidRPr="00C04430">
        <w:t xml:space="preserve">national security, </w:t>
      </w:r>
      <w:r w:rsidRPr="00C04430">
        <w:t xml:space="preserve">commercial sensitivities, </w:t>
      </w:r>
      <w:r w:rsidR="00755DDF" w:rsidRPr="00C04430">
        <w:t>and commercial</w:t>
      </w:r>
      <w:r w:rsidR="000F3F67" w:rsidRPr="00C04430">
        <w:t>-</w:t>
      </w:r>
      <w:r w:rsidRPr="00C04430">
        <w:t>in</w:t>
      </w:r>
      <w:r w:rsidR="000F3F67" w:rsidRPr="00C04430">
        <w:t>-</w:t>
      </w:r>
      <w:r w:rsidRPr="00C04430">
        <w:t xml:space="preserve">confidence considerations or </w:t>
      </w:r>
      <w:r w:rsidR="009012D3" w:rsidRPr="00C04430">
        <w:t xml:space="preserve">where </w:t>
      </w:r>
      <w:r w:rsidRPr="00C04430">
        <w:t xml:space="preserve">negotiations are yet to be finalised. In </w:t>
      </w:r>
      <w:r w:rsidR="00DA1472" w:rsidRPr="00C04430">
        <w:t>this case</w:t>
      </w:r>
      <w:r w:rsidRPr="00C04430">
        <w:t xml:space="preserve">, the financials for the measures in PB Statements will also need to be shown as </w:t>
      </w:r>
      <w:proofErr w:type="spellStart"/>
      <w:r w:rsidRPr="00C04430">
        <w:rPr>
          <w:i/>
          <w:iCs/>
        </w:rPr>
        <w:t>nfp</w:t>
      </w:r>
      <w:proofErr w:type="spellEnd"/>
      <w:r w:rsidRPr="00C04430">
        <w:t>.</w:t>
      </w:r>
    </w:p>
    <w:p w14:paraId="58573B24" w14:textId="691AB0BC" w:rsidR="00C969E0" w:rsidRPr="00C969E0" w:rsidRDefault="00C969E0" w:rsidP="00C969E0">
      <w:pPr>
        <w:pStyle w:val="Boxed2Text"/>
      </w:pPr>
      <w:r w:rsidRPr="00C969E0">
        <w:t xml:space="preserve">Where a measure is marked as </w:t>
      </w:r>
      <w:r w:rsidRPr="00473034">
        <w:rPr>
          <w:i/>
          <w:iCs/>
        </w:rPr>
        <w:t>‘</w:t>
      </w:r>
      <w:proofErr w:type="spellStart"/>
      <w:r w:rsidR="00066667" w:rsidRPr="00473034">
        <w:rPr>
          <w:i/>
          <w:iCs/>
        </w:rPr>
        <w:t>nfp</w:t>
      </w:r>
      <w:proofErr w:type="spellEnd"/>
      <w:r w:rsidRPr="00473034">
        <w:rPr>
          <w:i/>
          <w:iCs/>
        </w:rPr>
        <w:t>’</w:t>
      </w:r>
      <w:r w:rsidRPr="00C969E0">
        <w:t xml:space="preserve">, entities are required to include a footnote </w:t>
      </w:r>
      <w:r w:rsidR="00156577">
        <w:t>in</w:t>
      </w:r>
      <w:r w:rsidRPr="00C969E0">
        <w:t xml:space="preserve"> Table 1.2 </w:t>
      </w:r>
      <w:r w:rsidR="0019326E" w:rsidRPr="00C04430">
        <w:t xml:space="preserve">Entity </w:t>
      </w:r>
      <w:r w:rsidR="003C7CD5" w:rsidRPr="00C04430">
        <w:t>202</w:t>
      </w:r>
      <w:r w:rsidR="003C7CD5">
        <w:t>5</w:t>
      </w:r>
      <w:r w:rsidR="0019326E" w:rsidRPr="00C04430">
        <w:t>-</w:t>
      </w:r>
      <w:r w:rsidR="003C7CD5" w:rsidRPr="00C04430">
        <w:t>2</w:t>
      </w:r>
      <w:r w:rsidR="003C7CD5">
        <w:t>6</w:t>
      </w:r>
      <w:r w:rsidR="003C7CD5" w:rsidRPr="00C04430">
        <w:t xml:space="preserve"> </w:t>
      </w:r>
      <w:r w:rsidR="0019326E" w:rsidRPr="00C04430">
        <w:t xml:space="preserve">measures since </w:t>
      </w:r>
      <w:r w:rsidR="004E5618">
        <w:t xml:space="preserve">the </w:t>
      </w:r>
      <w:r w:rsidR="0019326E" w:rsidRPr="00C04430">
        <w:t xml:space="preserve">Budget </w:t>
      </w:r>
      <w:r w:rsidR="00593B57">
        <w:t>that</w:t>
      </w:r>
      <w:r w:rsidRPr="00C969E0">
        <w:t xml:space="preserve"> provide</w:t>
      </w:r>
      <w:r w:rsidR="00593B57">
        <w:t>s</w:t>
      </w:r>
      <w:r w:rsidRPr="00C969E0">
        <w:t xml:space="preserve"> a high-level explanation clarif</w:t>
      </w:r>
      <w:r w:rsidR="00DD52AC">
        <w:t>ying</w:t>
      </w:r>
      <w:r w:rsidRPr="00C969E0">
        <w:t xml:space="preserve"> why the measure was reported this way.</w:t>
      </w:r>
    </w:p>
    <w:p w14:paraId="032D5E94" w14:textId="607C0FCC" w:rsidR="00E35180" w:rsidRDefault="00C969E0" w:rsidP="00C969E0">
      <w:pPr>
        <w:pStyle w:val="Boxed2Text"/>
      </w:pPr>
      <w:r w:rsidRPr="00C969E0">
        <w:t xml:space="preserve">The NFP measure’s footnote will need to link to the explanatory statement published in </w:t>
      </w:r>
      <w:r w:rsidR="002B6CF7">
        <w:t xml:space="preserve">the </w:t>
      </w:r>
      <w:r w:rsidR="003C7CD5">
        <w:t>2025</w:t>
      </w:r>
      <w:r w:rsidR="00830FFA">
        <w:t>-</w:t>
      </w:r>
      <w:r w:rsidR="003C7CD5">
        <w:t xml:space="preserve">26 </w:t>
      </w:r>
      <w:r w:rsidR="002B6CF7">
        <w:t xml:space="preserve">MYEFO </w:t>
      </w:r>
      <w:r w:rsidR="00830FFA">
        <w:t>Statement</w:t>
      </w:r>
      <w:r w:rsidR="00586186">
        <w:t xml:space="preserve">, </w:t>
      </w:r>
      <w:r w:rsidR="00586186" w:rsidRPr="002939EE">
        <w:rPr>
          <w:u w:val="single"/>
        </w:rPr>
        <w:t>Appendix A</w:t>
      </w:r>
      <w:r w:rsidR="00BA17FC">
        <w:t xml:space="preserve"> or </w:t>
      </w:r>
      <w:r w:rsidR="003C7CD5">
        <w:t>2025</w:t>
      </w:r>
      <w:r w:rsidR="00586186">
        <w:t>-</w:t>
      </w:r>
      <w:r w:rsidR="003C7CD5">
        <w:t xml:space="preserve">26 </w:t>
      </w:r>
      <w:r w:rsidR="00BA17FC">
        <w:t>Budget Paper No.2 (</w:t>
      </w:r>
      <w:r w:rsidR="00586186">
        <w:t>whichever</w:t>
      </w:r>
      <w:r w:rsidR="00BA17FC">
        <w:t xml:space="preserve"> is more appropriate)</w:t>
      </w:r>
      <w:r w:rsidR="00D20FBE">
        <w:t xml:space="preserve"> </w:t>
      </w:r>
      <w:r w:rsidR="00E83889">
        <w:t xml:space="preserve">to </w:t>
      </w:r>
      <w:r w:rsidR="00416E7A">
        <w:t xml:space="preserve">help </w:t>
      </w:r>
      <w:r w:rsidRPr="00C969E0">
        <w:t>substantiat</w:t>
      </w:r>
      <w:r w:rsidR="00416E7A">
        <w:t>e</w:t>
      </w:r>
      <w:r w:rsidRPr="00C969E0">
        <w:t xml:space="preserve"> </w:t>
      </w:r>
      <w:r w:rsidR="005727D5">
        <w:t xml:space="preserve">the </w:t>
      </w:r>
      <w:r w:rsidRPr="00C969E0">
        <w:t xml:space="preserve">decision </w:t>
      </w:r>
      <w:r w:rsidR="002E20FD">
        <w:t>to</w:t>
      </w:r>
      <w:r w:rsidR="006C4AD2">
        <w:t xml:space="preserve"> </w:t>
      </w:r>
      <w:r w:rsidRPr="00C969E0">
        <w:t xml:space="preserve">not </w:t>
      </w:r>
      <w:r w:rsidR="00377AA1">
        <w:t>disclos</w:t>
      </w:r>
      <w:r w:rsidR="00DC69E2">
        <w:t>e</w:t>
      </w:r>
      <w:r w:rsidR="00377AA1">
        <w:t xml:space="preserve"> the </w:t>
      </w:r>
      <w:r w:rsidR="005614F3">
        <w:t xml:space="preserve">measure’s </w:t>
      </w:r>
      <w:r w:rsidRPr="00C969E0">
        <w:t xml:space="preserve">financial </w:t>
      </w:r>
      <w:r w:rsidR="005614F3">
        <w:t>impact</w:t>
      </w:r>
      <w:r w:rsidR="00E35180">
        <w:t>.</w:t>
      </w:r>
    </w:p>
    <w:p w14:paraId="2584AED1" w14:textId="1276F7D4" w:rsidR="00C969E0" w:rsidRPr="00C969E0" w:rsidRDefault="00BA17FC" w:rsidP="00C969E0">
      <w:pPr>
        <w:pStyle w:val="Boxed2Text"/>
      </w:pPr>
      <w:r>
        <w:t>E</w:t>
      </w:r>
      <w:r w:rsidR="00E35180">
        <w:t xml:space="preserve">ntities </w:t>
      </w:r>
      <w:r>
        <w:t xml:space="preserve">in most instances are </w:t>
      </w:r>
      <w:r w:rsidR="00E35180">
        <w:t xml:space="preserve">required </w:t>
      </w:r>
      <w:r w:rsidR="00002FA8">
        <w:t xml:space="preserve">to disclose their financial </w:t>
      </w:r>
      <w:r w:rsidR="00B6373B">
        <w:t>impacts,</w:t>
      </w:r>
      <w:r w:rsidR="00002FA8">
        <w:t xml:space="preserve"> </w:t>
      </w:r>
      <w:r>
        <w:t xml:space="preserve">so they </w:t>
      </w:r>
      <w:r w:rsidR="00002FA8">
        <w:t xml:space="preserve">conform with </w:t>
      </w:r>
      <w:r>
        <w:t xml:space="preserve">a </w:t>
      </w:r>
      <w:r w:rsidR="00C969E0" w:rsidRPr="00C969E0">
        <w:t>public interest disclosure requirement.</w:t>
      </w:r>
    </w:p>
    <w:p w14:paraId="0F803899" w14:textId="73342ABA" w:rsidR="00ED5E78" w:rsidRPr="00C04430" w:rsidRDefault="00ED5E78" w:rsidP="7833BE56">
      <w:r w:rsidRPr="00C04430">
        <w:t xml:space="preserve">Please also refer to </w:t>
      </w:r>
      <w:r w:rsidR="0035752E" w:rsidRPr="0042114D">
        <w:t>part</w:t>
      </w:r>
      <w:r w:rsidRPr="0042114D">
        <w:t xml:space="preserve"> </w:t>
      </w:r>
      <w:r w:rsidRPr="002939EE">
        <w:rPr>
          <w:rStyle w:val="CrossReference"/>
          <w:u w:val="none"/>
        </w:rPr>
        <w:fldChar w:fldCharType="begin"/>
      </w:r>
      <w:r w:rsidRPr="002939EE">
        <w:rPr>
          <w:rStyle w:val="CrossReference"/>
          <w:u w:val="none"/>
        </w:rPr>
        <w:instrText xml:space="preserve"> REF _Ref86666444 \r \h  \* MERGEFORMAT </w:instrText>
      </w:r>
      <w:r w:rsidRPr="002939EE">
        <w:rPr>
          <w:rStyle w:val="CrossReference"/>
          <w:u w:val="none"/>
        </w:rPr>
      </w:r>
      <w:r w:rsidRPr="002939EE">
        <w:rPr>
          <w:rStyle w:val="CrossReference"/>
          <w:u w:val="none"/>
        </w:rPr>
        <w:fldChar w:fldCharType="separate"/>
      </w:r>
      <w:r w:rsidR="00100A6C">
        <w:rPr>
          <w:rStyle w:val="CrossReference"/>
          <w:u w:val="none"/>
        </w:rPr>
        <w:t>5.5.1</w:t>
      </w:r>
      <w:r w:rsidRPr="002939EE">
        <w:rPr>
          <w:rStyle w:val="CrossReference"/>
          <w:u w:val="none"/>
        </w:rPr>
        <w:fldChar w:fldCharType="end"/>
      </w:r>
      <w:r w:rsidR="00761DF5" w:rsidRPr="002939EE">
        <w:rPr>
          <w:rStyle w:val="CrossReference"/>
          <w:u w:val="none"/>
        </w:rPr>
        <w:t xml:space="preserve"> </w:t>
      </w:r>
      <w:r w:rsidR="00761DF5" w:rsidRPr="00C04430">
        <w:rPr>
          <w:rStyle w:val="CrossReference"/>
        </w:rPr>
        <w:fldChar w:fldCharType="begin"/>
      </w:r>
      <w:r w:rsidR="00761DF5" w:rsidRPr="00C04430">
        <w:rPr>
          <w:rStyle w:val="CrossReference"/>
        </w:rPr>
        <w:instrText xml:space="preserve"> REF _Ref146811766 \h  \* MERGEFORMAT </w:instrText>
      </w:r>
      <w:r w:rsidR="00761DF5" w:rsidRPr="00C04430">
        <w:rPr>
          <w:rStyle w:val="CrossReference"/>
        </w:rPr>
      </w:r>
      <w:r w:rsidR="00761DF5" w:rsidRPr="00C04430">
        <w:rPr>
          <w:rStyle w:val="CrossReference"/>
        </w:rPr>
        <w:fldChar w:fldCharType="separate"/>
      </w:r>
      <w:r w:rsidR="00100A6C" w:rsidRPr="00100A6C">
        <w:rPr>
          <w:rStyle w:val="CrossReference"/>
        </w:rPr>
        <w:t>Reporting of Measure earmarked as ‘not for publication’ in the additional estimates and other variations table</w:t>
      </w:r>
      <w:r w:rsidR="00761DF5" w:rsidRPr="00C04430">
        <w:rPr>
          <w:rStyle w:val="CrossReference"/>
        </w:rPr>
        <w:fldChar w:fldCharType="end"/>
      </w:r>
      <w:r w:rsidRPr="00C04430">
        <w:t xml:space="preserve"> </w:t>
      </w:r>
      <w:r w:rsidRPr="00C04430">
        <w:fldChar w:fldCharType="begin"/>
      </w:r>
      <w:r w:rsidRPr="00C04430">
        <w:instrText xml:space="preserve"> REF _Ref86666444 \p \h </w:instrText>
      </w:r>
      <w:r w:rsidR="00C04430">
        <w:instrText xml:space="preserve"> \* MERGEFORMAT </w:instrText>
      </w:r>
      <w:r w:rsidRPr="00C04430">
        <w:fldChar w:fldCharType="separate"/>
      </w:r>
      <w:r w:rsidR="00100A6C">
        <w:t>below</w:t>
      </w:r>
      <w:r w:rsidRPr="00C04430">
        <w:fldChar w:fldCharType="end"/>
      </w:r>
      <w:r w:rsidRPr="00C04430">
        <w:t xml:space="preserve"> for applying a similar treatment to Table 1.3.</w:t>
      </w:r>
    </w:p>
    <w:p w14:paraId="28AAE267" w14:textId="77777777" w:rsidR="009901DE" w:rsidRPr="00C04430" w:rsidRDefault="009901DE" w:rsidP="00ED1427">
      <w:pPr>
        <w:pStyle w:val="Heading3Numbered"/>
      </w:pPr>
      <w:bookmarkStart w:id="320" w:name="_Toc215844024"/>
      <w:r w:rsidRPr="00C04430">
        <w:t>Measures with indicative costs</w:t>
      </w:r>
      <w:bookmarkEnd w:id="320"/>
    </w:p>
    <w:p w14:paraId="3EBC4403" w14:textId="5031FECC" w:rsidR="009901DE" w:rsidRPr="00C04430" w:rsidRDefault="009901DE" w:rsidP="7833BE56">
      <w:r w:rsidRPr="00C04430">
        <w:t>Where measures are published in an economic statement with indicative costs, these measures should be listed in Table 1.2 Entity</w:t>
      </w:r>
      <w:r w:rsidR="00421AF8" w:rsidRPr="00C04430">
        <w:t xml:space="preserve"> </w:t>
      </w:r>
      <w:r w:rsidR="003C7CD5" w:rsidRPr="00C04430">
        <w:t>202</w:t>
      </w:r>
      <w:r w:rsidR="003C7CD5">
        <w:t>5</w:t>
      </w:r>
      <w:r w:rsidR="00421AF8" w:rsidRPr="00C04430">
        <w:t>-</w:t>
      </w:r>
      <w:r w:rsidR="003C7CD5" w:rsidRPr="00C04430">
        <w:t>2</w:t>
      </w:r>
      <w:r w:rsidR="003C7CD5">
        <w:t>6</w:t>
      </w:r>
      <w:r w:rsidR="003C7CD5" w:rsidRPr="00C04430">
        <w:t xml:space="preserve"> </w:t>
      </w:r>
      <w:r w:rsidRPr="00C04430">
        <w:t>measures since Budget where costs for each affected entity are known.</w:t>
      </w:r>
    </w:p>
    <w:p w14:paraId="578A0294" w14:textId="3ED604FA" w:rsidR="009901DE" w:rsidRPr="00C04430" w:rsidRDefault="009901DE" w:rsidP="00C97200">
      <w:pPr>
        <w:pStyle w:val="Bullet1"/>
      </w:pPr>
      <w:r w:rsidRPr="00C04430">
        <w:t>Once final costs have been agreed, entities may re-publish the measure in Table 1.2 of the PAES or PB</w:t>
      </w:r>
      <w:r w:rsidR="006E35C3" w:rsidRPr="00C04430">
        <w:t> </w:t>
      </w:r>
      <w:r w:rsidR="009350CA" w:rsidRPr="00C04430">
        <w:t>Statements and</w:t>
      </w:r>
      <w:r w:rsidR="00C043EF">
        <w:t>,</w:t>
      </w:r>
      <w:r w:rsidRPr="00C04430">
        <w:t xml:space="preserve"> include a footnote stating that the measure was previously published in Budget Paper No. 2 / </w:t>
      </w:r>
      <w:r w:rsidR="00A4272B" w:rsidRPr="00C04430">
        <w:t>MYEFO</w:t>
      </w:r>
      <w:r w:rsidR="00A613DB" w:rsidRPr="00C04430">
        <w:t xml:space="preserve"> </w:t>
      </w:r>
      <w:r w:rsidRPr="00C04430">
        <w:t>/ the relevant economic statement and the costs shown are now final.</w:t>
      </w:r>
    </w:p>
    <w:p w14:paraId="6491B949" w14:textId="3389ADE2" w:rsidR="009901DE" w:rsidRPr="00C04430" w:rsidRDefault="009901DE" w:rsidP="00C97200">
      <w:pPr>
        <w:pStyle w:val="Bullet1"/>
      </w:pPr>
      <w:r w:rsidRPr="00C04430">
        <w:t>For cross-portfolio measures where final costs have now been agreed for each entity, the measure should be listed in Table 1.2 with the final agreed costs, with a footnote noting that it is a cross</w:t>
      </w:r>
      <w:r w:rsidR="006E35C3" w:rsidRPr="00C04430">
        <w:noBreakHyphen/>
      </w:r>
      <w:r w:rsidRPr="00C04430">
        <w:t xml:space="preserve">portfolio measure previously published in Budget Paper No. 2 / </w:t>
      </w:r>
      <w:r w:rsidR="00A4272B" w:rsidRPr="00C04430">
        <w:t>MYEFO</w:t>
      </w:r>
      <w:r w:rsidR="00A613DB" w:rsidRPr="00C04430">
        <w:t xml:space="preserve"> </w:t>
      </w:r>
      <w:r w:rsidRPr="00C04430">
        <w:t xml:space="preserve">/ the relevant economic </w:t>
      </w:r>
      <w:r w:rsidR="00FB23BA" w:rsidRPr="00C04430">
        <w:t>statement and</w:t>
      </w:r>
      <w:r w:rsidR="00C043EF">
        <w:t>,</w:t>
      </w:r>
      <w:r w:rsidRPr="00C04430">
        <w:t xml:space="preserve"> naming the lead entity.</w:t>
      </w:r>
    </w:p>
    <w:p w14:paraId="457E1756" w14:textId="353989B5" w:rsidR="009901DE" w:rsidRPr="00C04430" w:rsidRDefault="009901DE" w:rsidP="00C97200">
      <w:pPr>
        <w:pStyle w:val="Bullet1"/>
      </w:pPr>
      <w:r w:rsidRPr="00C04430">
        <w:rPr>
          <w:rStyle w:val="BodyTextChar"/>
          <w:rFonts w:ascii="Calibri" w:eastAsiaTheme="minorEastAsia" w:hAnsi="Calibri" w:cs="Calibri"/>
        </w:rPr>
        <w:t>The measure should be listed in Table 1.2 with its full measure title and dashes ‘-’ for the financials as these costs have previously been allocated to the entity.</w:t>
      </w:r>
    </w:p>
    <w:p w14:paraId="0C42B180" w14:textId="4F5AA31F" w:rsidR="000114D6" w:rsidRPr="00C04430" w:rsidRDefault="000114D6" w:rsidP="00ED1427">
      <w:pPr>
        <w:pStyle w:val="Heading3Numbered"/>
      </w:pPr>
      <w:bookmarkStart w:id="321" w:name="_Toc215844025"/>
      <w:r w:rsidRPr="00C04430">
        <w:lastRenderedPageBreak/>
        <w:t>Post</w:t>
      </w:r>
      <w:r w:rsidR="004376F0" w:rsidRPr="00C04430">
        <w:t xml:space="preserve"> MYEFO</w:t>
      </w:r>
      <w:r w:rsidR="00F122EF" w:rsidRPr="00C04430">
        <w:t xml:space="preserve"> </w:t>
      </w:r>
      <w:r w:rsidRPr="00C04430">
        <w:t>measures</w:t>
      </w:r>
      <w:bookmarkEnd w:id="321"/>
    </w:p>
    <w:p w14:paraId="1B59EAF5" w14:textId="524AE354" w:rsidR="000114D6" w:rsidRPr="00C04430" w:rsidRDefault="000114D6" w:rsidP="00F422D0">
      <w:r w:rsidRPr="00C04430">
        <w:t xml:space="preserve">If the measure will be announced prior to the tabling of the PAES, the measure should also be included in the </w:t>
      </w:r>
      <w:r w:rsidR="006E35C3" w:rsidRPr="00C04430">
        <w:t xml:space="preserve">PAES measures </w:t>
      </w:r>
      <w:r w:rsidRPr="00C04430">
        <w:t>table with the full measure title and financials.</w:t>
      </w:r>
      <w:r w:rsidR="00EC4FC0">
        <w:t xml:space="preserve"> E</w:t>
      </w:r>
      <w:r w:rsidR="00EC4FC0" w:rsidRPr="00EC4FC0">
        <w:t>ntities should engage with AAUs to agree the measure title used i</w:t>
      </w:r>
      <w:r w:rsidR="00EC4FC0">
        <w:t>n the 2025-26</w:t>
      </w:r>
      <w:r w:rsidR="00EC4FC0" w:rsidRPr="00EC4FC0">
        <w:t xml:space="preserve"> PAES (so </w:t>
      </w:r>
      <w:r w:rsidR="00EC4FC0">
        <w:t>that the titles</w:t>
      </w:r>
      <w:r w:rsidR="00EC4FC0" w:rsidRPr="00EC4FC0">
        <w:t xml:space="preserve"> align with </w:t>
      </w:r>
      <w:r w:rsidR="00EC4FC0">
        <w:t xml:space="preserve">2026-27 </w:t>
      </w:r>
      <w:r w:rsidR="00EC4FC0" w:rsidRPr="00EC4FC0">
        <w:t>Budget titles where possible).</w:t>
      </w:r>
    </w:p>
    <w:p w14:paraId="639773AC" w14:textId="77777777" w:rsidR="000114D6" w:rsidRPr="00C04430" w:rsidRDefault="000114D6" w:rsidP="00F422D0">
      <w:r w:rsidRPr="00C04430">
        <w:t xml:space="preserve">If the measure will </w:t>
      </w:r>
      <w:r w:rsidRPr="00C04430">
        <w:rPr>
          <w:u w:val="single"/>
        </w:rPr>
        <w:t>not</w:t>
      </w:r>
      <w:r w:rsidRPr="00C04430">
        <w:t xml:space="preserve"> be announced prior to the tabling of the PAES, the measure should be included as part of the DTBNYA total line.</w:t>
      </w:r>
    </w:p>
    <w:p w14:paraId="3835039B" w14:textId="7BF48077" w:rsidR="00BB1111" w:rsidRPr="00C04430" w:rsidRDefault="00B67693" w:rsidP="00BB1111">
      <w:r w:rsidRPr="00C04430">
        <w:t xml:space="preserve">This will also apply in instances where a decision is made for a measure that will be </w:t>
      </w:r>
      <w:r w:rsidR="00D35A85" w:rsidRPr="00C04430">
        <w:t xml:space="preserve">announced in the </w:t>
      </w:r>
      <w:r w:rsidR="00EC4FC0" w:rsidRPr="00C04430">
        <w:t>202</w:t>
      </w:r>
      <w:r w:rsidR="00EC4FC0">
        <w:t>6</w:t>
      </w:r>
      <w:r w:rsidRPr="00C04430">
        <w:noBreakHyphen/>
      </w:r>
      <w:r w:rsidR="00EC4FC0" w:rsidRPr="00C04430">
        <w:t>2</w:t>
      </w:r>
      <w:r w:rsidR="00EC4FC0">
        <w:t>7</w:t>
      </w:r>
      <w:r w:rsidR="00EC4FC0" w:rsidRPr="00C04430">
        <w:t xml:space="preserve"> </w:t>
      </w:r>
      <w:r w:rsidR="000114D6" w:rsidRPr="00C04430">
        <w:t>Budget.</w:t>
      </w:r>
    </w:p>
    <w:p w14:paraId="7EE18577" w14:textId="080390D6" w:rsidR="000114D6" w:rsidRPr="00C04430" w:rsidRDefault="00CF5B14" w:rsidP="00ED1427">
      <w:pPr>
        <w:pStyle w:val="Heading2Numbered"/>
      </w:pPr>
      <w:bookmarkStart w:id="322" w:name="_Toc86668136"/>
      <w:bookmarkStart w:id="323" w:name="Additional_Estimates_and_other_Variation"/>
      <w:bookmarkStart w:id="324" w:name="_bookmark34"/>
      <w:bookmarkStart w:id="325" w:name="_Toc215844026"/>
      <w:bookmarkEnd w:id="322"/>
      <w:bookmarkEnd w:id="323"/>
      <w:bookmarkEnd w:id="324"/>
      <w:r w:rsidRPr="00C04430">
        <w:t xml:space="preserve">Additional </w:t>
      </w:r>
      <w:r w:rsidR="003B23EE" w:rsidRPr="00C04430">
        <w:t>e</w:t>
      </w:r>
      <w:r w:rsidRPr="00C04430">
        <w:t>stimates and o</w:t>
      </w:r>
      <w:r w:rsidR="00F20C00" w:rsidRPr="00C04430">
        <w:t xml:space="preserve">ther </w:t>
      </w:r>
      <w:r w:rsidR="00D9207B" w:rsidRPr="00C04430">
        <w:t>v</w:t>
      </w:r>
      <w:r w:rsidR="00F20C00" w:rsidRPr="00C04430">
        <w:t xml:space="preserve">ariations since the </w:t>
      </w:r>
      <w:r w:rsidR="003C7CD5" w:rsidRPr="00C04430">
        <w:t>202</w:t>
      </w:r>
      <w:r w:rsidR="003C7CD5">
        <w:t>5</w:t>
      </w:r>
      <w:r w:rsidR="005C3B7B" w:rsidRPr="00C04430">
        <w:noBreakHyphen/>
      </w:r>
      <w:r w:rsidR="003C7CD5" w:rsidRPr="00C04430">
        <w:t>2</w:t>
      </w:r>
      <w:r w:rsidR="003C7CD5">
        <w:t>6</w:t>
      </w:r>
      <w:r w:rsidR="003C7CD5" w:rsidRPr="00C04430">
        <w:t> </w:t>
      </w:r>
      <w:r w:rsidR="00D002DB" w:rsidRPr="00C04430">
        <w:t>Budget</w:t>
      </w:r>
      <w:bookmarkEnd w:id="325"/>
    </w:p>
    <w:p w14:paraId="2CCA1F8A" w14:textId="3D1FCCAD" w:rsidR="00D002DB" w:rsidRPr="00C04430" w:rsidRDefault="00C361E9" w:rsidP="005C2636">
      <w:r w:rsidRPr="00C04430">
        <w:rPr>
          <w:iCs/>
        </w:rPr>
        <w:t xml:space="preserve">Table 1.3 </w:t>
      </w:r>
      <w:r w:rsidR="00421AF8" w:rsidRPr="00C04430">
        <w:rPr>
          <w:iCs/>
        </w:rPr>
        <w:t>Additional Estimates and other variations to outcomes</w:t>
      </w:r>
      <w:r w:rsidR="00D002DB" w:rsidRPr="00C04430">
        <w:rPr>
          <w:iCs/>
        </w:rPr>
        <w:t xml:space="preserve"> since the </w:t>
      </w:r>
      <w:r w:rsidR="00B64B4D">
        <w:rPr>
          <w:iCs/>
        </w:rPr>
        <w:t>2025-26</w:t>
      </w:r>
      <w:r w:rsidR="00050A4E" w:rsidRPr="00C04430">
        <w:rPr>
          <w:iCs/>
        </w:rPr>
        <w:t xml:space="preserve"> </w:t>
      </w:r>
      <w:r w:rsidR="00D002DB" w:rsidRPr="00C04430">
        <w:rPr>
          <w:iCs/>
        </w:rPr>
        <w:t>Budget</w:t>
      </w:r>
      <w:r w:rsidR="00D002DB" w:rsidRPr="00C04430">
        <w:t xml:space="preserve"> </w:t>
      </w:r>
      <w:r w:rsidR="00DF38B8" w:rsidRPr="00C04430">
        <w:t xml:space="preserve">shows </w:t>
      </w:r>
      <w:r w:rsidR="00D002DB" w:rsidRPr="00C04430">
        <w:t xml:space="preserve">new measures </w:t>
      </w:r>
      <w:r w:rsidR="00A44C9A" w:rsidRPr="00C04430">
        <w:t>and</w:t>
      </w:r>
      <w:r w:rsidR="00D002DB" w:rsidRPr="00C04430">
        <w:t xml:space="preserve"> other program variations (non</w:t>
      </w:r>
      <w:r w:rsidR="004A273D" w:rsidRPr="00C04430">
        <w:t>-</w:t>
      </w:r>
      <w:r w:rsidR="00D002DB" w:rsidRPr="00C04430">
        <w:t>measures) that affect an entity’s appropriations.</w:t>
      </w:r>
      <w:r w:rsidR="0063070B" w:rsidRPr="00C04430">
        <w:t xml:space="preserve"> </w:t>
      </w:r>
      <w:r w:rsidR="00D002DB" w:rsidRPr="00C04430">
        <w:t xml:space="preserve">It shows variations to </w:t>
      </w:r>
      <w:r w:rsidR="00421AF8" w:rsidRPr="00C04430">
        <w:t xml:space="preserve">outcomes </w:t>
      </w:r>
      <w:r w:rsidR="00D002DB" w:rsidRPr="00C04430">
        <w:t>from:</w:t>
      </w:r>
    </w:p>
    <w:p w14:paraId="6128CDF8" w14:textId="79D35B40" w:rsidR="00D002DB" w:rsidRPr="00C04430" w:rsidRDefault="00F66693" w:rsidP="00C97200">
      <w:pPr>
        <w:pStyle w:val="Bullet1"/>
      </w:pPr>
      <w:r w:rsidRPr="00C04430">
        <w:t>m</w:t>
      </w:r>
      <w:r w:rsidR="00D002DB" w:rsidRPr="00C04430">
        <w:t>easures</w:t>
      </w:r>
    </w:p>
    <w:p w14:paraId="75727EF4" w14:textId="19647D1C" w:rsidR="00D002DB" w:rsidRPr="00C04430" w:rsidRDefault="00F66693" w:rsidP="00C97200">
      <w:pPr>
        <w:pStyle w:val="Bullet1"/>
      </w:pPr>
      <w:r w:rsidRPr="00C04430">
        <w:t>m</w:t>
      </w:r>
      <w:r w:rsidR="00D002DB" w:rsidRPr="00C04430">
        <w:t xml:space="preserve">ovement of </w:t>
      </w:r>
      <w:r w:rsidR="00633B68" w:rsidRPr="00C04430">
        <w:t>funds</w:t>
      </w:r>
    </w:p>
    <w:p w14:paraId="447D4B01" w14:textId="3F20497A" w:rsidR="00D002DB" w:rsidRPr="00C04430" w:rsidRDefault="00F66693" w:rsidP="00C97200">
      <w:pPr>
        <w:pStyle w:val="Bullet1"/>
      </w:pPr>
      <w:r w:rsidRPr="00C04430">
        <w:t>p</w:t>
      </w:r>
      <w:r w:rsidR="00D002DB" w:rsidRPr="00C04430">
        <w:t xml:space="preserve">arameter </w:t>
      </w:r>
      <w:r w:rsidR="00633B68" w:rsidRPr="00C04430">
        <w:t>changes</w:t>
      </w:r>
    </w:p>
    <w:p w14:paraId="077F8721" w14:textId="735D1E4C" w:rsidR="00D002DB" w:rsidRPr="00C04430" w:rsidRDefault="00F66693" w:rsidP="00C97200">
      <w:pPr>
        <w:pStyle w:val="Bullet1"/>
      </w:pPr>
      <w:r w:rsidRPr="00C04430">
        <w:t>r</w:t>
      </w:r>
      <w:r w:rsidR="00D002DB" w:rsidRPr="00C04430">
        <w:t>eclassifications/reallocations/other variations</w:t>
      </w:r>
    </w:p>
    <w:p w14:paraId="426FADEB" w14:textId="566049D0" w:rsidR="00D002DB" w:rsidRPr="00C04430" w:rsidRDefault="00F66693" w:rsidP="00C97200">
      <w:pPr>
        <w:pStyle w:val="Bullet1"/>
      </w:pPr>
      <w:r w:rsidRPr="00C04430">
        <w:t>t</w:t>
      </w:r>
      <w:r w:rsidR="00D002DB" w:rsidRPr="00C04430">
        <w:t xml:space="preserve">ransfers between </w:t>
      </w:r>
      <w:r w:rsidR="000C5F2E" w:rsidRPr="00C04430">
        <w:t>entities</w:t>
      </w:r>
      <w:r w:rsidR="000A74BC" w:rsidRPr="00C04430">
        <w:t>.</w:t>
      </w:r>
    </w:p>
    <w:p w14:paraId="4B3CE506" w14:textId="0BC2935B" w:rsidR="00D002DB" w:rsidRPr="00C04430" w:rsidRDefault="00D002DB" w:rsidP="005C2636">
      <w:r w:rsidRPr="00C04430">
        <w:t>Where Table 1.2 shows measures by type (</w:t>
      </w:r>
      <w:r w:rsidR="007E0EE8" w:rsidRPr="00C04430">
        <w:t>i</w:t>
      </w:r>
      <w:r w:rsidR="004D4150" w:rsidRPr="00C04430">
        <w:t>.</w:t>
      </w:r>
      <w:r w:rsidR="007E0EE8" w:rsidRPr="00C04430">
        <w:t>e</w:t>
      </w:r>
      <w:r w:rsidR="004D4150" w:rsidRPr="00C04430">
        <w:t>.</w:t>
      </w:r>
      <w:r w:rsidRPr="00C04430">
        <w:t xml:space="preserve"> </w:t>
      </w:r>
      <w:r w:rsidR="00511998" w:rsidRPr="00C04430">
        <w:t xml:space="preserve">receipt </w:t>
      </w:r>
      <w:r w:rsidRPr="00C04430">
        <w:t xml:space="preserve">and </w:t>
      </w:r>
      <w:r w:rsidR="00511998" w:rsidRPr="00C04430">
        <w:t>payment</w:t>
      </w:r>
      <w:r w:rsidRPr="00C04430">
        <w:t>) on a</w:t>
      </w:r>
      <w:r w:rsidR="00511998" w:rsidRPr="00C04430">
        <w:t>n</w:t>
      </w:r>
      <w:r w:rsidRPr="00C04430">
        <w:t xml:space="preserve"> </w:t>
      </w:r>
      <w:r w:rsidR="00511998" w:rsidRPr="00C04430">
        <w:t>underlying</w:t>
      </w:r>
      <w:r w:rsidR="00D640F6" w:rsidRPr="00C04430">
        <w:t xml:space="preserve"> cash</w:t>
      </w:r>
      <w:r w:rsidRPr="00C04430">
        <w:t xml:space="preserve"> balance basis, Table 1.3 demonstrates the </w:t>
      </w:r>
      <w:r w:rsidRPr="00473034">
        <w:rPr>
          <w:b/>
          <w:bCs/>
        </w:rPr>
        <w:t>total resourcing impact</w:t>
      </w:r>
      <w:r w:rsidRPr="00C04430">
        <w:t xml:space="preserve"> on entity resourcing by outcome</w:t>
      </w:r>
      <w:r w:rsidR="001543EC">
        <w:t xml:space="preserve"> and shows the total impact across each year</w:t>
      </w:r>
      <w:r w:rsidRPr="00C04430">
        <w:t>.</w:t>
      </w:r>
    </w:p>
    <w:p w14:paraId="7A2AFF07" w14:textId="495FCA70" w:rsidR="00D002DB" w:rsidRPr="00C04430" w:rsidRDefault="00D002DB" w:rsidP="005C2636">
      <w:r w:rsidRPr="00C04430">
        <w:t xml:space="preserve">Table 1.3 shows variations (both increases and decreases) to appropriation estimates resulting from measures taken since the </w:t>
      </w:r>
      <w:r w:rsidR="003C7CD5" w:rsidRPr="00C04430">
        <w:t>202</w:t>
      </w:r>
      <w:r w:rsidR="003C7CD5">
        <w:t>5</w:t>
      </w:r>
      <w:r w:rsidR="00AC188F" w:rsidRPr="00C04430">
        <w:t>-</w:t>
      </w:r>
      <w:r w:rsidR="003C7CD5" w:rsidRPr="00C04430">
        <w:t>2</w:t>
      </w:r>
      <w:r w:rsidR="003C7CD5">
        <w:t>6</w:t>
      </w:r>
      <w:r w:rsidR="003C7CD5" w:rsidRPr="00C04430">
        <w:t xml:space="preserve"> </w:t>
      </w:r>
      <w:r w:rsidRPr="00C04430">
        <w:t>Budget. The table shows the impact in terms of entity outcomes and programs. Decreases in estimates are to be shown in brackets ().</w:t>
      </w:r>
    </w:p>
    <w:p w14:paraId="6EA6D46D" w14:textId="6A22FF32" w:rsidR="00D002DB" w:rsidRPr="00C04430" w:rsidRDefault="00D002DB" w:rsidP="005C2636">
      <w:r w:rsidRPr="00C04430">
        <w:t>Entities are required to indicate the type of variation in the title (</w:t>
      </w:r>
      <w:r w:rsidR="007E0EE8" w:rsidRPr="00C04430">
        <w:t>e</w:t>
      </w:r>
      <w:r w:rsidR="004D4150" w:rsidRPr="00C04430">
        <w:t>.</w:t>
      </w:r>
      <w:r w:rsidR="007E0EE8" w:rsidRPr="00C04430">
        <w:t>g</w:t>
      </w:r>
      <w:r w:rsidR="004D4150" w:rsidRPr="00C04430">
        <w:t>.</w:t>
      </w:r>
      <w:r w:rsidRPr="00C04430">
        <w:t xml:space="preserve"> parameter adjustment). Where there are movements of a similar type, these may not be grouped together</w:t>
      </w:r>
      <w:r w:rsidR="000D77D2" w:rsidRPr="00C04430">
        <w:t>. T</w:t>
      </w:r>
      <w:r w:rsidRPr="00C04430">
        <w:t xml:space="preserve">he positive and negative impacts should be shown separately </w:t>
      </w:r>
      <w:proofErr w:type="gramStart"/>
      <w:r w:rsidRPr="00C04430">
        <w:t>in order to</w:t>
      </w:r>
      <w:proofErr w:type="gramEnd"/>
      <w:r w:rsidRPr="00C04430">
        <w:t xml:space="preserve"> be as transparent as possible.</w:t>
      </w:r>
      <w:r w:rsidR="001543EC" w:rsidRPr="001543EC">
        <w:t xml:space="preserve"> </w:t>
      </w:r>
      <w:r w:rsidR="001543EC">
        <w:t xml:space="preserve">Where the net impact is zero, entities should show this against the </w:t>
      </w:r>
      <w:r w:rsidR="001543EC" w:rsidRPr="001543EC">
        <w:rPr>
          <w:b/>
          <w:bCs/>
        </w:rPr>
        <w:t>net increase</w:t>
      </w:r>
      <w:r w:rsidR="001543EC">
        <w:t xml:space="preserve"> row.</w:t>
      </w:r>
      <w:r w:rsidR="00414DBD">
        <w:t xml:space="preserve"> </w:t>
      </w:r>
      <w:r w:rsidRPr="00C04430">
        <w:t xml:space="preserve">Entities are to indicate the program impacted. If the entity has changed its programs in </w:t>
      </w:r>
      <w:r w:rsidR="002136DD" w:rsidRPr="00C04430">
        <w:t>s</w:t>
      </w:r>
      <w:r w:rsidRPr="00C04430">
        <w:t xml:space="preserve">ection Two: </w:t>
      </w:r>
      <w:r w:rsidR="002136DD" w:rsidRPr="00C04430">
        <w:t xml:space="preserve">Revisions to </w:t>
      </w:r>
      <w:r w:rsidRPr="00C04430">
        <w:t>Outcomes and Planned Performance, then the revised programs should be used. If no changes have occurred, entities are to use the programs reported at Budget.</w:t>
      </w:r>
    </w:p>
    <w:p w14:paraId="11304E7D" w14:textId="0CB5E1F1" w:rsidR="00D002DB" w:rsidRPr="00C04430" w:rsidRDefault="00D002DB" w:rsidP="005C2636">
      <w:r w:rsidRPr="00C04430">
        <w:t xml:space="preserve">For each </w:t>
      </w:r>
      <w:r w:rsidR="00421AF8" w:rsidRPr="00C04430">
        <w:t xml:space="preserve">outcome </w:t>
      </w:r>
      <w:r w:rsidRPr="00C04430">
        <w:t>and by appropriation type, entities are required to total the net impact of measures. The net impact can be negative.</w:t>
      </w:r>
    </w:p>
    <w:p w14:paraId="053FD2AD" w14:textId="77777777" w:rsidR="00D002DB" w:rsidRPr="00C04430" w:rsidRDefault="00D002DB" w:rsidP="005C2636">
      <w:r w:rsidRPr="00C04430">
        <w:t>Where a measure has both an administered and departmental impact, it is important that entities use the same title so that the full impact of the measure can be identified (and reconciled with Table 1.2).</w:t>
      </w:r>
    </w:p>
    <w:p w14:paraId="7C81F256" w14:textId="2610087B" w:rsidR="00D002DB" w:rsidRPr="00C04430" w:rsidRDefault="00D002DB" w:rsidP="005C2636">
      <w:r w:rsidRPr="00C04430">
        <w:lastRenderedPageBreak/>
        <w:t>Other variations (</w:t>
      </w:r>
      <w:r w:rsidR="007E0EE8" w:rsidRPr="00C04430">
        <w:t>i</w:t>
      </w:r>
      <w:r w:rsidR="004D4150" w:rsidRPr="00C04430">
        <w:t>.</w:t>
      </w:r>
      <w:r w:rsidR="007E0EE8" w:rsidRPr="00C04430">
        <w:t>e</w:t>
      </w:r>
      <w:r w:rsidR="004D4150" w:rsidRPr="00C04430">
        <w:t>.</w:t>
      </w:r>
      <w:r w:rsidRPr="00C04430">
        <w:t xml:space="preserve"> all other estimates that are not measures) </w:t>
      </w:r>
      <w:r w:rsidR="00C137D2" w:rsidRPr="00C04430">
        <w:t xml:space="preserve">will come from </w:t>
      </w:r>
      <w:r w:rsidR="00CB4243" w:rsidRPr="00C04430">
        <w:t>C</w:t>
      </w:r>
      <w:r w:rsidR="00C137D2" w:rsidRPr="00C04430">
        <w:t>B</w:t>
      </w:r>
      <w:r w:rsidRPr="00C04430">
        <w:t>M</w:t>
      </w:r>
      <w:r w:rsidR="00CB4243" w:rsidRPr="00C04430">
        <w:t>S</w:t>
      </w:r>
      <w:r w:rsidRPr="00C04430">
        <w:t xml:space="preserve"> adjustments to entity estimates. Variations could be aggregated by category, </w:t>
      </w:r>
      <w:r w:rsidR="007E0EE8" w:rsidRPr="00C04430">
        <w:t>e</w:t>
      </w:r>
      <w:r w:rsidR="004D4150" w:rsidRPr="00C04430">
        <w:t>.</w:t>
      </w:r>
      <w:r w:rsidR="007E0EE8" w:rsidRPr="00C04430">
        <w:t>g</w:t>
      </w:r>
      <w:r w:rsidR="004D4150" w:rsidRPr="00C04430">
        <w:t>.</w:t>
      </w:r>
      <w:r w:rsidRPr="00C04430">
        <w:t xml:space="preserve"> indexation, efficiency dividend, movement of funds, etc.</w:t>
      </w:r>
    </w:p>
    <w:p w14:paraId="5F28F39E" w14:textId="11E53BF6" w:rsidR="003929BB" w:rsidRPr="00C04430" w:rsidRDefault="003929BB" w:rsidP="005A0464">
      <w:pPr>
        <w:pStyle w:val="Boxed2Text"/>
      </w:pPr>
      <w:r w:rsidRPr="00C04430">
        <w:t xml:space="preserve">If decisions are taken after </w:t>
      </w:r>
      <w:r w:rsidR="007341ED" w:rsidRPr="00C04430">
        <w:t>MYEFO</w:t>
      </w:r>
      <w:r w:rsidR="00A613DB" w:rsidRPr="00C04430">
        <w:t xml:space="preserve"> </w:t>
      </w:r>
      <w:r w:rsidRPr="00C04430">
        <w:t xml:space="preserve">or the additional estimates </w:t>
      </w:r>
      <w:proofErr w:type="gramStart"/>
      <w:r w:rsidRPr="00C04430">
        <w:t>update, but</w:t>
      </w:r>
      <w:proofErr w:type="gramEnd"/>
      <w:r w:rsidRPr="00C04430">
        <w:t xml:space="preserve"> are not included in Appropriation Bill</w:t>
      </w:r>
      <w:r w:rsidR="001626E2">
        <w:t>s</w:t>
      </w:r>
      <w:r w:rsidRPr="00C04430">
        <w:t xml:space="preserve"> </w:t>
      </w:r>
      <w:r w:rsidR="001626E2">
        <w:t>(</w:t>
      </w:r>
      <w:r w:rsidRPr="00C04430">
        <w:t>No. 3 and 4</w:t>
      </w:r>
      <w:r w:rsidR="001626E2">
        <w:t>)</w:t>
      </w:r>
      <w:r w:rsidR="000A74BC" w:rsidRPr="00C04430">
        <w:t>,</w:t>
      </w:r>
      <w:r w:rsidRPr="00C04430">
        <w:t xml:space="preserve"> they should not be included in Table 1.3. The funding for these decisions will appear in the next set of Appropriation Bills (whether they are the </w:t>
      </w:r>
      <w:r w:rsidR="003C7CD5" w:rsidRPr="00C04430">
        <w:t>202</w:t>
      </w:r>
      <w:r w:rsidR="003C7CD5">
        <w:t>5</w:t>
      </w:r>
      <w:r w:rsidRPr="00C04430">
        <w:t>-</w:t>
      </w:r>
      <w:r w:rsidR="003C7CD5" w:rsidRPr="00C04430">
        <w:t>2</w:t>
      </w:r>
      <w:r w:rsidR="003C7CD5">
        <w:t>6</w:t>
      </w:r>
      <w:r w:rsidR="003C7CD5" w:rsidRPr="00C04430">
        <w:t xml:space="preserve"> </w:t>
      </w:r>
      <w:r w:rsidRPr="00C04430">
        <w:t xml:space="preserve">Supplementary Additional Estimates Bills or the Budget Bills for </w:t>
      </w:r>
      <w:r w:rsidR="003C7CD5" w:rsidRPr="00C04430">
        <w:t>202</w:t>
      </w:r>
      <w:r w:rsidR="003C7CD5">
        <w:t>6</w:t>
      </w:r>
      <w:r w:rsidRPr="00C04430">
        <w:t>-</w:t>
      </w:r>
      <w:r w:rsidR="003C7CD5" w:rsidRPr="00C04430">
        <w:t>2</w:t>
      </w:r>
      <w:r w:rsidR="003C7CD5">
        <w:t>7</w:t>
      </w:r>
      <w:r w:rsidRPr="00C04430">
        <w:t>).</w:t>
      </w:r>
    </w:p>
    <w:p w14:paraId="23147302" w14:textId="7240CB3F" w:rsidR="003929BB" w:rsidRPr="00C04430" w:rsidRDefault="003929BB" w:rsidP="00ED1427">
      <w:pPr>
        <w:pStyle w:val="Heading3Numbered"/>
      </w:pPr>
      <w:bookmarkStart w:id="326" w:name="_Ref86666444"/>
      <w:bookmarkStart w:id="327" w:name="_Ref146811766"/>
      <w:bookmarkStart w:id="328" w:name="_Toc215844027"/>
      <w:r w:rsidRPr="00C04430">
        <w:t>Reporting of Measure earmarked as ‘not for publication’</w:t>
      </w:r>
      <w:bookmarkEnd w:id="326"/>
      <w:r w:rsidR="009012D3" w:rsidRPr="00C04430">
        <w:t xml:space="preserve"> in the additional estimates and other variations table</w:t>
      </w:r>
      <w:bookmarkEnd w:id="327"/>
      <w:bookmarkEnd w:id="328"/>
    </w:p>
    <w:p w14:paraId="2FC56744" w14:textId="491E64E0" w:rsidR="00BB1111" w:rsidRPr="00C04430" w:rsidRDefault="003929BB" w:rsidP="004C0A7C">
      <w:r w:rsidRPr="00C04430">
        <w:t>Where a</w:t>
      </w:r>
      <w:r w:rsidR="009071BA" w:rsidRPr="00C04430">
        <w:t xml:space="preserve"> measure has been earmarked as </w:t>
      </w:r>
      <w:r w:rsidR="009071BA" w:rsidRPr="00473034">
        <w:rPr>
          <w:i/>
          <w:iCs/>
        </w:rPr>
        <w:t>‘</w:t>
      </w:r>
      <w:proofErr w:type="spellStart"/>
      <w:r w:rsidRPr="00473034">
        <w:rPr>
          <w:i/>
          <w:iCs/>
        </w:rPr>
        <w:t>nfp</w:t>
      </w:r>
      <w:proofErr w:type="spellEnd"/>
      <w:r w:rsidR="009071BA" w:rsidRPr="00473034">
        <w:rPr>
          <w:i/>
          <w:iCs/>
        </w:rPr>
        <w:t>’</w:t>
      </w:r>
      <w:r w:rsidRPr="00C04430">
        <w:t xml:space="preserve"> under Table 1.2 </w:t>
      </w:r>
      <w:r w:rsidR="00C83F08" w:rsidRPr="00C04430">
        <w:t xml:space="preserve">and a footnote has been included </w:t>
      </w:r>
      <w:r w:rsidR="009736DA" w:rsidRPr="00C04430">
        <w:t xml:space="preserve">to </w:t>
      </w:r>
      <w:r w:rsidR="00BB1111" w:rsidRPr="00C04430">
        <w:t>provide a high-level explanation for why the measure was reported this way</w:t>
      </w:r>
      <w:r w:rsidR="002136DD" w:rsidRPr="00C04430">
        <w:t>. E</w:t>
      </w:r>
      <w:r w:rsidR="00BB1111" w:rsidRPr="00C04430">
        <w:t>ntities are also compelled to include a similar footnote in Table 1.3.</w:t>
      </w:r>
    </w:p>
    <w:p w14:paraId="3F2202D5" w14:textId="532FFB8B" w:rsidR="00AE7BF4" w:rsidRPr="00C04430" w:rsidRDefault="00BB1111" w:rsidP="004C0A7C">
      <w:r w:rsidRPr="00C04430">
        <w:t xml:space="preserve">Please refer to </w:t>
      </w:r>
      <w:r w:rsidR="0035752E" w:rsidRPr="00C04430">
        <w:t xml:space="preserve">part </w:t>
      </w:r>
      <w:r w:rsidR="00445349" w:rsidRPr="00C04430">
        <w:rPr>
          <w:rStyle w:val="CrossReference"/>
        </w:rPr>
        <w:fldChar w:fldCharType="begin"/>
      </w:r>
      <w:r w:rsidR="00445349" w:rsidRPr="00C04430">
        <w:rPr>
          <w:rStyle w:val="CrossReference"/>
        </w:rPr>
        <w:instrText xml:space="preserve"> REF _Ref88470330 \r \h  \* MERGEFORMAT </w:instrText>
      </w:r>
      <w:r w:rsidR="00445349" w:rsidRPr="00C04430">
        <w:rPr>
          <w:rStyle w:val="CrossReference"/>
        </w:rPr>
      </w:r>
      <w:r w:rsidR="00445349" w:rsidRPr="00C04430">
        <w:rPr>
          <w:rStyle w:val="CrossReference"/>
        </w:rPr>
        <w:fldChar w:fldCharType="separate"/>
      </w:r>
      <w:r w:rsidR="00100A6C">
        <w:rPr>
          <w:rStyle w:val="CrossReference"/>
        </w:rPr>
        <w:t>5.4.5</w:t>
      </w:r>
      <w:r w:rsidR="00445349" w:rsidRPr="00C04430">
        <w:rPr>
          <w:rStyle w:val="CrossReference"/>
        </w:rPr>
        <w:fldChar w:fldCharType="end"/>
      </w:r>
      <w:r w:rsidR="00445349" w:rsidRPr="00C04430">
        <w:rPr>
          <w:rStyle w:val="CrossReference"/>
        </w:rPr>
        <w:fldChar w:fldCharType="begin"/>
      </w:r>
      <w:r w:rsidR="00445349" w:rsidRPr="00C04430">
        <w:rPr>
          <w:rStyle w:val="CrossReference"/>
        </w:rPr>
        <w:instrText xml:space="preserve"> REF _Ref88470330 \h  \* MERGEFORMAT </w:instrText>
      </w:r>
      <w:r w:rsidR="00445349" w:rsidRPr="00C04430">
        <w:rPr>
          <w:rStyle w:val="CrossReference"/>
        </w:rPr>
      </w:r>
      <w:r w:rsidR="00445349" w:rsidRPr="00C04430">
        <w:rPr>
          <w:rStyle w:val="CrossReference"/>
        </w:rPr>
        <w:fldChar w:fldCharType="separate"/>
      </w:r>
      <w:r w:rsidR="00100A6C" w:rsidRPr="00C04430">
        <w:t>Measures with financials that are ‘not for publication’ in the measure table</w:t>
      </w:r>
      <w:r w:rsidR="00445349" w:rsidRPr="00C04430">
        <w:rPr>
          <w:rStyle w:val="CrossReference"/>
        </w:rPr>
        <w:fldChar w:fldCharType="end"/>
      </w:r>
      <w:r w:rsidRPr="00C04430">
        <w:t xml:space="preserve"> for applying a similar treatment </w:t>
      </w:r>
      <w:r w:rsidR="003B5495">
        <w:t>in</w:t>
      </w:r>
      <w:r w:rsidRPr="00C04430">
        <w:t xml:space="preserve"> Table 1.</w:t>
      </w:r>
      <w:r w:rsidR="003B5495">
        <w:t>3</w:t>
      </w:r>
      <w:r w:rsidRPr="00C04430">
        <w:t>.</w:t>
      </w:r>
    </w:p>
    <w:p w14:paraId="7B0C6FD4" w14:textId="4330C690" w:rsidR="00D002DB" w:rsidRPr="00C04430" w:rsidRDefault="00D002DB" w:rsidP="00ED1427">
      <w:pPr>
        <w:pStyle w:val="Heading2Numbered"/>
      </w:pPr>
      <w:bookmarkStart w:id="329" w:name="_Toc181886035"/>
      <w:bookmarkStart w:id="330" w:name="_Toc181887588"/>
      <w:bookmarkStart w:id="331" w:name="Breakdown_of_Additional_Estimates_by_App"/>
      <w:bookmarkStart w:id="332" w:name="_bookmark35"/>
      <w:bookmarkStart w:id="333" w:name="_Toc215844028"/>
      <w:bookmarkEnd w:id="329"/>
      <w:bookmarkEnd w:id="330"/>
      <w:bookmarkEnd w:id="331"/>
      <w:bookmarkEnd w:id="332"/>
      <w:r w:rsidRPr="00C04430">
        <w:t xml:space="preserve">Breakdown of </w:t>
      </w:r>
      <w:r w:rsidR="003B23EE" w:rsidRPr="00C04430">
        <w:t>additional estimates</w:t>
      </w:r>
      <w:r w:rsidRPr="00C04430">
        <w:t xml:space="preserve"> by </w:t>
      </w:r>
      <w:r w:rsidR="000D4392" w:rsidRPr="00C04430">
        <w:t>A</w:t>
      </w:r>
      <w:r w:rsidR="00AA5739" w:rsidRPr="00C04430">
        <w:t>ppropriation Bills</w:t>
      </w:r>
      <w:bookmarkEnd w:id="333"/>
    </w:p>
    <w:p w14:paraId="272B1F0A" w14:textId="38971B44" w:rsidR="00D002DB" w:rsidRPr="00C04430" w:rsidRDefault="00D002DB">
      <w:r w:rsidRPr="00C04430">
        <w:t>Tables 1.4 and 1.5 provide a breakdown of the Appropriation Bills by outcome and administered and departmental</w:t>
      </w:r>
      <w:r w:rsidR="007D4653" w:rsidRPr="00C04430">
        <w:t xml:space="preserve"> appropriation type for the </w:t>
      </w:r>
      <w:r w:rsidR="003C7CD5" w:rsidRPr="00C04430">
        <w:t>202</w:t>
      </w:r>
      <w:r w:rsidR="003C7CD5">
        <w:t>5</w:t>
      </w:r>
      <w:r w:rsidR="00AC188F" w:rsidRPr="00C04430">
        <w:t>-</w:t>
      </w:r>
      <w:r w:rsidR="003C7CD5" w:rsidRPr="00C04430">
        <w:t>2</w:t>
      </w:r>
      <w:r w:rsidR="003C7CD5">
        <w:t>6</w:t>
      </w:r>
      <w:r w:rsidR="003C7CD5" w:rsidRPr="00C04430">
        <w:t xml:space="preserve"> </w:t>
      </w:r>
      <w:r w:rsidRPr="00C04430">
        <w:t xml:space="preserve">Budget year. </w:t>
      </w:r>
      <w:r w:rsidR="49C487EC" w:rsidRPr="00C04430">
        <w:t xml:space="preserve">Tables 1.4 and 1.5 </w:t>
      </w:r>
      <w:r w:rsidRPr="00C04430">
        <w:t xml:space="preserve">indicate the total impact of both measures and other variations on the resourcing of an entity </w:t>
      </w:r>
      <w:r w:rsidR="006E35C3" w:rsidRPr="00C04430">
        <w:t xml:space="preserve">provided </w:t>
      </w:r>
      <w:r w:rsidRPr="00C04430">
        <w:t>through the annual Appropriation Bills.</w:t>
      </w:r>
    </w:p>
    <w:p w14:paraId="3C528266" w14:textId="29E49F6D" w:rsidR="00D002DB" w:rsidRPr="00C04430" w:rsidRDefault="005C43D0" w:rsidP="005C2636">
      <w:r>
        <w:t>The tables</w:t>
      </w:r>
      <w:r w:rsidR="00D002DB" w:rsidRPr="00C04430">
        <w:t xml:space="preserve"> show the appropriation made available in the prior year (</w:t>
      </w:r>
      <w:r w:rsidR="003C7CD5" w:rsidRPr="00C04430">
        <w:t>202</w:t>
      </w:r>
      <w:r w:rsidR="003C7CD5">
        <w:t>4</w:t>
      </w:r>
      <w:r w:rsidR="00AC188F" w:rsidRPr="00C04430">
        <w:t>-</w:t>
      </w:r>
      <w:r w:rsidR="003C7CD5" w:rsidRPr="00C04430">
        <w:t>2</w:t>
      </w:r>
      <w:r w:rsidR="003C7CD5">
        <w:t>5</w:t>
      </w:r>
      <w:r w:rsidR="00D002DB" w:rsidRPr="00C04430">
        <w:t>) as a comparator figure.</w:t>
      </w:r>
    </w:p>
    <w:p w14:paraId="08FAB996" w14:textId="2411BF46" w:rsidR="00D002DB" w:rsidRPr="00C04430" w:rsidRDefault="00D002DB" w:rsidP="005C2636">
      <w:r w:rsidRPr="00C04430">
        <w:t xml:space="preserve">The </w:t>
      </w:r>
      <w:r w:rsidR="003C7CD5" w:rsidRPr="00C04430">
        <w:t>202</w:t>
      </w:r>
      <w:r w:rsidR="003C7CD5">
        <w:t>5</w:t>
      </w:r>
      <w:r w:rsidR="00AC188F" w:rsidRPr="00C04430">
        <w:t>-</w:t>
      </w:r>
      <w:r w:rsidR="003C7CD5" w:rsidRPr="00C04430">
        <w:t>2</w:t>
      </w:r>
      <w:r w:rsidR="003C7CD5">
        <w:t>6</w:t>
      </w:r>
      <w:r w:rsidR="003C7CD5" w:rsidRPr="00C04430">
        <w:t xml:space="preserve"> </w:t>
      </w:r>
      <w:r w:rsidRPr="00C04430">
        <w:t xml:space="preserve">Budget figures are found in the </w:t>
      </w:r>
      <w:r w:rsidR="003C7CD5" w:rsidRPr="00C04430">
        <w:t>202</w:t>
      </w:r>
      <w:r w:rsidR="003C7CD5">
        <w:t>5</w:t>
      </w:r>
      <w:r w:rsidR="00AC188F" w:rsidRPr="00C04430">
        <w:t>-</w:t>
      </w:r>
      <w:r w:rsidR="003C7CD5" w:rsidRPr="00C04430">
        <w:t>2</w:t>
      </w:r>
      <w:r w:rsidR="003C7CD5">
        <w:t>6</w:t>
      </w:r>
      <w:r w:rsidRPr="00C04430">
        <w:t>PB Statements, Appropriation Acts and Budget Papers.</w:t>
      </w:r>
    </w:p>
    <w:p w14:paraId="15AE6A50" w14:textId="0E6DEF16" w:rsidR="00D002DB" w:rsidRPr="00C04430" w:rsidRDefault="00D002DB" w:rsidP="005C2636">
      <w:r w:rsidRPr="00C04430">
        <w:t xml:space="preserve">The </w:t>
      </w:r>
      <w:r w:rsidR="003C7CD5" w:rsidRPr="00C04430">
        <w:t>202</w:t>
      </w:r>
      <w:r w:rsidR="003C7CD5">
        <w:t>5</w:t>
      </w:r>
      <w:r w:rsidR="00AC188F" w:rsidRPr="00C04430">
        <w:t>-</w:t>
      </w:r>
      <w:r w:rsidR="003C7CD5" w:rsidRPr="00C04430">
        <w:t>2</w:t>
      </w:r>
      <w:r w:rsidR="003C7CD5">
        <w:t>6</w:t>
      </w:r>
      <w:r w:rsidR="003C7CD5" w:rsidRPr="00C04430">
        <w:t xml:space="preserve"> </w:t>
      </w:r>
      <w:r w:rsidR="00E95CE6">
        <w:t>R</w:t>
      </w:r>
      <w:r w:rsidRPr="00C04430">
        <w:t xml:space="preserve">evised </w:t>
      </w:r>
      <w:r w:rsidR="00E95CE6">
        <w:t>column</w:t>
      </w:r>
      <w:r w:rsidRPr="00C04430">
        <w:t xml:space="preserve"> equal</w:t>
      </w:r>
      <w:r w:rsidR="00CD5389">
        <w:t>s</w:t>
      </w:r>
      <w:r w:rsidRPr="00C04430">
        <w:t xml:space="preserve"> the </w:t>
      </w:r>
      <w:r w:rsidR="003C7CD5" w:rsidRPr="00C04430">
        <w:t>202</w:t>
      </w:r>
      <w:r w:rsidR="003C7CD5">
        <w:t>5</w:t>
      </w:r>
      <w:r w:rsidR="00E00D14" w:rsidRPr="00C04430">
        <w:t>-</w:t>
      </w:r>
      <w:r w:rsidR="003C7CD5" w:rsidRPr="00C04430">
        <w:t>2</w:t>
      </w:r>
      <w:r w:rsidR="003C7CD5">
        <w:t>6</w:t>
      </w:r>
      <w:r w:rsidR="003C7CD5" w:rsidRPr="00C04430">
        <w:t xml:space="preserve"> </w:t>
      </w:r>
      <w:r w:rsidRPr="00C04430">
        <w:t xml:space="preserve">Budget figures +/- the impact of </w:t>
      </w:r>
      <w:r w:rsidR="003B23EE" w:rsidRPr="00C04430">
        <w:t>additional estimates</w:t>
      </w:r>
      <w:r w:rsidRPr="00C04430">
        <w:t xml:space="preserve"> or reductions in estimates. The Additiona</w:t>
      </w:r>
      <w:r w:rsidR="007D4653" w:rsidRPr="00C04430">
        <w:t xml:space="preserve">l and Reduced estimates for </w:t>
      </w:r>
      <w:r w:rsidR="003C7CD5" w:rsidRPr="00C04430">
        <w:t>202</w:t>
      </w:r>
      <w:r w:rsidR="003C7CD5">
        <w:t>5</w:t>
      </w:r>
      <w:r w:rsidR="00AC188F" w:rsidRPr="00C04430">
        <w:t>-</w:t>
      </w:r>
      <w:r w:rsidR="003C7CD5" w:rsidRPr="00C04430">
        <w:t>2</w:t>
      </w:r>
      <w:r w:rsidR="003C7CD5">
        <w:t xml:space="preserve">6 </w:t>
      </w:r>
      <w:r w:rsidR="00E95CE6">
        <w:t>are to be reported on a gross movement basis and need</w:t>
      </w:r>
      <w:r w:rsidR="006A602B">
        <w:t>s</w:t>
      </w:r>
      <w:r w:rsidR="00E95CE6">
        <w:t xml:space="preserve"> </w:t>
      </w:r>
      <w:r w:rsidRPr="00C04430">
        <w:t xml:space="preserve">reconcile </w:t>
      </w:r>
      <w:r w:rsidR="001C43EF">
        <w:t xml:space="preserve">with </w:t>
      </w:r>
      <w:r w:rsidRPr="00C04430">
        <w:t xml:space="preserve">the </w:t>
      </w:r>
      <w:r w:rsidR="005818B8" w:rsidRPr="00C04430">
        <w:rPr>
          <w:i/>
          <w:iCs/>
        </w:rPr>
        <w:t>‘</w:t>
      </w:r>
      <w:r w:rsidRPr="00C04430">
        <w:rPr>
          <w:i/>
          <w:iCs/>
        </w:rPr>
        <w:t>net impact</w:t>
      </w:r>
      <w:r w:rsidR="005818B8" w:rsidRPr="00C04430">
        <w:rPr>
          <w:i/>
          <w:iCs/>
        </w:rPr>
        <w:t>’</w:t>
      </w:r>
      <w:r w:rsidRPr="00C04430">
        <w:rPr>
          <w:i/>
          <w:iCs/>
        </w:rPr>
        <w:t xml:space="preserve"> </w:t>
      </w:r>
      <w:r w:rsidRPr="00C04430">
        <w:t>lines in Tables 1.3.</w:t>
      </w:r>
    </w:p>
    <w:p w14:paraId="5F314917" w14:textId="32BC4FA5" w:rsidR="00D002DB" w:rsidRPr="00C04430" w:rsidRDefault="00D002DB" w:rsidP="005C2636">
      <w:r w:rsidRPr="00C04430">
        <w:t xml:space="preserve">For </w:t>
      </w:r>
      <w:r w:rsidRPr="00C04430">
        <w:rPr>
          <w:iCs/>
        </w:rPr>
        <w:t>Table 1.5 Appropriation Bill No. 4</w:t>
      </w:r>
      <w:r w:rsidRPr="00C04430">
        <w:t>, lines that are not required should be deleted.</w:t>
      </w:r>
    </w:p>
    <w:p w14:paraId="49C752D7" w14:textId="06155C19" w:rsidR="00E95CE6" w:rsidRDefault="00E95CE6" w:rsidP="005A0464">
      <w:pPr>
        <w:pStyle w:val="Boxed2Text"/>
      </w:pPr>
      <w:r>
        <w:rPr>
          <w:rFonts w:eastAsia="Cambria"/>
        </w:rPr>
        <w:t xml:space="preserve">A key point to remember with Tables 1.4 and 1.5 </w:t>
      </w:r>
      <w:r w:rsidR="00A52D2A">
        <w:rPr>
          <w:rFonts w:eastAsia="Cambria"/>
        </w:rPr>
        <w:t>is that</w:t>
      </w:r>
      <w:r>
        <w:rPr>
          <w:rFonts w:eastAsia="Cambria"/>
        </w:rPr>
        <w:t xml:space="preserve"> b</w:t>
      </w:r>
      <w:r w:rsidR="00D002DB" w:rsidRPr="00C04430">
        <w:rPr>
          <w:rFonts w:eastAsia="Cambria"/>
        </w:rPr>
        <w:t xml:space="preserve">oth </w:t>
      </w:r>
      <w:r>
        <w:rPr>
          <w:rFonts w:eastAsia="Cambria"/>
        </w:rPr>
        <w:t>the A</w:t>
      </w:r>
      <w:r w:rsidR="003B23EE" w:rsidRPr="00C04430">
        <w:rPr>
          <w:rFonts w:eastAsia="Cambria"/>
        </w:rPr>
        <w:t xml:space="preserve">dditional </w:t>
      </w:r>
      <w:r>
        <w:rPr>
          <w:rFonts w:eastAsia="Cambria"/>
        </w:rPr>
        <w:t>E</w:t>
      </w:r>
      <w:r w:rsidR="003B23EE" w:rsidRPr="00C04430">
        <w:rPr>
          <w:rFonts w:eastAsia="Cambria"/>
        </w:rPr>
        <w:t>stimates</w:t>
      </w:r>
      <w:r w:rsidR="00D002DB" w:rsidRPr="00C04430">
        <w:rPr>
          <w:rFonts w:eastAsia="Cambria"/>
        </w:rPr>
        <w:t xml:space="preserve"> and </w:t>
      </w:r>
      <w:r>
        <w:rPr>
          <w:rFonts w:eastAsia="Cambria"/>
        </w:rPr>
        <w:t>R</w:t>
      </w:r>
      <w:r w:rsidR="00D002DB" w:rsidRPr="00C04430">
        <w:rPr>
          <w:rFonts w:eastAsia="Cambria"/>
        </w:rPr>
        <w:t>educ</w:t>
      </w:r>
      <w:r>
        <w:rPr>
          <w:rFonts w:eastAsia="Cambria"/>
        </w:rPr>
        <w:t>ed E</w:t>
      </w:r>
      <w:r w:rsidR="00D002DB" w:rsidRPr="00C04430">
        <w:rPr>
          <w:rFonts w:eastAsia="Cambria"/>
        </w:rPr>
        <w:t>stimates</w:t>
      </w:r>
      <w:r>
        <w:rPr>
          <w:rFonts w:eastAsia="Cambria"/>
        </w:rPr>
        <w:t xml:space="preserve"> columns report increases and decreases on a </w:t>
      </w:r>
      <w:r w:rsidRPr="00210198">
        <w:rPr>
          <w:rFonts w:eastAsia="Cambria"/>
          <w:b/>
          <w:bCs/>
        </w:rPr>
        <w:t>gross basis</w:t>
      </w:r>
      <w:r>
        <w:rPr>
          <w:rFonts w:eastAsia="Cambria"/>
        </w:rPr>
        <w:t xml:space="preserve"> and </w:t>
      </w:r>
      <w:r w:rsidR="006A602B">
        <w:rPr>
          <w:rFonts w:eastAsia="Cambria"/>
        </w:rPr>
        <w:t xml:space="preserve">will therefore </w:t>
      </w:r>
      <w:r>
        <w:rPr>
          <w:rFonts w:eastAsia="Cambria"/>
        </w:rPr>
        <w:t>need</w:t>
      </w:r>
      <w:r w:rsidR="006A602B">
        <w:rPr>
          <w:rFonts w:eastAsia="Cambria"/>
        </w:rPr>
        <w:t xml:space="preserve"> </w:t>
      </w:r>
      <w:r>
        <w:rPr>
          <w:rFonts w:eastAsia="Cambria"/>
        </w:rPr>
        <w:t>to reconcile with</w:t>
      </w:r>
      <w:r w:rsidR="00D002DB" w:rsidRPr="00C04430">
        <w:t xml:space="preserve"> </w:t>
      </w:r>
      <w:r>
        <w:rPr>
          <w:b/>
          <w:bCs/>
        </w:rPr>
        <w:t>N</w:t>
      </w:r>
      <w:r w:rsidR="00D002DB" w:rsidRPr="0096138E">
        <w:rPr>
          <w:b/>
          <w:bCs/>
        </w:rPr>
        <w:t>et</w:t>
      </w:r>
      <w:r>
        <w:rPr>
          <w:b/>
          <w:bCs/>
        </w:rPr>
        <w:t xml:space="preserve"> impact on appropriations for outcome X</w:t>
      </w:r>
      <w:r w:rsidR="00D002DB" w:rsidRPr="00C04430">
        <w:t xml:space="preserve"> </w:t>
      </w:r>
      <w:r>
        <w:t>reported in Table 1.3</w:t>
      </w:r>
      <w:r w:rsidR="006A602B">
        <w:t>.</w:t>
      </w:r>
    </w:p>
    <w:p w14:paraId="13031C83" w14:textId="7858C451" w:rsidR="006A602B" w:rsidRDefault="00E95CE6" w:rsidP="005A0464">
      <w:pPr>
        <w:pStyle w:val="Boxed2Text"/>
      </w:pPr>
      <w:r>
        <w:t xml:space="preserve">The Revised Estimates column </w:t>
      </w:r>
      <w:r w:rsidR="006A602B">
        <w:t xml:space="preserve">is reported on a </w:t>
      </w:r>
      <w:r w:rsidR="006A602B" w:rsidRPr="00210198">
        <w:rPr>
          <w:b/>
          <w:bCs/>
        </w:rPr>
        <w:t>net basis</w:t>
      </w:r>
      <w:r w:rsidR="006A602B">
        <w:t xml:space="preserve"> and includes your </w:t>
      </w:r>
      <w:r w:rsidR="006A602B" w:rsidRPr="00210198">
        <w:rPr>
          <w:b/>
          <w:bCs/>
        </w:rPr>
        <w:t>Budget figures +/- the impact of Additional Estimates or Reduced Estimates</w:t>
      </w:r>
      <w:r w:rsidR="006A602B">
        <w:t>.</w:t>
      </w:r>
    </w:p>
    <w:p w14:paraId="5415400C" w14:textId="54C3C347" w:rsidR="000D6CB3" w:rsidRDefault="00D002DB" w:rsidP="000D6CB3">
      <w:r w:rsidRPr="00C04430">
        <w:t xml:space="preserve">Information for these tables can be sourced using the Appropriation Bill 3 and Appropriation Bill 4 reports from CBMS. Figures in Tables 1.4 and 1.5 </w:t>
      </w:r>
      <w:r w:rsidR="006E35C3" w:rsidRPr="00C04430">
        <w:rPr>
          <w:b/>
          <w:bCs/>
        </w:rPr>
        <w:t xml:space="preserve">must </w:t>
      </w:r>
      <w:r w:rsidR="00156A5C">
        <w:rPr>
          <w:b/>
          <w:bCs/>
        </w:rPr>
        <w:t xml:space="preserve">align </w:t>
      </w:r>
      <w:r w:rsidR="00156A5C" w:rsidRPr="0096138E">
        <w:t>with</w:t>
      </w:r>
      <w:r w:rsidR="00156A5C" w:rsidRPr="00C04430">
        <w:t xml:space="preserve"> </w:t>
      </w:r>
      <w:r w:rsidRPr="00C04430">
        <w:t xml:space="preserve">figures published in these </w:t>
      </w:r>
      <w:r w:rsidR="006E35C3" w:rsidRPr="00C04430">
        <w:t xml:space="preserve">Appropriation Bill </w:t>
      </w:r>
      <w:r w:rsidRPr="00C04430">
        <w:t xml:space="preserve">reports and </w:t>
      </w:r>
      <w:r w:rsidR="00915284" w:rsidRPr="00C04430">
        <w:t xml:space="preserve">the </w:t>
      </w:r>
      <w:r w:rsidRPr="00C04430">
        <w:t xml:space="preserve">CFO’s sign-off on the Appropriation Bills provided to </w:t>
      </w:r>
      <w:hyperlink r:id="rId80" w:history="1">
        <w:r w:rsidR="0040769C" w:rsidRPr="00C04430">
          <w:rPr>
            <w:rStyle w:val="Hyperlink"/>
          </w:rPr>
          <w:t>appropsignoffs@finance.gov.au</w:t>
        </w:r>
      </w:hyperlink>
      <w:r w:rsidRPr="00C04430">
        <w:t>.</w:t>
      </w:r>
    </w:p>
    <w:p w14:paraId="0DA862E8" w14:textId="4F98437F" w:rsidR="00156A5C" w:rsidRDefault="00156A5C" w:rsidP="00ED1427">
      <w:pPr>
        <w:pStyle w:val="Heading3Numbered"/>
      </w:pPr>
      <w:bookmarkStart w:id="334" w:name="_Toc215844029"/>
      <w:r>
        <w:lastRenderedPageBreak/>
        <w:t>The ‘Reduced Estimates’ column and s51 Withholdings</w:t>
      </w:r>
      <w:bookmarkEnd w:id="334"/>
    </w:p>
    <w:p w14:paraId="7977FCB1" w14:textId="06A339DE" w:rsidR="003A09F1" w:rsidRDefault="00CD1AAC" w:rsidP="000D6CB3">
      <w:r>
        <w:t>The ‘Reduced Estimates' column</w:t>
      </w:r>
      <w:r w:rsidR="00FD5E2F">
        <w:t>s</w:t>
      </w:r>
      <w:r w:rsidR="00CF7990">
        <w:t xml:space="preserve"> </w:t>
      </w:r>
      <w:r w:rsidR="00FD5E2F">
        <w:t>in</w:t>
      </w:r>
      <w:r w:rsidR="00CF7990">
        <w:t xml:space="preserve"> </w:t>
      </w:r>
      <w:r w:rsidR="00FD5E2F">
        <w:t>Tables 1.4 and 1.5 should</w:t>
      </w:r>
      <w:r w:rsidR="00FF5839">
        <w:t xml:space="preserve"> </w:t>
      </w:r>
      <w:r w:rsidR="003A09F1">
        <w:t>include:</w:t>
      </w:r>
    </w:p>
    <w:p w14:paraId="013604A6" w14:textId="32AB435C" w:rsidR="005979DD" w:rsidRDefault="00FF5839" w:rsidP="002939EE">
      <w:pPr>
        <w:pStyle w:val="Bullet1"/>
      </w:pPr>
      <w:r>
        <w:t xml:space="preserve">any reductions to </w:t>
      </w:r>
      <w:r w:rsidR="003A09F1">
        <w:t xml:space="preserve">Appropriation Acts 1 </w:t>
      </w:r>
      <w:r w:rsidR="00E779C3">
        <w:t>or</w:t>
      </w:r>
      <w:r w:rsidR="003A09F1">
        <w:t xml:space="preserve"> 2</w:t>
      </w:r>
      <w:r w:rsidR="00124E78">
        <w:t>, which will be made by withholding amounts under section 51 of the PGPA Act, and</w:t>
      </w:r>
    </w:p>
    <w:p w14:paraId="2DBA1A93" w14:textId="04E8CFF2" w:rsidR="00016B15" w:rsidRPr="00C04430" w:rsidRDefault="005979DD" w:rsidP="002939EE">
      <w:pPr>
        <w:pStyle w:val="Bullet1"/>
      </w:pPr>
      <w:r>
        <w:t>f</w:t>
      </w:r>
      <w:r w:rsidR="004303C8">
        <w:t>or transparency purposes</w:t>
      </w:r>
      <w:r w:rsidR="000E3DEA">
        <w:t xml:space="preserve">, all reductions </w:t>
      </w:r>
      <w:r w:rsidR="000E3DEA" w:rsidRPr="000E3DEA">
        <w:t xml:space="preserve">should be accompanied with a footnote and link back to the measure title or variation reported in Table 1.3 Additional Estimates and other variations to outcomes since the </w:t>
      </w:r>
      <w:r w:rsidR="003C7CD5" w:rsidRPr="000E3DEA">
        <w:t>202</w:t>
      </w:r>
      <w:r w:rsidR="003C7CD5">
        <w:t>5</w:t>
      </w:r>
      <w:r w:rsidR="000E3DEA" w:rsidRPr="000E3DEA">
        <w:t>-</w:t>
      </w:r>
      <w:r w:rsidR="003C7CD5" w:rsidRPr="000E3DEA">
        <w:t>2</w:t>
      </w:r>
      <w:r w:rsidR="003C7CD5">
        <w:t xml:space="preserve">6 </w:t>
      </w:r>
      <w:r w:rsidR="0083264D">
        <w:t>Budget</w:t>
      </w:r>
      <w:r w:rsidR="000E3DEA">
        <w:t>.</w:t>
      </w:r>
      <w:bookmarkStart w:id="335" w:name="tempbookmark"/>
      <w:bookmarkEnd w:id="335"/>
    </w:p>
    <w:p w14:paraId="17373E95" w14:textId="019A00E9" w:rsidR="00D002DB" w:rsidRPr="00C04430" w:rsidRDefault="00D92E8D" w:rsidP="00ED1427">
      <w:pPr>
        <w:pStyle w:val="Heading1Numbered"/>
      </w:pPr>
      <w:bookmarkStart w:id="336" w:name="_bookmark36"/>
      <w:bookmarkStart w:id="337" w:name="_Toc215844030"/>
      <w:bookmarkEnd w:id="336"/>
      <w:r w:rsidRPr="00C04430">
        <w:t xml:space="preserve">Part 2: </w:t>
      </w:r>
      <w:r w:rsidR="00B83969" w:rsidRPr="00C04430">
        <w:t>E</w:t>
      </w:r>
      <w:r w:rsidR="00D002DB" w:rsidRPr="00C04430">
        <w:t xml:space="preserve">ntity </w:t>
      </w:r>
      <w:r w:rsidR="00B83969" w:rsidRPr="00C04430">
        <w:t>o</w:t>
      </w:r>
      <w:r w:rsidR="00D002DB" w:rsidRPr="00C04430">
        <w:t xml:space="preserve">utcomes and </w:t>
      </w:r>
      <w:r w:rsidR="00B83969" w:rsidRPr="00C04430">
        <w:t>p</w:t>
      </w:r>
      <w:r w:rsidR="00D002DB" w:rsidRPr="00C04430">
        <w:t xml:space="preserve">lanned </w:t>
      </w:r>
      <w:r w:rsidR="00B83969" w:rsidRPr="00C04430">
        <w:t>p</w:t>
      </w:r>
      <w:r w:rsidR="00D002DB" w:rsidRPr="00C04430">
        <w:t>erformance</w:t>
      </w:r>
      <w:bookmarkEnd w:id="337"/>
    </w:p>
    <w:p w14:paraId="6A36FDEF" w14:textId="16A82CEC" w:rsidR="00506461" w:rsidRPr="00C04430" w:rsidRDefault="00506461" w:rsidP="00522E71">
      <w:pPr>
        <w:pStyle w:val="Boxed2Text"/>
      </w:pPr>
      <w:bookmarkStart w:id="338" w:name="Performance_Information"/>
      <w:bookmarkStart w:id="339" w:name="_bookmark37"/>
      <w:bookmarkEnd w:id="338"/>
      <w:bookmarkEnd w:id="339"/>
      <w:r w:rsidRPr="00C04430">
        <w:t>For queries regarding performance reporting in the PAES, please contact the PGPA and Digital Reporting Branch in Finance (</w:t>
      </w:r>
      <w:hyperlink r:id="rId81" w:history="1">
        <w:r w:rsidRPr="00C04430">
          <w:rPr>
            <w:rStyle w:val="Hyperlink"/>
          </w:rPr>
          <w:t>PGPA@finance.gov.au</w:t>
        </w:r>
      </w:hyperlink>
      <w:r w:rsidRPr="00C04430">
        <w:t>).</w:t>
      </w:r>
    </w:p>
    <w:p w14:paraId="3771041A" w14:textId="5AB89B28" w:rsidR="00506461" w:rsidRPr="00C04430" w:rsidRDefault="00506461" w:rsidP="00522E71">
      <w:pPr>
        <w:pStyle w:val="Boxed2Text"/>
      </w:pPr>
      <w:r w:rsidRPr="00C04430">
        <w:t>For advice on changing outcome statements or programs, please contact your Agency Advice Unit in Finance in the first instance.</w:t>
      </w:r>
    </w:p>
    <w:p w14:paraId="3F783F25" w14:textId="48E6B5AE" w:rsidR="00BA79C0" w:rsidRPr="00C04430" w:rsidRDefault="00BA79C0" w:rsidP="00F31EC9">
      <w:r w:rsidRPr="00C04430">
        <w:t xml:space="preserve">This section provides advice </w:t>
      </w:r>
      <w:r w:rsidR="00596691" w:rsidRPr="00C04430">
        <w:t xml:space="preserve">on how to </w:t>
      </w:r>
      <w:r w:rsidRPr="00C04430">
        <w:t xml:space="preserve">report </w:t>
      </w:r>
      <w:r w:rsidR="002136DD" w:rsidRPr="00C04430">
        <w:rPr>
          <w:b/>
          <w:iCs/>
        </w:rPr>
        <w:t xml:space="preserve">budgeted expenses and performance for outcome </w:t>
      </w:r>
      <w:r w:rsidR="00C146BD" w:rsidRPr="00C04430">
        <w:rPr>
          <w:b/>
          <w:iCs/>
        </w:rPr>
        <w:t>X</w:t>
      </w:r>
      <w:r w:rsidR="00C146BD" w:rsidRPr="00C04430">
        <w:t xml:space="preserve"> section </w:t>
      </w:r>
      <w:r w:rsidR="00596691" w:rsidRPr="00C04430">
        <w:t xml:space="preserve">and on how to construct </w:t>
      </w:r>
      <w:r w:rsidR="00596691" w:rsidRPr="00C04430">
        <w:rPr>
          <w:iCs/>
        </w:rPr>
        <w:t xml:space="preserve">Table </w:t>
      </w:r>
      <w:r w:rsidR="003262F6" w:rsidRPr="00C04430">
        <w:rPr>
          <w:iCs/>
        </w:rPr>
        <w:t>2.X</w:t>
      </w:r>
      <w:r w:rsidR="002136DD" w:rsidRPr="00C04430">
        <w:rPr>
          <w:iCs/>
        </w:rPr>
        <w:t>.1</w:t>
      </w:r>
      <w:r w:rsidR="00596691" w:rsidRPr="00C04430">
        <w:rPr>
          <w:iCs/>
        </w:rPr>
        <w:t xml:space="preserve"> Budgeted expenses for </w:t>
      </w:r>
      <w:r w:rsidR="003262F6" w:rsidRPr="00C04430">
        <w:rPr>
          <w:iCs/>
        </w:rPr>
        <w:t>outcome X</w:t>
      </w:r>
      <w:r w:rsidR="00596691" w:rsidRPr="00C04430">
        <w:t>.</w:t>
      </w:r>
    </w:p>
    <w:p w14:paraId="1B758ACE" w14:textId="257DD088" w:rsidR="00D440F3" w:rsidRPr="00C04430" w:rsidRDefault="00D440F3" w:rsidP="00ED1427">
      <w:pPr>
        <w:pStyle w:val="Heading2Numbered"/>
      </w:pPr>
      <w:bookmarkStart w:id="340" w:name="_Toc215844031"/>
      <w:r w:rsidRPr="00C04430">
        <w:t xml:space="preserve">Performance </w:t>
      </w:r>
      <w:r w:rsidR="00B83969" w:rsidRPr="00C04430">
        <w:t>i</w:t>
      </w:r>
      <w:r w:rsidRPr="00C04430">
        <w:t>nformation</w:t>
      </w:r>
      <w:bookmarkEnd w:id="340"/>
    </w:p>
    <w:p w14:paraId="0AF4696A" w14:textId="77777777" w:rsidR="00033AFE" w:rsidRDefault="00033AFE" w:rsidP="005C2636">
      <w:r w:rsidRPr="00DD477A">
        <w:rPr>
          <w:rFonts w:eastAsia="Cambria" w:cs="Calibri"/>
          <w:noProof/>
        </w:rPr>
        <w:drawing>
          <wp:inline distT="0" distB="0" distL="0" distR="0" wp14:anchorId="6E271A51" wp14:editId="2FFF2E65">
            <wp:extent cx="5835650" cy="524179"/>
            <wp:effectExtent l="0" t="0" r="0" b="0"/>
            <wp:docPr id="1655167236" name="Diagram 1655167236"/>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82" r:lo="rId83" r:qs="rId84" r:cs="rId85"/>
              </a:graphicData>
            </a:graphic>
          </wp:inline>
        </w:drawing>
      </w:r>
    </w:p>
    <w:p w14:paraId="075AB19E" w14:textId="31D01519" w:rsidR="00D440F3" w:rsidRPr="00C04430" w:rsidRDefault="00D440F3" w:rsidP="005C2636">
      <w:r w:rsidRPr="00C04430">
        <w:t>This section is to be used by entities to describe the results they plan to achieve with the resources provided for new programs, or materially changed existing programs, resulting fr</w:t>
      </w:r>
      <w:r w:rsidR="0088527F" w:rsidRPr="00C04430">
        <w:t xml:space="preserve">om decisions made since the </w:t>
      </w:r>
      <w:r w:rsidR="001D0EA8">
        <w:t>2025-26</w:t>
      </w:r>
      <w:r w:rsidR="00895BD1" w:rsidRPr="00C04430">
        <w:t xml:space="preserve"> </w:t>
      </w:r>
      <w:r w:rsidRPr="00C04430">
        <w:t>Budget.</w:t>
      </w:r>
    </w:p>
    <w:p w14:paraId="28F44BA0" w14:textId="1CFF4EF7" w:rsidR="00D440F3" w:rsidRPr="00C04430" w:rsidRDefault="00D440F3" w:rsidP="00ED1427">
      <w:pPr>
        <w:pStyle w:val="Heading2Numbered"/>
      </w:pPr>
      <w:bookmarkStart w:id="341" w:name="Finance_Secretary_Direction"/>
      <w:bookmarkStart w:id="342" w:name="_bookmark38"/>
      <w:bookmarkStart w:id="343" w:name="_Toc215844032"/>
      <w:bookmarkEnd w:id="341"/>
      <w:bookmarkEnd w:id="342"/>
      <w:r w:rsidRPr="00C04430">
        <w:t xml:space="preserve">Finance </w:t>
      </w:r>
      <w:r w:rsidR="000F3F67" w:rsidRPr="00C04430">
        <w:t>S</w:t>
      </w:r>
      <w:r w:rsidR="00B83969" w:rsidRPr="00C04430">
        <w:t>e</w:t>
      </w:r>
      <w:r w:rsidRPr="00C04430">
        <w:t>cretary</w:t>
      </w:r>
      <w:r w:rsidR="007B1295" w:rsidRPr="00C04430">
        <w:t>’s</w:t>
      </w:r>
      <w:r w:rsidRPr="00C04430">
        <w:t xml:space="preserve"> </w:t>
      </w:r>
      <w:r w:rsidR="007B1295" w:rsidRPr="00C04430">
        <w:t>Direction</w:t>
      </w:r>
      <w:bookmarkEnd w:id="343"/>
    </w:p>
    <w:p w14:paraId="29E24974" w14:textId="16C639ED" w:rsidR="00941138" w:rsidRPr="00C04430" w:rsidRDefault="00D440F3" w:rsidP="005C2636">
      <w:r w:rsidRPr="00C04430">
        <w:t xml:space="preserve">The requirements for reporting program performance in </w:t>
      </w:r>
      <w:r w:rsidR="0035501C" w:rsidRPr="00C04430">
        <w:t xml:space="preserve">the </w:t>
      </w:r>
      <w:r w:rsidRPr="00C04430">
        <w:t xml:space="preserve">PB Statements are set out in a </w:t>
      </w:r>
      <w:hyperlink r:id="rId87" w:history="1">
        <w:r w:rsidRPr="00C04430">
          <w:rPr>
            <w:rStyle w:val="Hyperlink"/>
          </w:rPr>
          <w:t>direction issued by the Finance Secretary</w:t>
        </w:r>
      </w:hyperlink>
      <w:r w:rsidRPr="00C04430">
        <w:t xml:space="preserve"> under subsection 36(3) of the PGPA Ac</w:t>
      </w:r>
      <w:r w:rsidR="00D85F41" w:rsidRPr="00C04430">
        <w:t>t</w:t>
      </w:r>
      <w:r w:rsidR="00460D64" w:rsidRPr="00C04430">
        <w:t>.</w:t>
      </w:r>
    </w:p>
    <w:p w14:paraId="2613B459" w14:textId="3E9B0973" w:rsidR="0091354D" w:rsidRPr="00C04430" w:rsidRDefault="00D440F3" w:rsidP="005C2636">
      <w:r w:rsidRPr="00C04430">
        <w:t xml:space="preserve">This direction sets out the mandatory minimum requirements for performance information to be included in </w:t>
      </w:r>
      <w:r w:rsidR="0035501C" w:rsidRPr="00C04430">
        <w:t xml:space="preserve">the </w:t>
      </w:r>
      <w:r w:rsidRPr="00C04430">
        <w:t xml:space="preserve">PB Statements, and the links that this information has to corporate plans and annual performance statements. </w:t>
      </w:r>
      <w:r w:rsidR="00ED72E8">
        <w:t>The provision of performance information in PAES should follow the requirements as set out in the direction.</w:t>
      </w:r>
      <w:r w:rsidR="004F7318">
        <w:t xml:space="preserve"> </w:t>
      </w:r>
      <w:r w:rsidRPr="00C04430">
        <w:t>Section 36(3) of the PGPA Act requires the accountable authorit</w:t>
      </w:r>
      <w:r w:rsidR="003C38F8" w:rsidRPr="00C04430">
        <w:t>y</w:t>
      </w:r>
      <w:r w:rsidRPr="00C04430">
        <w:t xml:space="preserve"> of all entities to comply with this direction.</w:t>
      </w:r>
      <w:r w:rsidR="007B1295" w:rsidRPr="00C04430">
        <w:t xml:space="preserve">  For further information on the provision of performance information in the PB Statements</w:t>
      </w:r>
      <w:r w:rsidR="00F1064F">
        <w:t xml:space="preserve"> and PAES</w:t>
      </w:r>
      <w:r w:rsidR="007B1295" w:rsidRPr="00C04430">
        <w:t xml:space="preserve"> see</w:t>
      </w:r>
      <w:r w:rsidR="002469A5" w:rsidRPr="00C04430">
        <w:t xml:space="preserve"> </w:t>
      </w:r>
      <w:hyperlink r:id="rId88" w:history="1">
        <w:r w:rsidR="00554420" w:rsidRPr="00554420">
          <w:rPr>
            <w:rStyle w:val="Hyperlink"/>
            <w:rFonts w:cstheme="minorBidi"/>
            <w:i/>
            <w:iCs/>
          </w:rPr>
          <w:t>Reporting performance information in Portfolio Budget Statements</w:t>
        </w:r>
      </w:hyperlink>
      <w:r w:rsidR="0091354D" w:rsidRPr="00554420">
        <w:rPr>
          <w:i/>
          <w:iCs/>
        </w:rPr>
        <w:t xml:space="preserve"> </w:t>
      </w:r>
      <w:r w:rsidR="0091354D" w:rsidRPr="00C04430">
        <w:t>(RMG 129).</w:t>
      </w:r>
    </w:p>
    <w:p w14:paraId="78BE3A6F" w14:textId="3B85765C" w:rsidR="00D440F3" w:rsidRPr="00C04430" w:rsidRDefault="00D440F3" w:rsidP="00ED1427">
      <w:pPr>
        <w:pStyle w:val="Heading2Numbered"/>
      </w:pPr>
      <w:bookmarkStart w:id="344" w:name="_Toc215844033"/>
      <w:r w:rsidRPr="00C04430">
        <w:lastRenderedPageBreak/>
        <w:t xml:space="preserve">Presentation of </w:t>
      </w:r>
      <w:r w:rsidR="00B83969" w:rsidRPr="00C04430">
        <w:t>p</w:t>
      </w:r>
      <w:r w:rsidRPr="00C04430">
        <w:t xml:space="preserve">erformance </w:t>
      </w:r>
      <w:r w:rsidR="00B83969" w:rsidRPr="00C04430">
        <w:t>i</w:t>
      </w:r>
      <w:r w:rsidRPr="00C04430">
        <w:t>nformation</w:t>
      </w:r>
      <w:bookmarkEnd w:id="344"/>
    </w:p>
    <w:p w14:paraId="34D49E80" w14:textId="4FD0E490" w:rsidR="00D440F3" w:rsidRPr="00C04430" w:rsidRDefault="00900C1D" w:rsidP="005C2636">
      <w:r>
        <w:t>An e</w:t>
      </w:r>
      <w:r w:rsidR="00D440F3" w:rsidRPr="00C04430">
        <w:t xml:space="preserve">xplanation of how to present performance information in </w:t>
      </w:r>
      <w:r w:rsidR="0035501C" w:rsidRPr="00C04430">
        <w:t xml:space="preserve">the </w:t>
      </w:r>
      <w:r w:rsidR="00D440F3" w:rsidRPr="00C04430">
        <w:t>PAES can be found at Sec</w:t>
      </w:r>
      <w:r w:rsidR="00DA344E" w:rsidRPr="00C04430">
        <w:t xml:space="preserve">tion </w:t>
      </w:r>
      <w:r w:rsidR="00345814" w:rsidRPr="00C04430">
        <w:t>1</w:t>
      </w:r>
      <w:r w:rsidR="00F75EBE">
        <w:t>1</w:t>
      </w:r>
      <w:r w:rsidR="00345814" w:rsidRPr="00C04430">
        <w:t xml:space="preserve"> </w:t>
      </w:r>
      <w:r w:rsidR="00DA344E" w:rsidRPr="00C04430">
        <w:t xml:space="preserve">of the </w:t>
      </w:r>
      <w:r w:rsidR="003C7CD5" w:rsidRPr="00C04430">
        <w:t>202</w:t>
      </w:r>
      <w:r w:rsidR="003C7CD5">
        <w:t>5</w:t>
      </w:r>
      <w:r w:rsidR="00345814" w:rsidRPr="00C04430">
        <w:t>-</w:t>
      </w:r>
      <w:r w:rsidR="003C7CD5" w:rsidRPr="00C04430">
        <w:t>2</w:t>
      </w:r>
      <w:r w:rsidR="003C7CD5">
        <w:t>6</w:t>
      </w:r>
      <w:r w:rsidR="003C7CD5" w:rsidRPr="00C04430">
        <w:t xml:space="preserve"> </w:t>
      </w:r>
      <w:r w:rsidR="00E6356E" w:rsidRPr="00C04430">
        <w:t>PB</w:t>
      </w:r>
      <w:r w:rsidR="008043B7" w:rsidRPr="00C04430">
        <w:t xml:space="preserve"> </w:t>
      </w:r>
      <w:r w:rsidR="00E6356E" w:rsidRPr="00C04430">
        <w:t>S</w:t>
      </w:r>
      <w:r w:rsidR="008043B7" w:rsidRPr="00C04430">
        <w:t>tatements</w:t>
      </w:r>
      <w:r w:rsidR="00E6356E" w:rsidRPr="00C04430">
        <w:t xml:space="preserve"> </w:t>
      </w:r>
      <w:r w:rsidR="00D440F3" w:rsidRPr="00C04430">
        <w:t>Guide</w:t>
      </w:r>
      <w:r w:rsidR="00E6356E" w:rsidRPr="00C04430">
        <w:t>.</w:t>
      </w:r>
    </w:p>
    <w:p w14:paraId="5BD156CF" w14:textId="3BECA20D" w:rsidR="00D440F3" w:rsidRPr="00C04430" w:rsidRDefault="001A518F" w:rsidP="0090254B">
      <w:r w:rsidRPr="00C04430">
        <w:t>When developing performance information, e</w:t>
      </w:r>
      <w:r w:rsidR="00D440F3" w:rsidRPr="00C04430">
        <w:t>ntities are referred to</w:t>
      </w:r>
      <w:r w:rsidR="00542907" w:rsidRPr="00C04430">
        <w:t xml:space="preserve"> </w:t>
      </w:r>
      <w:hyperlink r:id="rId89" w:history="1">
        <w:r w:rsidR="005979DD">
          <w:rPr>
            <w:rStyle w:val="Hyperlink"/>
            <w:rFonts w:cstheme="minorBidi"/>
            <w:i/>
            <w:iCs/>
          </w:rPr>
          <w:t>d</w:t>
        </w:r>
        <w:r w:rsidR="00960D6F" w:rsidRPr="002939EE">
          <w:rPr>
            <w:rStyle w:val="Hyperlink"/>
            <w:rFonts w:cstheme="minorBidi"/>
            <w:i/>
            <w:iCs/>
          </w:rPr>
          <w:t>eveloping performance measures</w:t>
        </w:r>
      </w:hyperlink>
      <w:r w:rsidR="00D440F3" w:rsidRPr="00C04430">
        <w:t xml:space="preserve"> </w:t>
      </w:r>
      <w:r w:rsidR="0090254B" w:rsidRPr="00C04430">
        <w:t>(RMG 131).</w:t>
      </w:r>
    </w:p>
    <w:p w14:paraId="4F458883" w14:textId="336CCD19" w:rsidR="00D440F3" w:rsidRDefault="00A95EBC" w:rsidP="00ED1427">
      <w:pPr>
        <w:pStyle w:val="Heading2Numbered"/>
      </w:pPr>
      <w:bookmarkStart w:id="345" w:name="Outcome_and_Program_table_and_Average_St"/>
      <w:bookmarkStart w:id="346" w:name="_bookmark40"/>
      <w:bookmarkStart w:id="347" w:name="_Toc215844034"/>
      <w:bookmarkEnd w:id="345"/>
      <w:bookmarkEnd w:id="346"/>
      <w:r w:rsidRPr="00C04430">
        <w:t xml:space="preserve">Budgeted </w:t>
      </w:r>
      <w:r w:rsidR="00B83969" w:rsidRPr="00C04430">
        <w:t>e</w:t>
      </w:r>
      <w:r w:rsidRPr="00C04430">
        <w:t xml:space="preserve">xpenses </w:t>
      </w:r>
      <w:r w:rsidR="000725B0">
        <w:t>for</w:t>
      </w:r>
      <w:r w:rsidR="00AA0207" w:rsidRPr="00C04430">
        <w:t xml:space="preserve"> </w:t>
      </w:r>
      <w:r w:rsidR="00B83969" w:rsidRPr="00C04430">
        <w:t>o</w:t>
      </w:r>
      <w:r w:rsidR="00D13D71" w:rsidRPr="00C04430">
        <w:t>utcome</w:t>
      </w:r>
      <w:r w:rsidR="000725B0">
        <w:t>s – Table 2.</w:t>
      </w:r>
      <w:r w:rsidR="00B033A3">
        <w:t>X</w:t>
      </w:r>
      <w:r w:rsidR="000725B0">
        <w:t>.1</w:t>
      </w:r>
      <w:bookmarkEnd w:id="347"/>
    </w:p>
    <w:p w14:paraId="56FE5B1D" w14:textId="1BD56083" w:rsidR="009533B5" w:rsidRPr="009533B5" w:rsidRDefault="009533B5" w:rsidP="00ED1427">
      <w:r w:rsidRPr="00DD477A">
        <w:rPr>
          <w:rFonts w:eastAsia="Cambria" w:cs="Calibri"/>
          <w:noProof/>
        </w:rPr>
        <w:drawing>
          <wp:inline distT="0" distB="0" distL="0" distR="0" wp14:anchorId="63E44420" wp14:editId="53788D50">
            <wp:extent cx="5835650" cy="780443"/>
            <wp:effectExtent l="0" t="0" r="0" b="0"/>
            <wp:docPr id="790165377" name="Diagram 790165377"/>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90" r:lo="rId91" r:qs="rId92" r:cs="rId93"/>
              </a:graphicData>
            </a:graphic>
          </wp:inline>
        </w:drawing>
      </w:r>
    </w:p>
    <w:p w14:paraId="3A9C634F" w14:textId="7E59111D" w:rsidR="00AA0207" w:rsidRPr="00C04430" w:rsidRDefault="00AA0207" w:rsidP="00937031">
      <w:r w:rsidRPr="00C04430">
        <w:rPr>
          <w:rStyle w:val="BodyTextChar"/>
          <w:rFonts w:ascii="Calibri" w:hAnsi="Calibri" w:cs="Calibri"/>
        </w:rPr>
        <w:t>The</w:t>
      </w:r>
      <w:r w:rsidRPr="00C04430">
        <w:rPr>
          <w:rStyle w:val="BodyTextChar"/>
          <w:rFonts w:ascii="Calibri" w:hAnsi="Calibri" w:cs="Calibri"/>
          <w:iCs/>
        </w:rPr>
        <w:t xml:space="preserve"> Budgeted expenses by Outcome table </w:t>
      </w:r>
      <w:r w:rsidRPr="00C04430">
        <w:rPr>
          <w:rStyle w:val="BodyTextChar"/>
          <w:rFonts w:ascii="Calibri" w:hAnsi="Calibri" w:cs="Calibri"/>
        </w:rPr>
        <w:t xml:space="preserve">(Table </w:t>
      </w:r>
      <w:r w:rsidR="003262F6" w:rsidRPr="00C04430">
        <w:rPr>
          <w:rStyle w:val="BodyTextChar"/>
          <w:rFonts w:ascii="Calibri" w:hAnsi="Calibri" w:cs="Calibri"/>
        </w:rPr>
        <w:t>2.X.1</w:t>
      </w:r>
      <w:r w:rsidRPr="00C04430">
        <w:rPr>
          <w:rStyle w:val="BodyTextChar"/>
          <w:rFonts w:ascii="Calibri" w:hAnsi="Calibri" w:cs="Calibri"/>
        </w:rPr>
        <w:t xml:space="preserve">) provides the reader with further detail of an entity’s programs and expenses. </w:t>
      </w:r>
      <w:proofErr w:type="gramStart"/>
      <w:r w:rsidRPr="00C04430">
        <w:rPr>
          <w:rStyle w:val="BodyTextChar"/>
          <w:rFonts w:ascii="Calibri" w:hAnsi="Calibri" w:cs="Calibri"/>
        </w:rPr>
        <w:t>In particular, this</w:t>
      </w:r>
      <w:proofErr w:type="gramEnd"/>
      <w:r w:rsidRPr="00C04430">
        <w:rPr>
          <w:rStyle w:val="BodyTextChar"/>
          <w:rFonts w:ascii="Calibri" w:hAnsi="Calibri" w:cs="Calibri"/>
        </w:rPr>
        <w:t xml:space="preserve"> table shows the proposed </w:t>
      </w:r>
      <w:r w:rsidRPr="00210198">
        <w:rPr>
          <w:rStyle w:val="BodyTextChar"/>
          <w:rFonts w:ascii="Calibri" w:hAnsi="Calibri" w:cs="Calibri"/>
          <w:b/>
          <w:bCs/>
        </w:rPr>
        <w:t>use</w:t>
      </w:r>
      <w:r w:rsidRPr="00C04430">
        <w:rPr>
          <w:rStyle w:val="BodyTextChar"/>
          <w:rFonts w:ascii="Calibri" w:hAnsi="Calibri" w:cs="Calibri"/>
        </w:rPr>
        <w:t xml:space="preserve"> of appropriations, and links this to the entity’s financial statements (specifically the </w:t>
      </w:r>
      <w:r w:rsidR="00E17C6B">
        <w:rPr>
          <w:rStyle w:val="BodyTextChar"/>
          <w:rFonts w:ascii="Calibri" w:hAnsi="Calibri" w:cs="Calibri"/>
        </w:rPr>
        <w:t xml:space="preserve">Comprehensive </w:t>
      </w:r>
      <w:r w:rsidRPr="00C04430">
        <w:rPr>
          <w:rStyle w:val="BodyTextChar"/>
          <w:rFonts w:ascii="Calibri" w:hAnsi="Calibri" w:cs="Calibri"/>
        </w:rPr>
        <w:t>income statement</w:t>
      </w:r>
      <w:r w:rsidR="00E17C6B">
        <w:rPr>
          <w:rStyle w:val="BodyTextChar"/>
          <w:rFonts w:ascii="Calibri" w:hAnsi="Calibri" w:cs="Calibri"/>
        </w:rPr>
        <w:t xml:space="preserve"> and S</w:t>
      </w:r>
      <w:r w:rsidR="00E17C6B" w:rsidRPr="00E17C6B">
        <w:rPr>
          <w:rStyle w:val="BodyTextChar"/>
          <w:rFonts w:ascii="Calibri" w:hAnsi="Calibri" w:cs="Calibri"/>
        </w:rPr>
        <w:t>chedule of budgeted income and expenses administered on behalf of Government</w:t>
      </w:r>
      <w:r w:rsidRPr="00C04430">
        <w:rPr>
          <w:rStyle w:val="BodyTextChar"/>
          <w:rFonts w:ascii="Calibri" w:hAnsi="Calibri" w:cs="Calibri"/>
        </w:rPr>
        <w:t xml:space="preserve">). It provides a breakdown of total expenses for each outcome by funding source, and a short description of each outcome and program. A separate table should be prepared for each outcome. </w:t>
      </w:r>
    </w:p>
    <w:p w14:paraId="1C9AAB83" w14:textId="0C262192" w:rsidR="00AA0207" w:rsidRPr="00C04430" w:rsidRDefault="00AA0207" w:rsidP="00C97200">
      <w:pPr>
        <w:pStyle w:val="Bullet1"/>
        <w:rPr>
          <w:rStyle w:val="BodyTextChar"/>
          <w:rFonts w:ascii="Calibri" w:eastAsiaTheme="minorHAnsi" w:hAnsi="Calibri" w:cstheme="minorHAnsi"/>
        </w:rPr>
      </w:pPr>
      <w:r w:rsidRPr="00C04430">
        <w:rPr>
          <w:rStyle w:val="BodyTextChar"/>
          <w:rFonts w:ascii="Calibri" w:eastAsiaTheme="minorHAnsi" w:hAnsi="Calibri" w:cstheme="minorHAnsi"/>
        </w:rPr>
        <w:t xml:space="preserve">Where an entity wishes to describe a program in greater detail, for example, where it is made up of several sub-components, this should be done in Table </w:t>
      </w:r>
      <w:r w:rsidR="003262F6" w:rsidRPr="00C04430">
        <w:rPr>
          <w:rStyle w:val="BodyTextChar"/>
          <w:rFonts w:ascii="Calibri" w:eastAsiaTheme="minorHAnsi" w:hAnsi="Calibri" w:cstheme="minorHAnsi"/>
        </w:rPr>
        <w:t>2.X.</w:t>
      </w:r>
      <w:r w:rsidRPr="00C04430">
        <w:rPr>
          <w:rStyle w:val="BodyTextChar"/>
          <w:rFonts w:ascii="Calibri" w:eastAsiaTheme="minorHAnsi" w:hAnsi="Calibri" w:cstheme="minorHAnsi"/>
        </w:rPr>
        <w:t xml:space="preserve">2: Program components </w:t>
      </w:r>
      <w:r w:rsidR="00421AF8" w:rsidRPr="00C04430">
        <w:rPr>
          <w:rStyle w:val="BodyTextChar"/>
          <w:rFonts w:ascii="Calibri" w:eastAsiaTheme="minorHAnsi" w:hAnsi="Calibri" w:cstheme="minorHAnsi"/>
        </w:rPr>
        <w:t xml:space="preserve">of </w:t>
      </w:r>
      <w:r w:rsidR="003262F6" w:rsidRPr="00C04430">
        <w:rPr>
          <w:rStyle w:val="BodyTextChar"/>
          <w:rFonts w:ascii="Calibri" w:eastAsiaTheme="minorHAnsi" w:hAnsi="Calibri" w:cstheme="minorHAnsi"/>
        </w:rPr>
        <w:t>outcome X</w:t>
      </w:r>
      <w:r w:rsidR="00421AF8" w:rsidRPr="00C04430">
        <w:rPr>
          <w:rStyle w:val="BodyTextChar"/>
          <w:rFonts w:ascii="Calibri" w:eastAsiaTheme="minorHAnsi" w:hAnsi="Calibri" w:cstheme="minorHAnsi"/>
        </w:rPr>
        <w:t xml:space="preserve"> </w:t>
      </w:r>
      <w:r w:rsidRPr="00C04430">
        <w:rPr>
          <w:rStyle w:val="BodyTextChar"/>
          <w:rFonts w:ascii="Calibri" w:eastAsiaTheme="minorHAnsi" w:hAnsi="Calibri" w:cstheme="minorHAnsi"/>
        </w:rPr>
        <w:t xml:space="preserve">(described </w:t>
      </w:r>
      <w:r w:rsidR="00E543E0" w:rsidRPr="00C04430">
        <w:rPr>
          <w:rStyle w:val="BodyTextChar"/>
          <w:rFonts w:ascii="Calibri" w:eastAsiaTheme="minorHAnsi" w:hAnsi="Calibri" w:cstheme="minorHAnsi"/>
        </w:rPr>
        <w:t>on p</w:t>
      </w:r>
      <w:r w:rsidR="00522E71" w:rsidRPr="00C04430">
        <w:rPr>
          <w:rStyle w:val="BodyTextChar"/>
          <w:rFonts w:ascii="Calibri" w:eastAsiaTheme="minorHAnsi" w:hAnsi="Calibri" w:cstheme="minorHAnsi"/>
        </w:rPr>
        <w:t xml:space="preserve">age </w:t>
      </w:r>
      <w:r w:rsidR="00F50B4E" w:rsidRPr="00C04430">
        <w:fldChar w:fldCharType="begin"/>
      </w:r>
      <w:r w:rsidR="00F50B4E" w:rsidRPr="00C04430">
        <w:rPr>
          <w:rStyle w:val="BodyTextChar"/>
          <w:rFonts w:ascii="Calibri" w:eastAsiaTheme="minorHAnsi" w:hAnsi="Calibri" w:cstheme="minorHAnsi"/>
        </w:rPr>
        <w:instrText xml:space="preserve"> PAGEREF _Ref55997056 \h </w:instrText>
      </w:r>
      <w:r w:rsidR="00F50B4E" w:rsidRPr="00C04430">
        <w:fldChar w:fldCharType="separate"/>
      </w:r>
      <w:r w:rsidR="00100A6C">
        <w:rPr>
          <w:rStyle w:val="BodyTextChar"/>
          <w:rFonts w:ascii="Calibri" w:eastAsiaTheme="minorHAnsi" w:hAnsi="Calibri" w:cstheme="minorHAnsi"/>
          <w:noProof/>
        </w:rPr>
        <w:t>42</w:t>
      </w:r>
      <w:r w:rsidR="00F50B4E" w:rsidRPr="00C04430">
        <w:fldChar w:fldCharType="end"/>
      </w:r>
      <w:r w:rsidR="00E543E0" w:rsidRPr="00C04430">
        <w:rPr>
          <w:rStyle w:val="BodyTextChar"/>
          <w:rFonts w:ascii="Calibri" w:eastAsiaTheme="minorHAnsi" w:hAnsi="Calibri" w:cstheme="minorHAnsi"/>
        </w:rPr>
        <w:t xml:space="preserve">under </w:t>
      </w:r>
      <w:r w:rsidR="000732DE" w:rsidRPr="00C04430">
        <w:rPr>
          <w:rStyle w:val="BodyTextChar"/>
          <w:rFonts w:ascii="Calibri" w:eastAsiaTheme="minorHAnsi" w:hAnsi="Calibri" w:cstheme="minorHAnsi"/>
        </w:rPr>
        <w:t>part</w:t>
      </w:r>
      <w:r w:rsidR="00E543E0" w:rsidRPr="00C04430">
        <w:rPr>
          <w:rStyle w:val="BodyTextChar"/>
          <w:rFonts w:ascii="Calibri" w:eastAsiaTheme="minorHAnsi" w:hAnsi="Calibri" w:cstheme="minorHAnsi"/>
        </w:rPr>
        <w:t xml:space="preserve"> </w:t>
      </w:r>
      <w:r w:rsidR="00E543E0" w:rsidRPr="00C04430">
        <w:rPr>
          <w:rStyle w:val="CrossReference"/>
        </w:rPr>
        <w:fldChar w:fldCharType="begin"/>
      </w:r>
      <w:r w:rsidR="00E543E0" w:rsidRPr="00C04430">
        <w:rPr>
          <w:rStyle w:val="CrossReference"/>
        </w:rPr>
        <w:instrText xml:space="preserve"> REF _Ref55997056 \w \h </w:instrText>
      </w:r>
      <w:r w:rsidR="00AE739A" w:rsidRPr="00C04430">
        <w:rPr>
          <w:rStyle w:val="CrossReference"/>
        </w:rPr>
        <w:instrText xml:space="preserve"> \* MERGEFORMAT </w:instrText>
      </w:r>
      <w:r w:rsidR="00E543E0" w:rsidRPr="00C04430">
        <w:rPr>
          <w:rStyle w:val="CrossReference"/>
        </w:rPr>
      </w:r>
      <w:r w:rsidR="00E543E0" w:rsidRPr="00C04430">
        <w:rPr>
          <w:rStyle w:val="CrossReference"/>
        </w:rPr>
        <w:fldChar w:fldCharType="separate"/>
      </w:r>
      <w:r w:rsidR="00100A6C">
        <w:rPr>
          <w:rStyle w:val="CrossReference"/>
        </w:rPr>
        <w:t>6.4.3</w:t>
      </w:r>
      <w:r w:rsidR="00E543E0" w:rsidRPr="00C04430">
        <w:rPr>
          <w:rStyle w:val="CrossReference"/>
        </w:rPr>
        <w:fldChar w:fldCharType="end"/>
      </w:r>
      <w:r w:rsidR="00E543E0" w:rsidRPr="00C04430">
        <w:rPr>
          <w:rStyle w:val="CrossReference"/>
        </w:rPr>
        <w:t xml:space="preserve"> </w:t>
      </w:r>
      <w:r w:rsidR="00821844" w:rsidRPr="00C04430">
        <w:rPr>
          <w:rStyle w:val="CrossReference"/>
        </w:rPr>
        <w:fldChar w:fldCharType="begin"/>
      </w:r>
      <w:r w:rsidR="00821844" w:rsidRPr="00C04430">
        <w:rPr>
          <w:rStyle w:val="CrossReference"/>
        </w:rPr>
        <w:instrText xml:space="preserve"> REF _Ref55997056 \h  \* MERGEFORMAT </w:instrText>
      </w:r>
      <w:r w:rsidR="00821844" w:rsidRPr="00C04430">
        <w:rPr>
          <w:rStyle w:val="CrossReference"/>
        </w:rPr>
      </w:r>
      <w:r w:rsidR="00821844" w:rsidRPr="00C04430">
        <w:rPr>
          <w:rStyle w:val="CrossReference"/>
        </w:rPr>
        <w:fldChar w:fldCharType="separate"/>
      </w:r>
      <w:r w:rsidR="00100A6C" w:rsidRPr="00100A6C">
        <w:rPr>
          <w:rStyle w:val="CrossReference"/>
        </w:rPr>
        <w:t>Program components</w:t>
      </w:r>
      <w:r w:rsidR="00821844" w:rsidRPr="00C04430">
        <w:rPr>
          <w:rStyle w:val="CrossReference"/>
        </w:rPr>
        <w:fldChar w:fldCharType="end"/>
      </w:r>
      <w:r w:rsidR="00E543E0" w:rsidRPr="00C04430">
        <w:rPr>
          <w:rStyle w:val="BodyTextChar"/>
          <w:rFonts w:ascii="Calibri" w:eastAsiaTheme="minorHAnsi" w:hAnsi="Calibri" w:cstheme="minorHAnsi"/>
        </w:rPr>
        <w:t xml:space="preserve"> </w:t>
      </w:r>
      <w:r w:rsidR="0088324B" w:rsidRPr="00C04430">
        <w:rPr>
          <w:rStyle w:val="BodyTextChar"/>
          <w:rFonts w:ascii="Calibri" w:eastAsiaTheme="minorHAnsi" w:hAnsi="Calibri" w:cstheme="minorHAnsi"/>
        </w:rPr>
        <w:t>below</w:t>
      </w:r>
      <w:r w:rsidRPr="00C04430">
        <w:rPr>
          <w:rStyle w:val="BodyTextChar"/>
          <w:rFonts w:ascii="Calibri" w:eastAsiaTheme="minorHAnsi" w:hAnsi="Calibri" w:cstheme="minorHAnsi"/>
        </w:rPr>
        <w:t>).</w:t>
      </w:r>
    </w:p>
    <w:p w14:paraId="255DEF13" w14:textId="20209677" w:rsidR="00703055" w:rsidRPr="00C04430" w:rsidRDefault="00AA0207" w:rsidP="00937031">
      <w:pPr>
        <w:rPr>
          <w:rFonts w:cs="Calibri"/>
        </w:rPr>
      </w:pPr>
      <w:r w:rsidRPr="00C04430">
        <w:rPr>
          <w:rStyle w:val="BodyTextChar"/>
          <w:rFonts w:ascii="Calibri" w:hAnsi="Calibri" w:cs="Calibri"/>
          <w:iCs/>
        </w:rPr>
        <w:t xml:space="preserve">Table </w:t>
      </w:r>
      <w:r w:rsidR="003262F6" w:rsidRPr="00C04430">
        <w:rPr>
          <w:rStyle w:val="BodyTextChar"/>
          <w:rFonts w:ascii="Calibri" w:hAnsi="Calibri" w:cs="Calibri"/>
          <w:iCs/>
        </w:rPr>
        <w:t>2.X.1</w:t>
      </w:r>
      <w:r w:rsidRPr="00C04430">
        <w:rPr>
          <w:rStyle w:val="BodyTextChar"/>
          <w:rFonts w:ascii="Calibri" w:hAnsi="Calibri" w:cs="Calibri"/>
        </w:rPr>
        <w:t xml:space="preserve"> also provides an estimate of ASL by outcome for the </w:t>
      </w:r>
      <w:r w:rsidR="00CB16D0" w:rsidRPr="00C04430">
        <w:rPr>
          <w:rStyle w:val="BodyTextChar"/>
          <w:rFonts w:ascii="Calibri" w:hAnsi="Calibri" w:cs="Calibri"/>
        </w:rPr>
        <w:t xml:space="preserve">revised </w:t>
      </w:r>
      <w:r w:rsidRPr="00C04430">
        <w:rPr>
          <w:rStyle w:val="BodyTextChar"/>
          <w:rFonts w:ascii="Calibri" w:hAnsi="Calibri" w:cs="Calibri"/>
        </w:rPr>
        <w:t xml:space="preserve">budget and prior year. </w:t>
      </w:r>
      <w:r w:rsidR="00703055" w:rsidRPr="00C04430">
        <w:rPr>
          <w:rFonts w:cs="Calibri"/>
        </w:rPr>
        <w:t xml:space="preserve">ASL figures across all outcomes should match the figures to be published at the bottom of </w:t>
      </w:r>
      <w:r w:rsidR="00703055" w:rsidRPr="00C04430">
        <w:rPr>
          <w:rFonts w:cs="Calibri"/>
          <w:iCs/>
        </w:rPr>
        <w:t xml:space="preserve">Table 1.1 </w:t>
      </w:r>
      <w:r w:rsidR="00FC0AF8" w:rsidRPr="00C04430">
        <w:rPr>
          <w:rFonts w:cs="Calibri"/>
          <w:iCs/>
        </w:rPr>
        <w:t>E</w:t>
      </w:r>
      <w:r w:rsidR="00ED0DFA" w:rsidRPr="00C04430">
        <w:rPr>
          <w:rFonts w:cs="Calibri"/>
          <w:iCs/>
        </w:rPr>
        <w:t>ntity resource statement</w:t>
      </w:r>
      <w:r w:rsidR="00703055" w:rsidRPr="00C04430">
        <w:rPr>
          <w:rFonts w:cs="Calibri"/>
        </w:rPr>
        <w:t xml:space="preserve">. Please refer to the latest </w:t>
      </w:r>
      <w:r w:rsidR="003C38F8" w:rsidRPr="00C04430">
        <w:rPr>
          <w:rFonts w:cs="Calibri"/>
        </w:rPr>
        <w:t>estimates memorandum</w:t>
      </w:r>
      <w:r w:rsidR="00703055" w:rsidRPr="00C04430">
        <w:rPr>
          <w:rFonts w:cs="Calibri"/>
        </w:rPr>
        <w:t xml:space="preserve"> on ASL. </w:t>
      </w:r>
    </w:p>
    <w:p w14:paraId="7F7CE66D" w14:textId="7AAF6667" w:rsidR="00AA0207" w:rsidRPr="00C04430" w:rsidRDefault="00AA0207" w:rsidP="00937031">
      <w:pPr>
        <w:rPr>
          <w:rStyle w:val="BodyTextChar"/>
          <w:rFonts w:ascii="Calibri" w:hAnsi="Calibri" w:cs="Calibri"/>
        </w:rPr>
      </w:pPr>
      <w:r w:rsidRPr="00C04430">
        <w:rPr>
          <w:rStyle w:val="BodyTextChar"/>
          <w:rFonts w:ascii="Calibri" w:hAnsi="Calibri" w:cs="Calibri"/>
          <w:iCs/>
        </w:rPr>
        <w:t xml:space="preserve">Table </w:t>
      </w:r>
      <w:r w:rsidR="003262F6" w:rsidRPr="00C04430">
        <w:rPr>
          <w:rStyle w:val="BodyTextChar"/>
          <w:rFonts w:ascii="Calibri" w:hAnsi="Calibri" w:cs="Calibri"/>
          <w:iCs/>
        </w:rPr>
        <w:t>2.X.1</w:t>
      </w:r>
      <w:r w:rsidRPr="00C04430">
        <w:rPr>
          <w:rStyle w:val="BodyTextChar"/>
          <w:rFonts w:ascii="Calibri" w:hAnsi="Calibri" w:cs="Calibri"/>
        </w:rPr>
        <w:t xml:space="preserve"> also includes information on </w:t>
      </w:r>
      <w:r w:rsidR="00DC1AF5">
        <w:rPr>
          <w:rStyle w:val="BodyTextChar"/>
          <w:rFonts w:ascii="Calibri" w:hAnsi="Calibri" w:cs="Calibri"/>
        </w:rPr>
        <w:t xml:space="preserve">the </w:t>
      </w:r>
      <w:r w:rsidRPr="00C04430">
        <w:rPr>
          <w:rStyle w:val="BodyTextChar"/>
          <w:rFonts w:ascii="Calibri" w:hAnsi="Calibri" w:cs="Calibri"/>
        </w:rPr>
        <w:t>movement of administered funds agreed at an outcome and program-level.</w:t>
      </w:r>
      <w:r w:rsidR="0063070B" w:rsidRPr="00C04430">
        <w:rPr>
          <w:rStyle w:val="BodyTextChar"/>
          <w:rFonts w:ascii="Calibri" w:hAnsi="Calibri" w:cs="Calibri"/>
        </w:rPr>
        <w:t xml:space="preserve"> </w:t>
      </w:r>
      <w:r w:rsidRPr="00C04430">
        <w:rPr>
          <w:rStyle w:val="BodyTextChar"/>
          <w:rFonts w:ascii="Calibri" w:hAnsi="Calibri" w:cs="Calibri"/>
        </w:rPr>
        <w:t xml:space="preserve">This section details the amount of unexpended annual administered funding which the </w:t>
      </w:r>
      <w:r w:rsidR="00E13776" w:rsidRPr="00C04430">
        <w:rPr>
          <w:rStyle w:val="BodyTextChar"/>
          <w:rFonts w:ascii="Calibri" w:hAnsi="Calibri" w:cs="Calibri"/>
        </w:rPr>
        <w:t xml:space="preserve">Government </w:t>
      </w:r>
      <w:r w:rsidRPr="00C04430">
        <w:rPr>
          <w:rStyle w:val="BodyTextChar"/>
          <w:rFonts w:ascii="Calibri" w:hAnsi="Calibri" w:cs="Calibri"/>
        </w:rPr>
        <w:t xml:space="preserve">has agreed to </w:t>
      </w:r>
      <w:r w:rsidR="00C95761">
        <w:rPr>
          <w:rStyle w:val="BodyTextChar"/>
          <w:rFonts w:ascii="Calibri" w:hAnsi="Calibri" w:cs="Calibri"/>
        </w:rPr>
        <w:t>move</w:t>
      </w:r>
      <w:r w:rsidR="00C95761" w:rsidRPr="00C04430">
        <w:rPr>
          <w:rStyle w:val="BodyTextChar"/>
          <w:rFonts w:ascii="Calibri" w:hAnsi="Calibri" w:cs="Calibri"/>
        </w:rPr>
        <w:t xml:space="preserve"> </w:t>
      </w:r>
      <w:r w:rsidRPr="00C04430">
        <w:rPr>
          <w:rStyle w:val="BodyTextChar"/>
          <w:rFonts w:ascii="Calibri" w:hAnsi="Calibri" w:cs="Calibri"/>
        </w:rPr>
        <w:t>from current or prior financial years to the budget and forward years (</w:t>
      </w:r>
      <w:r w:rsidR="003C7CD5" w:rsidRPr="00C04430">
        <w:rPr>
          <w:rStyle w:val="BodyTextChar"/>
          <w:rFonts w:ascii="Calibri" w:hAnsi="Calibri" w:cs="Calibri"/>
        </w:rPr>
        <w:t>202</w:t>
      </w:r>
      <w:r w:rsidR="003C7CD5">
        <w:rPr>
          <w:rStyle w:val="BodyTextChar"/>
          <w:rFonts w:ascii="Calibri" w:hAnsi="Calibri" w:cs="Calibri"/>
        </w:rPr>
        <w:t>4</w:t>
      </w:r>
      <w:r w:rsidRPr="00C04430">
        <w:rPr>
          <w:rStyle w:val="BodyTextChar"/>
          <w:rFonts w:ascii="Calibri" w:hAnsi="Calibri" w:cs="Calibri"/>
        </w:rPr>
        <w:t>-</w:t>
      </w:r>
      <w:r w:rsidR="003C7CD5" w:rsidRPr="00C04430">
        <w:rPr>
          <w:rStyle w:val="BodyTextChar"/>
          <w:rFonts w:ascii="Calibri" w:hAnsi="Calibri" w:cs="Calibri"/>
        </w:rPr>
        <w:t>2</w:t>
      </w:r>
      <w:r w:rsidR="003C7CD5">
        <w:rPr>
          <w:rStyle w:val="BodyTextChar"/>
          <w:rFonts w:ascii="Calibri" w:hAnsi="Calibri" w:cs="Calibri"/>
        </w:rPr>
        <w:t>5</w:t>
      </w:r>
      <w:r w:rsidR="003C7CD5" w:rsidRPr="00C04430">
        <w:rPr>
          <w:rStyle w:val="BodyTextChar"/>
          <w:rFonts w:ascii="Calibri" w:hAnsi="Calibri" w:cs="Calibri"/>
        </w:rPr>
        <w:t xml:space="preserve"> </w:t>
      </w:r>
      <w:r w:rsidRPr="00C04430">
        <w:rPr>
          <w:rStyle w:val="BodyTextChar"/>
          <w:rFonts w:ascii="Calibri" w:hAnsi="Calibri" w:cs="Calibri"/>
        </w:rPr>
        <w:t xml:space="preserve">to </w:t>
      </w:r>
      <w:r w:rsidR="00C56DD4">
        <w:rPr>
          <w:rStyle w:val="BodyTextChar"/>
          <w:rFonts w:ascii="Calibri" w:hAnsi="Calibri" w:cs="Calibri"/>
        </w:rPr>
        <w:t>2028-29</w:t>
      </w:r>
      <w:r w:rsidRPr="00C04430">
        <w:rPr>
          <w:rStyle w:val="BodyTextChar"/>
          <w:rFonts w:ascii="Calibri" w:hAnsi="Calibri" w:cs="Calibri"/>
        </w:rPr>
        <w:t>).</w:t>
      </w:r>
    </w:p>
    <w:p w14:paraId="75A0EC30" w14:textId="6DD8F58F" w:rsidR="00AA0207" w:rsidRPr="00C04430" w:rsidRDefault="00AA0207">
      <w:pPr>
        <w:rPr>
          <w:rStyle w:val="BodyTextChar"/>
          <w:rFonts w:ascii="Calibri" w:hAnsi="Calibri" w:cs="Calibri"/>
        </w:rPr>
      </w:pPr>
      <w:r w:rsidRPr="00C04430">
        <w:rPr>
          <w:rStyle w:val="BodyTextChar"/>
          <w:rFonts w:ascii="Calibri" w:hAnsi="Calibri" w:cs="Calibri"/>
          <w:iCs/>
        </w:rPr>
        <w:t xml:space="preserve">Table </w:t>
      </w:r>
      <w:r w:rsidR="003262F6" w:rsidRPr="00C04430">
        <w:rPr>
          <w:rStyle w:val="BodyTextChar"/>
          <w:rFonts w:ascii="Calibri" w:hAnsi="Calibri" w:cs="Calibri"/>
          <w:iCs/>
        </w:rPr>
        <w:t>2.X.1</w:t>
      </w:r>
      <w:r w:rsidRPr="00C04430">
        <w:rPr>
          <w:rStyle w:val="BodyTextChar"/>
          <w:rFonts w:ascii="Calibri" w:hAnsi="Calibri" w:cs="Calibri"/>
        </w:rPr>
        <w:t xml:space="preserve"> complements the </w:t>
      </w:r>
      <w:r w:rsidRPr="00C04430">
        <w:rPr>
          <w:rStyle w:val="BodyTextChar"/>
          <w:rFonts w:ascii="Calibri" w:hAnsi="Calibri" w:cs="Calibri"/>
          <w:iCs/>
        </w:rPr>
        <w:t xml:space="preserve">Table 1.1 </w:t>
      </w:r>
      <w:r w:rsidR="00FC0AF8" w:rsidRPr="00C04430">
        <w:rPr>
          <w:rStyle w:val="BodyTextChar"/>
          <w:rFonts w:ascii="Calibri" w:hAnsi="Calibri" w:cs="Calibri"/>
          <w:iCs/>
        </w:rPr>
        <w:t>E</w:t>
      </w:r>
      <w:r w:rsidRPr="00C04430">
        <w:rPr>
          <w:rStyle w:val="BodyTextChar"/>
          <w:rFonts w:ascii="Calibri" w:hAnsi="Calibri" w:cs="Calibri"/>
          <w:iCs/>
        </w:rPr>
        <w:t>ntity resource statement</w:t>
      </w:r>
      <w:r w:rsidRPr="00C04430">
        <w:rPr>
          <w:rStyle w:val="BodyTextChar"/>
          <w:rFonts w:ascii="Calibri" w:hAnsi="Calibri" w:cs="Calibri"/>
        </w:rPr>
        <w:t xml:space="preserve">, which in contrast, provides a summary of funding sources </w:t>
      </w:r>
      <w:r w:rsidR="00450B80" w:rsidRPr="00C04430">
        <w:rPr>
          <w:rStyle w:val="BodyTextChar"/>
          <w:rFonts w:ascii="Calibri" w:hAnsi="Calibri" w:cs="Calibri"/>
        </w:rPr>
        <w:t xml:space="preserve">(resourcing) </w:t>
      </w:r>
      <w:r w:rsidRPr="00C04430">
        <w:rPr>
          <w:rStyle w:val="BodyTextChar"/>
          <w:rFonts w:ascii="Calibri" w:hAnsi="Calibri" w:cs="Calibri"/>
        </w:rPr>
        <w:t xml:space="preserve">but not forecast </w:t>
      </w:r>
      <w:r w:rsidR="00450B80" w:rsidRPr="00C04430">
        <w:rPr>
          <w:rStyle w:val="BodyTextChar"/>
          <w:rFonts w:ascii="Calibri" w:hAnsi="Calibri" w:cs="Calibri"/>
        </w:rPr>
        <w:t>expenses.</w:t>
      </w:r>
      <w:r w:rsidR="00E55549" w:rsidRPr="00C04430">
        <w:rPr>
          <w:rStyle w:val="BodyTextChar"/>
          <w:rFonts w:ascii="Calibri" w:hAnsi="Calibri" w:cs="Calibri"/>
        </w:rPr>
        <w:t xml:space="preserve"> Information on </w:t>
      </w:r>
      <w:r w:rsidR="00CD4411" w:rsidRPr="00C04430">
        <w:rPr>
          <w:rStyle w:val="BodyTextChar"/>
          <w:rFonts w:ascii="Calibri" w:hAnsi="Calibri" w:cs="Calibri"/>
        </w:rPr>
        <w:t xml:space="preserve">forecast </w:t>
      </w:r>
      <w:r w:rsidR="00E55549" w:rsidRPr="00C04430">
        <w:rPr>
          <w:rStyle w:val="BodyTextChar"/>
          <w:rFonts w:ascii="Calibri" w:hAnsi="Calibri" w:cs="Calibri"/>
        </w:rPr>
        <w:t xml:space="preserve">expenditure on assets and liabilities will be contained in the </w:t>
      </w:r>
      <w:r w:rsidR="00AD34BA">
        <w:rPr>
          <w:rStyle w:val="BodyTextChar"/>
          <w:rFonts w:ascii="Calibri" w:hAnsi="Calibri" w:cs="Calibri"/>
        </w:rPr>
        <w:t>b</w:t>
      </w:r>
      <w:r w:rsidR="00E55549" w:rsidRPr="00C04430">
        <w:rPr>
          <w:rStyle w:val="BodyTextChar"/>
          <w:rFonts w:ascii="Calibri" w:hAnsi="Calibri" w:cs="Calibri"/>
        </w:rPr>
        <w:t xml:space="preserve">udgeted </w:t>
      </w:r>
      <w:r w:rsidR="00AD34BA">
        <w:rPr>
          <w:rStyle w:val="BodyTextChar"/>
          <w:rFonts w:ascii="Calibri" w:hAnsi="Calibri" w:cs="Calibri"/>
        </w:rPr>
        <w:t>f</w:t>
      </w:r>
      <w:r w:rsidR="00E55549" w:rsidRPr="00C04430">
        <w:rPr>
          <w:rStyle w:val="BodyTextChar"/>
          <w:rFonts w:ascii="Calibri" w:hAnsi="Calibri" w:cs="Calibri"/>
        </w:rPr>
        <w:t xml:space="preserve">inancial </w:t>
      </w:r>
      <w:r w:rsidR="00AD34BA">
        <w:rPr>
          <w:rStyle w:val="BodyTextChar"/>
          <w:rFonts w:ascii="Calibri" w:hAnsi="Calibri" w:cs="Calibri"/>
        </w:rPr>
        <w:t>s</w:t>
      </w:r>
      <w:r w:rsidR="00E55549" w:rsidRPr="00C04430">
        <w:rPr>
          <w:rStyle w:val="BodyTextChar"/>
          <w:rFonts w:ascii="Calibri" w:hAnsi="Calibri" w:cs="Calibri"/>
        </w:rPr>
        <w:t>tatements.</w:t>
      </w:r>
    </w:p>
    <w:p w14:paraId="3991F2BC" w14:textId="048EB392" w:rsidR="00AA0207" w:rsidRPr="00C04430" w:rsidRDefault="00AA0207" w:rsidP="00ED1427">
      <w:pPr>
        <w:pStyle w:val="Heading3Numbered"/>
      </w:pPr>
      <w:bookmarkStart w:id="348" w:name="_Toc47951242"/>
      <w:bookmarkStart w:id="349" w:name="_Toc215844035"/>
      <w:r w:rsidRPr="00C04430">
        <w:t>Minimum reporting requirements</w:t>
      </w:r>
      <w:bookmarkEnd w:id="348"/>
      <w:bookmarkEnd w:id="349"/>
    </w:p>
    <w:p w14:paraId="2F19F588" w14:textId="746942E4" w:rsidR="00AA0207" w:rsidRPr="00C04430" w:rsidRDefault="00AA0207" w:rsidP="00C97200">
      <w:pPr>
        <w:pStyle w:val="Bullet1"/>
        <w:rPr>
          <w:rStyle w:val="BodyTextChar"/>
          <w:rFonts w:ascii="Calibri" w:hAnsi="Calibri" w:cs="Calibri"/>
        </w:rPr>
      </w:pPr>
      <w:r w:rsidRPr="00C04430">
        <w:rPr>
          <w:rStyle w:val="BodyTextChar"/>
          <w:rFonts w:ascii="Calibri" w:hAnsi="Calibri" w:cs="Calibri"/>
        </w:rPr>
        <w:t xml:space="preserve">At a minimum, there should be a Table </w:t>
      </w:r>
      <w:r w:rsidR="003262F6" w:rsidRPr="00C04430">
        <w:rPr>
          <w:rStyle w:val="BodyTextChar"/>
          <w:rFonts w:ascii="Calibri" w:hAnsi="Calibri" w:cs="Calibri"/>
        </w:rPr>
        <w:t>2.X.1</w:t>
      </w:r>
      <w:r w:rsidRPr="00C04430">
        <w:rPr>
          <w:rStyle w:val="BodyTextChar"/>
          <w:rFonts w:ascii="Calibri" w:hAnsi="Calibri" w:cs="Calibri"/>
        </w:rPr>
        <w:t xml:space="preserve"> for each outcome delivered by an entity (where X is </w:t>
      </w:r>
      <w:r w:rsidR="005818B8" w:rsidRPr="00C04430">
        <w:rPr>
          <w:rStyle w:val="BodyTextChar"/>
          <w:rFonts w:ascii="Calibri" w:hAnsi="Calibri" w:cs="Calibri"/>
        </w:rPr>
        <w:t>‘</w:t>
      </w:r>
      <w:r w:rsidRPr="00C04430">
        <w:rPr>
          <w:rStyle w:val="BodyTextChar"/>
          <w:rFonts w:ascii="Calibri" w:hAnsi="Calibri" w:cs="Calibri"/>
        </w:rPr>
        <w:t>1</w:t>
      </w:r>
      <w:r w:rsidR="005818B8" w:rsidRPr="00C04430">
        <w:rPr>
          <w:rStyle w:val="BodyTextChar"/>
          <w:rFonts w:ascii="Calibri" w:hAnsi="Calibri" w:cs="Calibri"/>
        </w:rPr>
        <w:t>’</w:t>
      </w:r>
      <w:r w:rsidRPr="00C04430">
        <w:rPr>
          <w:rStyle w:val="BodyTextChar"/>
          <w:rFonts w:ascii="Calibri" w:hAnsi="Calibri" w:cs="Calibri"/>
        </w:rPr>
        <w:t xml:space="preserve"> for Outcome 1, </w:t>
      </w:r>
      <w:r w:rsidR="005818B8" w:rsidRPr="00C04430">
        <w:rPr>
          <w:rStyle w:val="BodyTextChar"/>
          <w:rFonts w:ascii="Calibri" w:hAnsi="Calibri" w:cs="Calibri"/>
        </w:rPr>
        <w:t>‘</w:t>
      </w:r>
      <w:r w:rsidRPr="00C04430">
        <w:rPr>
          <w:rStyle w:val="BodyTextChar"/>
          <w:rFonts w:ascii="Calibri" w:hAnsi="Calibri" w:cs="Calibri"/>
        </w:rPr>
        <w:t>2</w:t>
      </w:r>
      <w:r w:rsidR="005818B8" w:rsidRPr="00C04430">
        <w:rPr>
          <w:rStyle w:val="BodyTextChar"/>
          <w:rFonts w:ascii="Calibri" w:hAnsi="Calibri" w:cs="Calibri"/>
        </w:rPr>
        <w:t>’</w:t>
      </w:r>
      <w:r w:rsidRPr="00C04430">
        <w:rPr>
          <w:rStyle w:val="BodyTextChar"/>
          <w:rFonts w:ascii="Calibri" w:hAnsi="Calibri" w:cs="Calibri"/>
        </w:rPr>
        <w:t xml:space="preserve"> for Outcome 2, </w:t>
      </w:r>
      <w:r w:rsidR="002E16C9" w:rsidRPr="00C04430">
        <w:rPr>
          <w:rStyle w:val="BodyTextChar"/>
          <w:rFonts w:ascii="Calibri" w:hAnsi="Calibri" w:cs="Calibri"/>
        </w:rPr>
        <w:t>etc.</w:t>
      </w:r>
      <w:r w:rsidRPr="00C04430">
        <w:rPr>
          <w:rStyle w:val="BodyTextChar"/>
          <w:rFonts w:ascii="Calibri" w:hAnsi="Calibri" w:cs="Calibri"/>
        </w:rPr>
        <w:t>)</w:t>
      </w:r>
      <w:r w:rsidR="00CB16D0" w:rsidRPr="00C04430">
        <w:rPr>
          <w:rStyle w:val="BodyTextChar"/>
          <w:rFonts w:ascii="Calibri" w:hAnsi="Calibri" w:cs="Calibri"/>
        </w:rPr>
        <w:t>.</w:t>
      </w:r>
    </w:p>
    <w:p w14:paraId="11ED3714" w14:textId="45A9F063" w:rsidR="00AA0207" w:rsidRPr="00C04430" w:rsidRDefault="00AA0207" w:rsidP="00C97200">
      <w:pPr>
        <w:pStyle w:val="Bullet1"/>
        <w:rPr>
          <w:rStyle w:val="BodyTextChar"/>
          <w:rFonts w:ascii="Calibri" w:hAnsi="Calibri" w:cs="Calibri"/>
        </w:rPr>
      </w:pPr>
      <w:r w:rsidRPr="00C04430">
        <w:rPr>
          <w:rStyle w:val="BodyTextChar"/>
          <w:rFonts w:ascii="Calibri" w:hAnsi="Calibri" w:cs="Calibri"/>
        </w:rPr>
        <w:t xml:space="preserve">The total budgeted expenses for all outcomes reported in Table </w:t>
      </w:r>
      <w:r w:rsidR="003262F6" w:rsidRPr="00C04430">
        <w:rPr>
          <w:rStyle w:val="BodyTextChar"/>
          <w:rFonts w:ascii="Calibri" w:hAnsi="Calibri" w:cs="Calibri"/>
        </w:rPr>
        <w:t>2.X.1</w:t>
      </w:r>
      <w:r w:rsidRPr="00C04430">
        <w:rPr>
          <w:rStyle w:val="BodyTextChar"/>
          <w:rFonts w:ascii="Calibri" w:hAnsi="Calibri" w:cs="Calibri"/>
        </w:rPr>
        <w:t xml:space="preserve"> must equal the aggregate of total </w:t>
      </w:r>
      <w:r w:rsidR="002E16C9" w:rsidRPr="00C04430">
        <w:rPr>
          <w:rStyle w:val="BodyTextChar"/>
          <w:rFonts w:ascii="Calibri" w:hAnsi="Calibri" w:cs="Calibri"/>
        </w:rPr>
        <w:t xml:space="preserve">departmental </w:t>
      </w:r>
      <w:r w:rsidRPr="00C04430">
        <w:rPr>
          <w:rStyle w:val="BodyTextChar"/>
          <w:rFonts w:ascii="Calibri" w:hAnsi="Calibri" w:cs="Calibri"/>
        </w:rPr>
        <w:t xml:space="preserve">and </w:t>
      </w:r>
      <w:r w:rsidR="002E16C9" w:rsidRPr="00C04430">
        <w:rPr>
          <w:rStyle w:val="BodyTextChar"/>
          <w:rFonts w:ascii="Calibri" w:hAnsi="Calibri" w:cs="Calibri"/>
        </w:rPr>
        <w:t xml:space="preserve">administered </w:t>
      </w:r>
      <w:r w:rsidRPr="00C04430">
        <w:rPr>
          <w:rStyle w:val="BodyTextChar"/>
          <w:rFonts w:ascii="Calibri" w:hAnsi="Calibri" w:cs="Calibri"/>
        </w:rPr>
        <w:t>expenses as outlined in the Comprehensive income statement (Table</w:t>
      </w:r>
      <w:r w:rsidR="00B75066">
        <w:t> </w:t>
      </w:r>
      <w:r w:rsidRPr="00C04430">
        <w:rPr>
          <w:rStyle w:val="BodyTextChar"/>
          <w:rFonts w:ascii="Calibri" w:hAnsi="Calibri" w:cs="Calibri"/>
        </w:rPr>
        <w:t>3.</w:t>
      </w:r>
      <w:r w:rsidR="00CB16D0" w:rsidRPr="00C04430">
        <w:rPr>
          <w:rStyle w:val="BodyTextChar"/>
          <w:rFonts w:ascii="Calibri" w:hAnsi="Calibri" w:cs="Calibri"/>
        </w:rPr>
        <w:t>2</w:t>
      </w:r>
      <w:r w:rsidRPr="00C04430">
        <w:rPr>
          <w:rStyle w:val="BodyTextChar"/>
          <w:rFonts w:ascii="Calibri" w:hAnsi="Calibri" w:cs="Calibri"/>
        </w:rPr>
        <w:t xml:space="preserve">) and Schedule of budgeted income and expenses administered on behalf of </w:t>
      </w:r>
      <w:r w:rsidR="008122A8" w:rsidRPr="00C04430">
        <w:rPr>
          <w:rStyle w:val="BodyTextChar"/>
          <w:rFonts w:ascii="Calibri" w:hAnsi="Calibri" w:cs="Calibri"/>
        </w:rPr>
        <w:t>g</w:t>
      </w:r>
      <w:r w:rsidRPr="00C04430">
        <w:rPr>
          <w:rStyle w:val="BodyTextChar"/>
          <w:rFonts w:ascii="Calibri" w:hAnsi="Calibri" w:cs="Calibri"/>
        </w:rPr>
        <w:t>overnment (Table</w:t>
      </w:r>
      <w:r w:rsidR="007A24F7">
        <w:rPr>
          <w:rStyle w:val="BodyTextChar"/>
          <w:rFonts w:ascii="Calibri" w:hAnsi="Calibri" w:cs="Calibri"/>
        </w:rPr>
        <w:t> </w:t>
      </w:r>
      <w:r w:rsidRPr="00C04430">
        <w:rPr>
          <w:rStyle w:val="BodyTextChar"/>
          <w:rFonts w:ascii="Calibri" w:hAnsi="Calibri" w:cs="Calibri"/>
        </w:rPr>
        <w:t>3.</w:t>
      </w:r>
      <w:r w:rsidR="00CB16D0" w:rsidRPr="00C04430">
        <w:rPr>
          <w:rStyle w:val="BodyTextChar"/>
          <w:rFonts w:ascii="Calibri" w:hAnsi="Calibri" w:cs="Calibri"/>
        </w:rPr>
        <w:t>8</w:t>
      </w:r>
      <w:r w:rsidRPr="00C04430">
        <w:rPr>
          <w:rStyle w:val="BodyTextChar"/>
          <w:rFonts w:ascii="Calibri" w:hAnsi="Calibri" w:cs="Calibri"/>
        </w:rPr>
        <w:t>)</w:t>
      </w:r>
      <w:r w:rsidR="00CB16D0" w:rsidRPr="00C04430">
        <w:rPr>
          <w:rStyle w:val="BodyTextChar"/>
          <w:rFonts w:ascii="Calibri" w:hAnsi="Calibri" w:cs="Calibri"/>
        </w:rPr>
        <w:t>.</w:t>
      </w:r>
    </w:p>
    <w:p w14:paraId="5466B77B" w14:textId="535F3358" w:rsidR="00AA0207" w:rsidRPr="00C04430" w:rsidRDefault="00AA0207" w:rsidP="00C97200">
      <w:pPr>
        <w:pStyle w:val="Bullet1"/>
        <w:rPr>
          <w:rStyle w:val="BodyTextChar"/>
          <w:rFonts w:ascii="Calibri" w:hAnsi="Calibri" w:cs="Calibri"/>
        </w:rPr>
      </w:pPr>
      <w:r w:rsidRPr="00C04430">
        <w:rPr>
          <w:rStyle w:val="BodyTextChar"/>
          <w:rFonts w:ascii="Calibri" w:hAnsi="Calibri" w:cs="Calibri"/>
        </w:rPr>
        <w:lastRenderedPageBreak/>
        <w:t xml:space="preserve">Total expenses shown in Table </w:t>
      </w:r>
      <w:r w:rsidR="003262F6" w:rsidRPr="00C04430">
        <w:rPr>
          <w:rStyle w:val="BodyTextChar"/>
          <w:rFonts w:ascii="Calibri" w:hAnsi="Calibri" w:cs="Calibri"/>
        </w:rPr>
        <w:t>2.X.1</w:t>
      </w:r>
      <w:r w:rsidRPr="00C04430">
        <w:rPr>
          <w:rStyle w:val="BodyTextChar"/>
          <w:rFonts w:ascii="Calibri" w:hAnsi="Calibri" w:cs="Calibri"/>
        </w:rPr>
        <w:t xml:space="preserve"> should reconcile to program and outcome expenses captured in CBMS</w:t>
      </w:r>
      <w:r w:rsidR="00CB16D0" w:rsidRPr="00C04430">
        <w:rPr>
          <w:rStyle w:val="BodyTextChar"/>
          <w:rFonts w:ascii="Calibri" w:hAnsi="Calibri" w:cs="Calibri"/>
        </w:rPr>
        <w:t>.</w:t>
      </w:r>
    </w:p>
    <w:p w14:paraId="0399D2E3" w14:textId="1C154A1B" w:rsidR="00AA0207" w:rsidRPr="00C04430" w:rsidRDefault="00AA0207" w:rsidP="00C97200">
      <w:pPr>
        <w:pStyle w:val="Bullet1"/>
        <w:rPr>
          <w:rStyle w:val="BodyTextChar"/>
          <w:rFonts w:ascii="Calibri" w:hAnsi="Calibri" w:cs="Calibri"/>
        </w:rPr>
      </w:pPr>
      <w:r w:rsidRPr="00C04430">
        <w:rPr>
          <w:rStyle w:val="BodyTextChar"/>
          <w:rFonts w:ascii="Calibri" w:hAnsi="Calibri" w:cs="Calibri"/>
        </w:rPr>
        <w:t>Where amounts are drawn down from an annual or special appropriation and credited to a special account, please ensure that the expenses are not double counted</w:t>
      </w:r>
      <w:r w:rsidR="002136DD" w:rsidRPr="00C04430">
        <w:rPr>
          <w:rStyle w:val="BodyTextChar"/>
          <w:rFonts w:ascii="Calibri" w:hAnsi="Calibri" w:cs="Calibri"/>
        </w:rPr>
        <w:t>. F</w:t>
      </w:r>
      <w:r w:rsidRPr="00C04430">
        <w:rPr>
          <w:rStyle w:val="BodyTextChar"/>
          <w:rFonts w:ascii="Calibri" w:hAnsi="Calibri" w:cs="Calibri"/>
        </w:rPr>
        <w:t>or example, by only showing the final expenses against the special account rather than the annual appropriation. Entities may wish to include a footnote describing such transfers at a program-level</w:t>
      </w:r>
      <w:r w:rsidR="00703055" w:rsidRPr="00C04430">
        <w:rPr>
          <w:rStyle w:val="BodyTextChar"/>
          <w:rFonts w:ascii="Calibri" w:hAnsi="Calibri" w:cs="Calibri"/>
        </w:rPr>
        <w:t>.</w:t>
      </w:r>
    </w:p>
    <w:p w14:paraId="3F3C02D7" w14:textId="4F0B353F" w:rsidR="00AA0207" w:rsidRPr="00C04430" w:rsidRDefault="00AA0207" w:rsidP="00C97200">
      <w:pPr>
        <w:pStyle w:val="Bullet1"/>
        <w:rPr>
          <w:rStyle w:val="BodyTextChar"/>
          <w:rFonts w:ascii="Calibri" w:hAnsi="Calibri" w:cs="Calibri"/>
        </w:rPr>
      </w:pPr>
      <w:r w:rsidRPr="00C04430">
        <w:rPr>
          <w:rStyle w:val="BodyTextChar"/>
          <w:rFonts w:ascii="Calibri" w:hAnsi="Calibri" w:cs="Calibri"/>
        </w:rPr>
        <w:t xml:space="preserve">For </w:t>
      </w:r>
      <w:r w:rsidR="00A01E19" w:rsidRPr="00C04430">
        <w:rPr>
          <w:rStyle w:val="BodyTextChar"/>
          <w:rFonts w:ascii="Calibri" w:hAnsi="Calibri" w:cs="Calibri"/>
        </w:rPr>
        <w:t>Portfolio Departments</w:t>
      </w:r>
      <w:r w:rsidRPr="00C04430">
        <w:rPr>
          <w:rStyle w:val="BodyTextChar"/>
          <w:rFonts w:ascii="Calibri" w:hAnsi="Calibri" w:cs="Calibri"/>
        </w:rPr>
        <w:t xml:space="preserve">, payments made to </w:t>
      </w:r>
      <w:r w:rsidR="2442C34A" w:rsidRPr="00C04430">
        <w:rPr>
          <w:rStyle w:val="BodyTextChar"/>
          <w:rFonts w:ascii="Calibri" w:hAnsi="Calibri" w:cs="Calibri"/>
        </w:rPr>
        <w:t>C</w:t>
      </w:r>
      <w:r w:rsidR="247D3DF8" w:rsidRPr="00C04430">
        <w:rPr>
          <w:rStyle w:val="BodyTextChar"/>
          <w:rFonts w:ascii="Calibri" w:hAnsi="Calibri" w:cs="Calibri"/>
        </w:rPr>
        <w:t>CEs</w:t>
      </w:r>
      <w:r w:rsidRPr="00C04430">
        <w:rPr>
          <w:rStyle w:val="BodyTextChar"/>
          <w:rFonts w:ascii="Calibri" w:hAnsi="Calibri" w:cs="Calibri"/>
        </w:rPr>
        <w:t xml:space="preserve"> should be disclosed as a separate line item under the relevant outcome and program.</w:t>
      </w:r>
    </w:p>
    <w:p w14:paraId="7C45CAAB" w14:textId="15F88B76" w:rsidR="00AA0207" w:rsidRPr="00C04430" w:rsidRDefault="00AA0207" w:rsidP="00C97200">
      <w:pPr>
        <w:pStyle w:val="Bullet1"/>
        <w:rPr>
          <w:rStyle w:val="BodyTextChar"/>
          <w:rFonts w:ascii="Calibri" w:hAnsi="Calibri" w:cs="Calibri"/>
        </w:rPr>
      </w:pPr>
      <w:r w:rsidRPr="00C04430">
        <w:rPr>
          <w:rStyle w:val="BodyTextChar"/>
          <w:rFonts w:ascii="Calibri" w:hAnsi="Calibri" w:cs="Calibri"/>
        </w:rPr>
        <w:t>Entities are to report on the costs of delivering specific, administered programs – these are referred to as program support. As program support will typically include an apportionment of corporate</w:t>
      </w:r>
      <w:r w:rsidR="00460D64" w:rsidRPr="00C04430">
        <w:rPr>
          <w:rStyle w:val="BodyTextChar"/>
          <w:rFonts w:ascii="Calibri" w:hAnsi="Calibri" w:cs="Calibri"/>
        </w:rPr>
        <w:t>/</w:t>
      </w:r>
      <w:r w:rsidRPr="00C04430">
        <w:rPr>
          <w:rStyle w:val="BodyTextChar"/>
          <w:rFonts w:ascii="Calibri" w:hAnsi="Calibri" w:cs="Calibri"/>
        </w:rPr>
        <w:t>overhead expenses (in addition to direct costs), a reliable and consistent allocation methodology should be used by entities to produce accurate information</w:t>
      </w:r>
      <w:r w:rsidR="00703055" w:rsidRPr="00C04430">
        <w:rPr>
          <w:rStyle w:val="BodyTextChar"/>
          <w:rFonts w:ascii="Calibri" w:hAnsi="Calibri" w:cs="Calibri"/>
        </w:rPr>
        <w:t>.</w:t>
      </w:r>
    </w:p>
    <w:p w14:paraId="1C7CF6C9" w14:textId="5E401C5B" w:rsidR="00AA0207" w:rsidRPr="00C04430" w:rsidRDefault="00AA0207" w:rsidP="00C97200">
      <w:pPr>
        <w:pStyle w:val="Bullet1"/>
        <w:rPr>
          <w:rStyle w:val="BodyTextChar"/>
          <w:rFonts w:ascii="Calibri" w:hAnsi="Calibri" w:cs="Calibri"/>
        </w:rPr>
      </w:pPr>
      <w:r w:rsidRPr="00C04430">
        <w:rPr>
          <w:rStyle w:val="BodyTextChar"/>
          <w:rFonts w:ascii="Calibri" w:hAnsi="Calibri" w:cs="Calibri"/>
        </w:rPr>
        <w:t xml:space="preserve">Expenses deemed to be </w:t>
      </w:r>
      <w:r w:rsidR="005818B8" w:rsidRPr="00C04430">
        <w:rPr>
          <w:rStyle w:val="BodyTextChar"/>
          <w:rFonts w:ascii="Calibri" w:hAnsi="Calibri" w:cs="Calibri"/>
        </w:rPr>
        <w:t>‘</w:t>
      </w:r>
      <w:r w:rsidR="002E16C9" w:rsidRPr="00C04430">
        <w:rPr>
          <w:rStyle w:val="BodyTextChar"/>
          <w:rFonts w:ascii="Calibri" w:hAnsi="Calibri" w:cs="Calibri"/>
        </w:rPr>
        <w:t xml:space="preserve">Program </w:t>
      </w:r>
      <w:r w:rsidRPr="00C04430">
        <w:rPr>
          <w:rStyle w:val="BodyTextChar"/>
          <w:rFonts w:ascii="Calibri" w:hAnsi="Calibri" w:cs="Calibri"/>
        </w:rPr>
        <w:t>support</w:t>
      </w:r>
      <w:r w:rsidR="005818B8" w:rsidRPr="00C04430">
        <w:rPr>
          <w:rStyle w:val="BodyTextChar"/>
          <w:rFonts w:ascii="Calibri" w:hAnsi="Calibri" w:cs="Calibri"/>
        </w:rPr>
        <w:t>’</w:t>
      </w:r>
      <w:r w:rsidRPr="00C04430">
        <w:rPr>
          <w:rStyle w:val="BodyTextChar"/>
          <w:rFonts w:ascii="Calibri" w:hAnsi="Calibri" w:cs="Calibri"/>
        </w:rPr>
        <w:t xml:space="preserve"> are likely to be recorded against the </w:t>
      </w:r>
      <w:r w:rsidR="005818B8" w:rsidRPr="00C04430">
        <w:rPr>
          <w:rStyle w:val="BodyTextChar"/>
          <w:rFonts w:ascii="Calibri" w:hAnsi="Calibri" w:cs="Calibri"/>
        </w:rPr>
        <w:t>‘</w:t>
      </w:r>
      <w:r w:rsidR="002E16C9" w:rsidRPr="00C04430">
        <w:rPr>
          <w:rStyle w:val="BodyTextChar"/>
          <w:rFonts w:ascii="Calibri" w:hAnsi="Calibri" w:cs="Calibri"/>
        </w:rPr>
        <w:t xml:space="preserve">Other Departmental’ </w:t>
      </w:r>
      <w:r w:rsidRPr="00C04430">
        <w:rPr>
          <w:rStyle w:val="BodyTextChar"/>
          <w:rFonts w:ascii="Calibri" w:eastAsiaTheme="minorEastAsia" w:hAnsi="Calibri" w:cs="Calibri"/>
        </w:rPr>
        <w:t>program</w:t>
      </w:r>
      <w:r w:rsidRPr="00C04430">
        <w:rPr>
          <w:rStyle w:val="BodyTextChar"/>
          <w:rFonts w:ascii="Calibri" w:hAnsi="Calibri" w:cs="Calibri"/>
        </w:rPr>
        <w:t xml:space="preserve"> in CBMS. Where these expenses are apportioned as </w:t>
      </w:r>
      <w:r w:rsidR="005818B8" w:rsidRPr="00C04430">
        <w:rPr>
          <w:rStyle w:val="BodyTextChar"/>
          <w:rFonts w:ascii="Calibri" w:hAnsi="Calibri" w:cs="Calibri"/>
        </w:rPr>
        <w:t>‘</w:t>
      </w:r>
      <w:r w:rsidR="002E16C9" w:rsidRPr="00C04430">
        <w:rPr>
          <w:rStyle w:val="BodyTextChar"/>
          <w:rFonts w:ascii="Calibri" w:hAnsi="Calibri" w:cs="Calibri"/>
        </w:rPr>
        <w:t xml:space="preserve">Program </w:t>
      </w:r>
      <w:r w:rsidRPr="00C04430">
        <w:rPr>
          <w:rStyle w:val="BodyTextChar"/>
          <w:rFonts w:ascii="Calibri" w:hAnsi="Calibri" w:cs="Calibri"/>
        </w:rPr>
        <w:t>support</w:t>
      </w:r>
      <w:r w:rsidR="005818B8" w:rsidRPr="00C04430">
        <w:rPr>
          <w:rStyle w:val="BodyTextChar"/>
          <w:rFonts w:ascii="Calibri" w:hAnsi="Calibri" w:cs="Calibri"/>
        </w:rPr>
        <w:t>’</w:t>
      </w:r>
      <w:r w:rsidRPr="00C04430">
        <w:rPr>
          <w:rStyle w:val="BodyTextChar"/>
          <w:rFonts w:ascii="Calibri" w:hAnsi="Calibri" w:cs="Calibri"/>
        </w:rPr>
        <w:t xml:space="preserve">, entities should ensure that estimates presented in the </w:t>
      </w:r>
      <w:r w:rsidR="00406F2B" w:rsidRPr="00C04430">
        <w:rPr>
          <w:rStyle w:val="BodyTextChar"/>
          <w:rFonts w:ascii="Calibri" w:hAnsi="Calibri" w:cs="Calibri"/>
        </w:rPr>
        <w:t>o</w:t>
      </w:r>
      <w:r w:rsidRPr="00C04430">
        <w:rPr>
          <w:rStyle w:val="BodyTextChar"/>
          <w:rFonts w:ascii="Calibri" w:hAnsi="Calibri" w:cs="Calibri"/>
        </w:rPr>
        <w:t>utcome expense tables overall reconcile to the data in CBMS.</w:t>
      </w:r>
    </w:p>
    <w:p w14:paraId="01144FD2" w14:textId="27EF0A77" w:rsidR="00AA0207" w:rsidRPr="00C04430" w:rsidRDefault="005818B8" w:rsidP="00C97200">
      <w:pPr>
        <w:pStyle w:val="Bullet2"/>
        <w:rPr>
          <w:rStyle w:val="BodyTextChar"/>
          <w:rFonts w:ascii="Calibri" w:eastAsiaTheme="minorHAnsi" w:hAnsi="Calibri" w:cstheme="minorHAnsi"/>
        </w:rPr>
      </w:pPr>
      <w:r w:rsidRPr="00C04430">
        <w:rPr>
          <w:rStyle w:val="BodyTextChar"/>
          <w:rFonts w:ascii="Calibri" w:eastAsiaTheme="minorHAnsi" w:hAnsi="Calibri" w:cstheme="minorHAnsi"/>
        </w:rPr>
        <w:t>‘</w:t>
      </w:r>
      <w:r w:rsidR="00AA0207" w:rsidRPr="00C04430">
        <w:rPr>
          <w:rStyle w:val="BodyTextChar"/>
          <w:rFonts w:ascii="Calibri" w:eastAsiaTheme="minorHAnsi" w:hAnsi="Calibri" w:cstheme="minorHAnsi"/>
        </w:rPr>
        <w:t>Other Departmental</w:t>
      </w:r>
      <w:r w:rsidRPr="00C04430">
        <w:rPr>
          <w:rStyle w:val="BodyTextChar"/>
          <w:rFonts w:ascii="Calibri" w:eastAsiaTheme="minorHAnsi" w:hAnsi="Calibri" w:cstheme="minorHAnsi"/>
        </w:rPr>
        <w:t>’</w:t>
      </w:r>
      <w:r w:rsidR="00AA0207" w:rsidRPr="00C04430">
        <w:rPr>
          <w:rStyle w:val="BodyTextChar"/>
          <w:rFonts w:ascii="Calibri" w:eastAsiaTheme="minorHAnsi" w:hAnsi="Calibri" w:cstheme="minorHAnsi"/>
        </w:rPr>
        <w:t xml:space="preserve"> must not be used as a program name in the </w:t>
      </w:r>
      <w:r w:rsidR="00AA0207" w:rsidRPr="00C04430">
        <w:t>PB Statements</w:t>
      </w:r>
      <w:r w:rsidR="00AA0207" w:rsidRPr="00C04430">
        <w:rPr>
          <w:rStyle w:val="BodyTextChar"/>
          <w:rFonts w:ascii="Calibri" w:eastAsiaTheme="minorHAnsi" w:hAnsi="Calibri" w:cstheme="minorHAnsi"/>
        </w:rPr>
        <w:t xml:space="preserve">. For CBMS programs named as </w:t>
      </w:r>
      <w:r w:rsidRPr="00C04430">
        <w:rPr>
          <w:rStyle w:val="BodyTextChar"/>
          <w:rFonts w:ascii="Calibri" w:eastAsiaTheme="minorHAnsi" w:hAnsi="Calibri" w:cstheme="minorHAnsi"/>
        </w:rPr>
        <w:t>‘</w:t>
      </w:r>
      <w:r w:rsidR="00AA0207" w:rsidRPr="00C04430">
        <w:rPr>
          <w:rStyle w:val="BodyTextChar"/>
          <w:rFonts w:ascii="Calibri" w:eastAsiaTheme="minorHAnsi" w:hAnsi="Calibri" w:cstheme="minorHAnsi"/>
        </w:rPr>
        <w:t>Other Departmental</w:t>
      </w:r>
      <w:r w:rsidRPr="00C04430">
        <w:rPr>
          <w:rStyle w:val="BodyTextChar"/>
          <w:rFonts w:ascii="Calibri" w:eastAsiaTheme="minorHAnsi" w:hAnsi="Calibri" w:cstheme="minorHAnsi"/>
        </w:rPr>
        <w:t>’</w:t>
      </w:r>
      <w:r w:rsidR="00AA0207" w:rsidRPr="00C04430">
        <w:rPr>
          <w:rStyle w:val="BodyTextChar"/>
          <w:rFonts w:ascii="Calibri" w:eastAsiaTheme="minorHAnsi" w:hAnsi="Calibri" w:cstheme="minorHAnsi"/>
        </w:rPr>
        <w:t>, these should be reported in the PB Statements as either:</w:t>
      </w:r>
    </w:p>
    <w:p w14:paraId="0346D3C1" w14:textId="62C16EE5" w:rsidR="00AA0207" w:rsidRPr="00C04430" w:rsidRDefault="005818B8" w:rsidP="00C97200">
      <w:pPr>
        <w:pStyle w:val="Bullet3"/>
        <w:rPr>
          <w:rStyle w:val="BodyTextChar"/>
          <w:rFonts w:ascii="Calibri" w:eastAsiaTheme="minorHAnsi" w:hAnsi="Calibri" w:cstheme="minorHAnsi"/>
        </w:rPr>
      </w:pPr>
      <w:r w:rsidRPr="00C04430">
        <w:rPr>
          <w:rStyle w:val="BodyTextChar"/>
          <w:rFonts w:ascii="Calibri" w:eastAsiaTheme="minorHAnsi" w:hAnsi="Calibri" w:cstheme="minorHAnsi"/>
        </w:rPr>
        <w:t>‘</w:t>
      </w:r>
      <w:r w:rsidR="00460D64" w:rsidRPr="00C04430">
        <w:rPr>
          <w:rStyle w:val="BodyTextChar"/>
          <w:rFonts w:ascii="Calibri" w:eastAsiaTheme="minorHAnsi" w:hAnsi="Calibri" w:cstheme="minorHAnsi"/>
        </w:rPr>
        <w:t>P</w:t>
      </w:r>
      <w:r w:rsidR="00AA0207" w:rsidRPr="00C04430">
        <w:rPr>
          <w:rStyle w:val="BodyTextChar"/>
          <w:rFonts w:ascii="Calibri" w:eastAsiaTheme="minorHAnsi" w:hAnsi="Calibri" w:cstheme="minorHAnsi"/>
        </w:rPr>
        <w:t>rogram support</w:t>
      </w:r>
      <w:r w:rsidRPr="00C04430">
        <w:rPr>
          <w:rStyle w:val="BodyTextChar"/>
          <w:rFonts w:ascii="Calibri" w:eastAsiaTheme="minorHAnsi" w:hAnsi="Calibri" w:cstheme="minorHAnsi"/>
        </w:rPr>
        <w:t>’</w:t>
      </w:r>
      <w:r w:rsidR="00AA0207" w:rsidRPr="00C04430">
        <w:rPr>
          <w:rStyle w:val="BodyTextChar"/>
          <w:rFonts w:ascii="Calibri" w:eastAsiaTheme="minorHAnsi" w:hAnsi="Calibri" w:cstheme="minorHAnsi"/>
        </w:rPr>
        <w:t xml:space="preserve"> or </w:t>
      </w:r>
    </w:p>
    <w:p w14:paraId="4F3649E3" w14:textId="6620BC25" w:rsidR="00AA0207" w:rsidRPr="00C04430" w:rsidRDefault="00AA0207" w:rsidP="00C97200">
      <w:pPr>
        <w:pStyle w:val="Bullet3"/>
        <w:rPr>
          <w:rStyle w:val="BodyTextChar"/>
          <w:rFonts w:ascii="Calibri" w:eastAsiaTheme="minorHAnsi" w:hAnsi="Calibri" w:cstheme="minorHAnsi"/>
        </w:rPr>
      </w:pPr>
      <w:r w:rsidRPr="00C04430">
        <w:rPr>
          <w:rStyle w:val="BodyTextChar"/>
          <w:rFonts w:ascii="Calibri" w:eastAsiaTheme="minorHAnsi" w:hAnsi="Calibri" w:cstheme="minorHAnsi"/>
        </w:rPr>
        <w:t xml:space="preserve">where the entity only has one program and that funding covers </w:t>
      </w:r>
      <w:r w:rsidR="003C38F8" w:rsidRPr="00C04430">
        <w:rPr>
          <w:rStyle w:val="BodyTextChar"/>
          <w:rFonts w:ascii="Calibri" w:eastAsiaTheme="minorHAnsi" w:hAnsi="Calibri" w:cstheme="minorHAnsi"/>
        </w:rPr>
        <w:t xml:space="preserve">all </w:t>
      </w:r>
      <w:r w:rsidRPr="00C04430">
        <w:rPr>
          <w:rStyle w:val="BodyTextChar"/>
          <w:rFonts w:ascii="Calibri" w:eastAsiaTheme="minorHAnsi" w:hAnsi="Calibri" w:cstheme="minorHAnsi"/>
        </w:rPr>
        <w:t>the functions of the entity, against the entity’s name (i</w:t>
      </w:r>
      <w:r w:rsidR="004D4150" w:rsidRPr="00C04430">
        <w:rPr>
          <w:rStyle w:val="BodyTextChar"/>
          <w:rFonts w:ascii="Calibri" w:eastAsiaTheme="minorHAnsi" w:hAnsi="Calibri" w:cstheme="minorHAnsi"/>
        </w:rPr>
        <w:t>.</w:t>
      </w:r>
      <w:r w:rsidRPr="00C04430">
        <w:rPr>
          <w:rStyle w:val="BodyTextChar"/>
          <w:rFonts w:ascii="Calibri" w:eastAsiaTheme="minorHAnsi" w:hAnsi="Calibri" w:cstheme="minorHAnsi"/>
        </w:rPr>
        <w:t>e</w:t>
      </w:r>
      <w:r w:rsidR="004D4150" w:rsidRPr="00C04430">
        <w:rPr>
          <w:rStyle w:val="BodyTextChar"/>
          <w:rFonts w:ascii="Calibri" w:eastAsiaTheme="minorHAnsi" w:hAnsi="Calibri" w:cstheme="minorHAnsi"/>
        </w:rPr>
        <w:t>.</w:t>
      </w:r>
      <w:r w:rsidRPr="00C04430">
        <w:rPr>
          <w:rStyle w:val="BodyTextChar"/>
          <w:rFonts w:ascii="Calibri" w:eastAsiaTheme="minorHAnsi" w:hAnsi="Calibri" w:cstheme="minorHAnsi"/>
        </w:rPr>
        <w:t xml:space="preserve"> the Productivity Commission reports under a single program titled </w:t>
      </w:r>
      <w:r w:rsidR="005818B8" w:rsidRPr="00C04430">
        <w:rPr>
          <w:rStyle w:val="BodyTextChar"/>
          <w:rFonts w:ascii="Calibri" w:eastAsiaTheme="minorHAnsi" w:hAnsi="Calibri" w:cstheme="minorHAnsi"/>
        </w:rPr>
        <w:t>‘</w:t>
      </w:r>
      <w:r w:rsidRPr="00C04430">
        <w:rPr>
          <w:rStyle w:val="BodyTextChar"/>
          <w:rFonts w:ascii="Calibri" w:eastAsiaTheme="minorHAnsi" w:hAnsi="Calibri" w:cstheme="minorHAnsi"/>
        </w:rPr>
        <w:t>Productivity Commission</w:t>
      </w:r>
      <w:r w:rsidR="005818B8" w:rsidRPr="00C04430">
        <w:rPr>
          <w:rStyle w:val="BodyTextChar"/>
          <w:rFonts w:ascii="Calibri" w:eastAsiaTheme="minorHAnsi" w:hAnsi="Calibri" w:cstheme="minorHAnsi"/>
        </w:rPr>
        <w:t>’</w:t>
      </w:r>
      <w:r w:rsidRPr="00C04430">
        <w:rPr>
          <w:rStyle w:val="BodyTextChar"/>
          <w:rFonts w:ascii="Calibri" w:eastAsiaTheme="minorHAnsi" w:hAnsi="Calibri" w:cstheme="minorHAnsi"/>
        </w:rPr>
        <w:t>).</w:t>
      </w:r>
    </w:p>
    <w:p w14:paraId="70BD6655" w14:textId="0DF153C6" w:rsidR="00AA0207" w:rsidRPr="00C04430" w:rsidRDefault="00AA0207" w:rsidP="00C97200">
      <w:pPr>
        <w:pStyle w:val="Bullet1"/>
        <w:rPr>
          <w:rStyle w:val="BodyTextChar"/>
          <w:rFonts w:ascii="Calibri" w:eastAsiaTheme="minorHAnsi" w:hAnsi="Calibri" w:cstheme="minorHAnsi"/>
        </w:rPr>
      </w:pPr>
      <w:r w:rsidRPr="00C04430">
        <w:rPr>
          <w:rStyle w:val="BodyTextChar"/>
          <w:rFonts w:ascii="Calibri" w:eastAsiaTheme="minorHAnsi" w:hAnsi="Calibri" w:cstheme="minorHAnsi"/>
        </w:rPr>
        <w:t xml:space="preserve">Where relevant, entities may wish to include a footnote to relevant </w:t>
      </w:r>
      <w:r w:rsidR="00DA1472" w:rsidRPr="00C04430">
        <w:rPr>
          <w:rStyle w:val="BodyTextChar"/>
          <w:rFonts w:ascii="Calibri" w:eastAsiaTheme="minorHAnsi" w:hAnsi="Calibri" w:cstheme="minorHAnsi"/>
        </w:rPr>
        <w:t>tables to explain the allocation of departmental expenses to programs is notional only</w:t>
      </w:r>
      <w:r w:rsidRPr="00C04430">
        <w:rPr>
          <w:rStyle w:val="BodyTextChar"/>
          <w:rFonts w:ascii="Calibri" w:eastAsiaTheme="minorHAnsi" w:hAnsi="Calibri" w:cstheme="minorHAnsi"/>
        </w:rPr>
        <w:t xml:space="preserve"> and based on </w:t>
      </w:r>
      <w:r w:rsidR="00DA1472" w:rsidRPr="00C04430">
        <w:rPr>
          <w:rStyle w:val="BodyTextChar"/>
          <w:rFonts w:ascii="Calibri" w:eastAsiaTheme="minorHAnsi" w:hAnsi="Calibri" w:cstheme="minorHAnsi"/>
        </w:rPr>
        <w:t xml:space="preserve">an </w:t>
      </w:r>
      <w:r w:rsidRPr="00C04430">
        <w:rPr>
          <w:rStyle w:val="BodyTextChar"/>
          <w:rFonts w:ascii="Calibri" w:eastAsiaTheme="minorHAnsi" w:hAnsi="Calibri" w:cstheme="minorHAnsi"/>
        </w:rPr>
        <w:t>attribution model maintained by entities.</w:t>
      </w:r>
    </w:p>
    <w:p w14:paraId="2D0BCCCE" w14:textId="6CDBD822" w:rsidR="00AA0207" w:rsidRPr="00C04430" w:rsidRDefault="00AA0207" w:rsidP="002C549F">
      <w:pPr>
        <w:rPr>
          <w:rStyle w:val="BodyTextChar"/>
          <w:rFonts w:ascii="Calibri" w:hAnsi="Calibri" w:cs="Calibri"/>
        </w:rPr>
      </w:pPr>
      <w:r w:rsidRPr="00C04430">
        <w:rPr>
          <w:rStyle w:val="BodyTextChar"/>
          <w:rFonts w:ascii="Calibri" w:hAnsi="Calibri" w:cs="Calibri"/>
        </w:rPr>
        <w:t xml:space="preserve">A summary of the relationship between </w:t>
      </w:r>
      <w:r w:rsidRPr="00C04430">
        <w:rPr>
          <w:rStyle w:val="BodyTextChar"/>
          <w:rFonts w:ascii="Calibri" w:hAnsi="Calibri" w:cs="Calibri"/>
          <w:iCs/>
        </w:rPr>
        <w:t xml:space="preserve">Table </w:t>
      </w:r>
      <w:r w:rsidR="003262F6" w:rsidRPr="00C04430">
        <w:rPr>
          <w:rStyle w:val="BodyTextChar"/>
          <w:rFonts w:ascii="Calibri" w:hAnsi="Calibri" w:cs="Calibri"/>
          <w:iCs/>
        </w:rPr>
        <w:t>2.X.1</w:t>
      </w:r>
      <w:r w:rsidRPr="00C04430">
        <w:rPr>
          <w:rStyle w:val="BodyTextChar"/>
          <w:rFonts w:ascii="Calibri" w:hAnsi="Calibri" w:cs="Calibri"/>
        </w:rPr>
        <w:t xml:space="preserve"> and the income statements is provided </w:t>
      </w:r>
      <w:r w:rsidR="008A14AB" w:rsidRPr="00C04430">
        <w:rPr>
          <w:rStyle w:val="BodyTextChar"/>
          <w:rFonts w:ascii="Calibri" w:hAnsi="Calibri" w:cs="Calibri"/>
        </w:rPr>
        <w:t>next</w:t>
      </w:r>
      <w:r w:rsidRPr="00C04430">
        <w:rPr>
          <w:rStyle w:val="BodyTextChar"/>
          <w:rFonts w:ascii="Calibri" w:hAnsi="Calibri" w:cs="Calibri"/>
        </w:rPr>
        <w:t>:</w:t>
      </w:r>
    </w:p>
    <w:p w14:paraId="38BCD37A" w14:textId="77777777" w:rsidR="00AA0207" w:rsidRPr="00C04430" w:rsidRDefault="00AA0207" w:rsidP="00AA0207">
      <w:pPr>
        <w:pStyle w:val="BodyText"/>
        <w:rPr>
          <w:rStyle w:val="BodyTextChar"/>
        </w:rPr>
      </w:pPr>
      <w:r w:rsidRPr="00C04430">
        <w:rPr>
          <w:rStyle w:val="BodyTextChar"/>
          <w:noProof/>
          <w:lang w:eastAsia="en-AU"/>
        </w:rPr>
        <mc:AlternateContent>
          <mc:Choice Requires="wpc">
            <w:drawing>
              <wp:inline distT="0" distB="0" distL="0" distR="0" wp14:anchorId="74C7A374" wp14:editId="51A07B0E">
                <wp:extent cx="5729605" cy="2000251"/>
                <wp:effectExtent l="0" t="0" r="23495" b="19050"/>
                <wp:docPr id="37" name="Canvas 37"/>
                <wp:cNvGraphicFramePr>
                  <a:graphicFrameLocks xmlns:a="http://schemas.openxmlformats.org/drawingml/2006/main" noChangeAspect="1"/>
                </wp:cNvGraphicFramePr>
                <a:graphic xmlns:a="http://schemas.openxmlformats.org/drawingml/2006/main">
                  <a:graphicData uri="http://schemas.microsoft.com/office/word/2010/wordprocessingCanvas">
                    <wpc:wpc>
                      <wpc:bg>
                        <a:solidFill>
                          <a:schemeClr val="bg1">
                            <a:lumMod val="85000"/>
                          </a:schemeClr>
                        </a:solidFill>
                      </wpc:bg>
                      <wpc:whole>
                        <a:ln>
                          <a:solidFill>
                            <a:schemeClr val="tx1"/>
                          </a:solidFill>
                        </a:ln>
                      </wpc:whole>
                      <wps:wsp>
                        <wps:cNvPr id="34" name="Text Box 20"/>
                        <wps:cNvSpPr txBox="1">
                          <a:spLocks noChangeArrowheads="1"/>
                        </wps:cNvSpPr>
                        <wps:spPr bwMode="auto">
                          <a:xfrm>
                            <a:off x="3055818" y="139720"/>
                            <a:ext cx="2640329" cy="1718956"/>
                          </a:xfrm>
                          <a:prstGeom prst="rect">
                            <a:avLst/>
                          </a:prstGeom>
                          <a:solidFill>
                            <a:schemeClr val="bg1"/>
                          </a:solidFill>
                          <a:ln w="9525">
                            <a:solidFill>
                              <a:srgbClr val="000000"/>
                            </a:solidFill>
                            <a:miter lim="800000"/>
                            <a:headEnd/>
                            <a:tailEnd/>
                          </a:ln>
                        </wps:spPr>
                        <wps:txbx>
                          <w:txbxContent>
                            <w:p w14:paraId="5435BF83" w14:textId="1F43E120" w:rsidR="00890EE8" w:rsidRPr="003E3C9D" w:rsidRDefault="00890EE8" w:rsidP="00623743">
                              <w:pPr>
                                <w:spacing w:before="60" w:line="100" w:lineRule="atLeast"/>
                              </w:pPr>
                              <w:bookmarkStart w:id="350" w:name="_Hlk410817650"/>
                              <w:r w:rsidRPr="003E3C9D">
                                <w:t>Table 3.</w:t>
                              </w:r>
                              <w:r w:rsidR="003262F6">
                                <w:t>2</w:t>
                              </w:r>
                              <w:r w:rsidRPr="003E3C9D">
                                <w:t>: Comprehensive income statement (Departmental)</w:t>
                              </w:r>
                            </w:p>
                            <w:p w14:paraId="2D00E579" w14:textId="77777777" w:rsidR="00890EE8" w:rsidRPr="00CB2E1E" w:rsidRDefault="00890EE8" w:rsidP="00623743">
                              <w:pPr>
                                <w:pStyle w:val="NormalTextRed"/>
                                <w:spacing w:before="60" w:line="100" w:lineRule="atLeast"/>
                              </w:pPr>
                              <w:r w:rsidRPr="00A2522A">
                                <w:t>Total expenses</w:t>
                              </w:r>
                            </w:p>
                            <w:p w14:paraId="1670277B" w14:textId="77777777" w:rsidR="00890EE8" w:rsidRPr="003E3C9D" w:rsidRDefault="00890EE8" w:rsidP="00623743">
                              <w:pPr>
                                <w:spacing w:before="60" w:line="100" w:lineRule="atLeast"/>
                                <w:rPr>
                                  <w:b/>
                                </w:rPr>
                              </w:pPr>
                              <w:r>
                                <w:t xml:space="preserve">                    </w:t>
                              </w:r>
                              <w:r w:rsidRPr="003E3C9D">
                                <w:rPr>
                                  <w:b/>
                                </w:rPr>
                                <w:t>+</w:t>
                              </w:r>
                            </w:p>
                            <w:p w14:paraId="67A748F6" w14:textId="0A2040D3" w:rsidR="00890EE8" w:rsidRPr="003E3C9D" w:rsidRDefault="00890EE8" w:rsidP="00623743">
                              <w:pPr>
                                <w:spacing w:before="60" w:line="100" w:lineRule="atLeast"/>
                              </w:pPr>
                              <w:r w:rsidRPr="003E3C9D">
                                <w:t>Table 3.</w:t>
                              </w:r>
                              <w:r w:rsidR="003262F6">
                                <w:t>8</w:t>
                              </w:r>
                              <w:r w:rsidRPr="003E3C9D">
                                <w:t xml:space="preserve">: Schedule of budgeted income and expenses administered on behalf of </w:t>
                              </w:r>
                              <w:r>
                                <w:t>g</w:t>
                              </w:r>
                              <w:r w:rsidRPr="003E3C9D">
                                <w:t>overnment</w:t>
                              </w:r>
                            </w:p>
                            <w:p w14:paraId="17A6F6D0" w14:textId="77777777" w:rsidR="00890EE8" w:rsidRPr="00466C28" w:rsidRDefault="00890EE8" w:rsidP="00623743">
                              <w:pPr>
                                <w:pStyle w:val="NormalTextRed"/>
                                <w:spacing w:before="60" w:line="100" w:lineRule="atLeast"/>
                              </w:pPr>
                              <w:r w:rsidRPr="00A2522A">
                                <w:t>Total expenses</w:t>
                              </w:r>
                              <w:bookmarkEnd w:id="350"/>
                            </w:p>
                          </w:txbxContent>
                        </wps:txbx>
                        <wps:bodyPr rot="0" vert="horz" wrap="square" lIns="91440" tIns="45720" rIns="91440" bIns="45720" anchor="t" anchorCtr="0" upright="1">
                          <a:noAutofit/>
                        </wps:bodyPr>
                      </wps:wsp>
                      <wps:wsp>
                        <wps:cNvPr id="35" name="Text Box 21"/>
                        <wps:cNvSpPr txBox="1">
                          <a:spLocks noChangeArrowheads="1"/>
                        </wps:cNvSpPr>
                        <wps:spPr bwMode="auto">
                          <a:xfrm>
                            <a:off x="96992" y="349270"/>
                            <a:ext cx="2505865" cy="1193779"/>
                          </a:xfrm>
                          <a:prstGeom prst="rect">
                            <a:avLst/>
                          </a:prstGeom>
                          <a:solidFill>
                            <a:schemeClr val="bg1"/>
                          </a:solidFill>
                          <a:ln w="9525">
                            <a:solidFill>
                              <a:srgbClr val="000000"/>
                            </a:solidFill>
                            <a:miter lim="800000"/>
                            <a:headEnd/>
                            <a:tailEnd/>
                          </a:ln>
                        </wps:spPr>
                        <wps:txbx>
                          <w:txbxContent>
                            <w:p w14:paraId="5CD33A0B" w14:textId="77777777" w:rsidR="00890EE8" w:rsidRPr="003E3C9D" w:rsidRDefault="00890EE8" w:rsidP="00623743">
                              <w:pPr>
                                <w:spacing w:before="60" w:line="100" w:lineRule="atLeast"/>
                              </w:pPr>
                              <w:r w:rsidRPr="003E3C9D">
                                <w:t>Table 2.X.1: Budgeted expenses for Outcome X</w:t>
                              </w:r>
                            </w:p>
                            <w:p w14:paraId="2E66AF82" w14:textId="77777777" w:rsidR="00890EE8" w:rsidRPr="00CB2E1E" w:rsidRDefault="00890EE8" w:rsidP="00623743">
                              <w:pPr>
                                <w:pStyle w:val="NormalTextRed"/>
                                <w:spacing w:before="60" w:line="100" w:lineRule="atLeast"/>
                              </w:pPr>
                              <w:r w:rsidRPr="00A2522A">
                                <w:t>Total Departmental expenses</w:t>
                              </w:r>
                            </w:p>
                            <w:p w14:paraId="3467DD34" w14:textId="77777777" w:rsidR="00890EE8" w:rsidRPr="003E3C9D" w:rsidRDefault="00890EE8" w:rsidP="00623743">
                              <w:pPr>
                                <w:spacing w:before="60" w:line="100" w:lineRule="atLeast"/>
                                <w:rPr>
                                  <w:b/>
                                </w:rPr>
                              </w:pPr>
                              <w:r>
                                <w:t xml:space="preserve">                    </w:t>
                              </w:r>
                              <w:r w:rsidRPr="003E3C9D">
                                <w:rPr>
                                  <w:b/>
                                </w:rPr>
                                <w:t>+</w:t>
                              </w:r>
                            </w:p>
                            <w:p w14:paraId="0F9DD89A" w14:textId="77777777" w:rsidR="00890EE8" w:rsidRPr="00CB2E1E" w:rsidRDefault="00890EE8" w:rsidP="00623743">
                              <w:pPr>
                                <w:pStyle w:val="NormalTextRed"/>
                                <w:spacing w:before="60" w:line="100" w:lineRule="atLeast"/>
                              </w:pPr>
                              <w:r w:rsidRPr="00A2522A">
                                <w:t>Total Administered expenses</w:t>
                              </w:r>
                            </w:p>
                          </w:txbxContent>
                        </wps:txbx>
                        <wps:bodyPr rot="0" vert="horz" wrap="square" lIns="91440" tIns="45720" rIns="91440" bIns="45720" anchor="t" anchorCtr="0" upright="1">
                          <a:noAutofit/>
                        </wps:bodyPr>
                      </wps:wsp>
                      <wps:wsp>
                        <wps:cNvPr id="36" name="Text Box 22"/>
                        <wps:cNvSpPr txBox="1">
                          <a:spLocks noChangeArrowheads="1"/>
                        </wps:cNvSpPr>
                        <wps:spPr bwMode="auto">
                          <a:xfrm>
                            <a:off x="2681202" y="677714"/>
                            <a:ext cx="307968" cy="458066"/>
                          </a:xfrm>
                          <a:prstGeom prst="rect">
                            <a:avLst/>
                          </a:prstGeom>
                          <a:solidFill>
                            <a:schemeClr val="bg1">
                              <a:lumMod val="85000"/>
                            </a:schemeClr>
                          </a:solidFill>
                          <a:ln>
                            <a:noFill/>
                          </a:ln>
                        </wps:spPr>
                        <wps:txbx>
                          <w:txbxContent>
                            <w:p w14:paraId="3D4B9E88" w14:textId="77777777" w:rsidR="00890EE8" w:rsidRPr="003E3C9D" w:rsidRDefault="00890EE8" w:rsidP="00AA0207">
                              <w:r w:rsidRPr="003E3C9D">
                                <w:t>=</w:t>
                              </w:r>
                            </w:p>
                          </w:txbxContent>
                        </wps:txbx>
                        <wps:bodyPr rot="0" vert="horz" wrap="square" lIns="91440" tIns="45720" rIns="91440" bIns="45720" anchor="t" anchorCtr="0" upright="1">
                          <a:noAutofit/>
                        </wps:bodyPr>
                      </wps:wsp>
                    </wpc:wpc>
                  </a:graphicData>
                </a:graphic>
              </wp:inline>
            </w:drawing>
          </mc:Choice>
          <mc:Fallback>
            <w:pict>
              <v:group w14:anchorId="74C7A374" id="Canvas 37" o:spid="_x0000_s1086" editas="canvas" style="width:451.15pt;height:157.5pt;mso-position-horizontal-relative:char;mso-position-vertical-relative:line" coordsize="57296,200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nPxCCgMAAPAKAAAOAAAAZHJzL2Uyb0RvYy54bWzsVtlu2zAQfC/QfyD43uiwblgO0qQpCqQH&#10;kPQDKIk6UIlUSdpS+vVdkr4QAw16JEDRvsikuBrOzg7XXJ7PQ482VMiOsxx7Zy5GlJW86liT4893&#10;168SjKQirCI9ZzTH91Ti89XLF8tpzKjPW95XVCAAYTKbxhy3So2Z48iypQORZ3ykDBZrLgaiYCoa&#10;pxJkAvShd3zXjZyJi2oUvKRSwtsru4hXBr+uaak+1rWkCvU5Bm7KPIV5FvrprJYkawQZ267c0iC/&#10;wGIgHYNN91BXRBG0Ft0J1NCVgkteq7OSDw6v666kJgfIxnMfZHNJ2IZIk0wJ6uwIwugP4haN5i15&#10;31XXXd+biVafXvYCbQjoVjSeya1fD+95Zd8loesa9Rz4dhe+WurZAckBppnG178T1Jpq9J49tqGa&#10;PV2YB2D2S4O5xZpGMI0c9/aRvyfLbUtGatSWWflh80mgrsrxIsCIkQG8e0dnhV7zGfkmc707hN2O&#10;EKhmeA/+NzrJ8YaXXyRi/LIlrKEXQvCppaQCfjaxo0+1ODKTGqSYQF7Yh6wVN0BzLQatFdgEAfrC&#10;DcPEgwN1DziLNLY0SKZplbDuR4G78FOMSh0Qe0kaRlsdd0ijkOot5QPSgxwLOB9mJ7K5kcpKvgt5&#10;rEjaFSdF0jVCU47T0A+tFgc3gDVEU+xdBf45stBx2NAp6Al9N+Q42QeRTCv4hlXmxCrS9XYMJtGG&#10;AltYFa2eai5mW71Qk9SLBa/uQWTBbQ+AngWDlotvGE1w/nMsv66JoBj17xgUKvWCQDcMMwlCLTYS&#10;xyvF8QphJUDlWGFkh5fKNpn1KLqmhZ2sNRi/gOLWndH6wGrLH7xsuT69qcNTU5tyak7Pauo0SlPf&#10;WHoRpH687ch7S4dumERA1ljaSxdxnP7zljaH+mCe/5a2Jz06tbS/O/zPamk/SjzftaaO4jj2Ak3j&#10;0KcXbpxG0Ma1p4MwcaMn7tJ675/+77ZtlWSM61uBbfQ/bLTxTuu/pdHam8RYmovG9gqo723Hc9OY&#10;DxfV1XcAAAD//wMAUEsDBBQABgAIAAAAIQBKfykF3QAAAAUBAAAPAAAAZHJzL2Rvd25yZXYueG1s&#10;TI/BasJAEIbvBd9hmUIvorsaKjXNRqRQ6KEVtUI9rtlpEszOhuyq6dt32oteBob/55tvskXvGnHG&#10;LtSeNEzGCgRS4W1NpYbd5+voCUSIhqxpPKGGHwywyAd3mUmtv9AGz9tYCoZQSI2GKsY2lTIUFToT&#10;xr5F4uzbd85EXrtS2s5cGO4aOVVqJp2piS9UpsWXCovj9uSYMh8uh6svevtY9e/FbLNXyX6ttH64&#10;75fPICL28VqGP31Wh5ydDv5ENohGAz8S/ydnczVNQBw0JJNHBTLP5K19/gsAAP//AwBQSwECLQAU&#10;AAYACAAAACEAtoM4kv4AAADhAQAAEwAAAAAAAAAAAAAAAAAAAAAAW0NvbnRlbnRfVHlwZXNdLnht&#10;bFBLAQItABQABgAIAAAAIQA4/SH/1gAAAJQBAAALAAAAAAAAAAAAAAAAAC8BAABfcmVscy8ucmVs&#10;c1BLAQItABQABgAIAAAAIQAsnPxCCgMAAPAKAAAOAAAAAAAAAAAAAAAAAC4CAABkcnMvZTJvRG9j&#10;LnhtbFBLAQItABQABgAIAAAAIQBKfykF3QAAAAUBAAAPAAAAAAAAAAAAAAAAAGQFAABkcnMvZG93&#10;bnJldi54bWxQSwUGAAAAAAQABADzAAAAbgYAAAAA&#10;">
                <v:shape id="_x0000_s1087" type="#_x0000_t75" style="position:absolute;width:57296;height:20002;visibility:visible;mso-wrap-style:square" filled="t" fillcolor="#d8d8d8 [2732]" stroked="t" strokecolor="black [3213]">
                  <v:fill o:detectmouseclick="t"/>
                  <v:path o:connecttype="none"/>
                </v:shape>
                <v:shape id="Text Box 20" o:spid="_x0000_s1088" type="#_x0000_t202" style="position:absolute;left:30558;top:1397;width:26403;height:1718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b1xMwwAAANsAAAAPAAAAZHJzL2Rvd25yZXYueG1sRI/BbsIw&#10;EETvSP0Ha5G4EYdSUJtiUKGq1CuEQ3vbxNskIl6ntgnp39dISBxHM/NGs9oMphU9Od9YVjBLUhDE&#10;pdUNVwqO+cf0GYQPyBpby6Tgjzxs1g+jFWbaXnhP/SFUIkLYZ6igDqHLpPRlTQZ9Yjvi6P1YZzBE&#10;6SqpHV4i3LTyMU2X0mDDcaHGjnY1lafD2Sgo3mfN9guLbe5MkX8vEHv98qvUZDy8vYIINIR7+Nb+&#10;1ArmT3D9En+AXP8DAAD//wMAUEsBAi0AFAAGAAgAAAAhANvh9svuAAAAhQEAABMAAAAAAAAAAAAA&#10;AAAAAAAAAFtDb250ZW50X1R5cGVzXS54bWxQSwECLQAUAAYACAAAACEAWvQsW78AAAAVAQAACwAA&#10;AAAAAAAAAAAAAAAfAQAAX3JlbHMvLnJlbHNQSwECLQAUAAYACAAAACEAJW9cTMMAAADbAAAADwAA&#10;AAAAAAAAAAAAAAAHAgAAZHJzL2Rvd25yZXYueG1sUEsFBgAAAAADAAMAtwAAAPcCAAAAAA==&#10;" fillcolor="white [3212]">
                  <v:textbox>
                    <w:txbxContent>
                      <w:p w14:paraId="5435BF83" w14:textId="1F43E120" w:rsidR="00890EE8" w:rsidRPr="003E3C9D" w:rsidRDefault="00890EE8" w:rsidP="00623743">
                        <w:pPr>
                          <w:spacing w:before="60" w:line="100" w:lineRule="atLeast"/>
                        </w:pPr>
                        <w:bookmarkStart w:id="351" w:name="_Hlk410817650"/>
                        <w:r w:rsidRPr="003E3C9D">
                          <w:t>Table 3.</w:t>
                        </w:r>
                        <w:r w:rsidR="003262F6">
                          <w:t>2</w:t>
                        </w:r>
                        <w:r w:rsidRPr="003E3C9D">
                          <w:t>: Comprehensive income statement (Departmental)</w:t>
                        </w:r>
                      </w:p>
                      <w:p w14:paraId="2D00E579" w14:textId="77777777" w:rsidR="00890EE8" w:rsidRPr="00CB2E1E" w:rsidRDefault="00890EE8" w:rsidP="00623743">
                        <w:pPr>
                          <w:pStyle w:val="NormalTextRed"/>
                          <w:spacing w:before="60" w:line="100" w:lineRule="atLeast"/>
                        </w:pPr>
                        <w:r w:rsidRPr="00A2522A">
                          <w:t>Total expenses</w:t>
                        </w:r>
                      </w:p>
                      <w:p w14:paraId="1670277B" w14:textId="77777777" w:rsidR="00890EE8" w:rsidRPr="003E3C9D" w:rsidRDefault="00890EE8" w:rsidP="00623743">
                        <w:pPr>
                          <w:spacing w:before="60" w:line="100" w:lineRule="atLeast"/>
                          <w:rPr>
                            <w:b/>
                          </w:rPr>
                        </w:pPr>
                        <w:r>
                          <w:t xml:space="preserve">                    </w:t>
                        </w:r>
                        <w:r w:rsidRPr="003E3C9D">
                          <w:rPr>
                            <w:b/>
                          </w:rPr>
                          <w:t>+</w:t>
                        </w:r>
                      </w:p>
                      <w:p w14:paraId="67A748F6" w14:textId="0A2040D3" w:rsidR="00890EE8" w:rsidRPr="003E3C9D" w:rsidRDefault="00890EE8" w:rsidP="00623743">
                        <w:pPr>
                          <w:spacing w:before="60" w:line="100" w:lineRule="atLeast"/>
                        </w:pPr>
                        <w:r w:rsidRPr="003E3C9D">
                          <w:t>Table 3.</w:t>
                        </w:r>
                        <w:r w:rsidR="003262F6">
                          <w:t>8</w:t>
                        </w:r>
                        <w:r w:rsidRPr="003E3C9D">
                          <w:t xml:space="preserve">: Schedule of budgeted income and expenses administered on behalf of </w:t>
                        </w:r>
                        <w:r>
                          <w:t>g</w:t>
                        </w:r>
                        <w:r w:rsidRPr="003E3C9D">
                          <w:t>overnment</w:t>
                        </w:r>
                      </w:p>
                      <w:p w14:paraId="17A6F6D0" w14:textId="77777777" w:rsidR="00890EE8" w:rsidRPr="00466C28" w:rsidRDefault="00890EE8" w:rsidP="00623743">
                        <w:pPr>
                          <w:pStyle w:val="NormalTextRed"/>
                          <w:spacing w:before="60" w:line="100" w:lineRule="atLeast"/>
                        </w:pPr>
                        <w:r w:rsidRPr="00A2522A">
                          <w:t>Total expenses</w:t>
                        </w:r>
                        <w:bookmarkEnd w:id="351"/>
                      </w:p>
                    </w:txbxContent>
                  </v:textbox>
                </v:shape>
                <v:shape id="Text Box 21" o:spid="_x0000_s1089" type="#_x0000_t202" style="position:absolute;left:969;top:3492;width:25059;height:11938;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KI/nXwgAAANsAAAAPAAAAZHJzL2Rvd25yZXYueG1sRI9Ba8JA&#10;FITvQv/D8gredKOitKmrVEXwqumhvb1kX5PQ7Nt0d43x37uC4HGYmW+Y5bo3jejI+dqygsk4AUFc&#10;WF1zqeAr24/eQPiArLGxTAqu5GG9ehksMdX2wkfqTqEUEcI+RQVVCG0qpS8qMujHtiWO3q91BkOU&#10;rpTa4SXCTSOnSbKQBmuOCxW2tK2o+DudjYJ8N6k335hvMmfy7GeO2On3f6WGr/3nB4hAfXiGH+2D&#10;VjCbw/1L/AFydQMAAP//AwBQSwECLQAUAAYACAAAACEA2+H2y+4AAACFAQAAEwAAAAAAAAAAAAAA&#10;AAAAAAAAW0NvbnRlbnRfVHlwZXNdLnhtbFBLAQItABQABgAIAAAAIQBa9CxbvwAAABUBAAALAAAA&#10;AAAAAAAAAAAAAB8BAABfcmVscy8ucmVsc1BLAQItABQABgAIAAAAIQBKI/nXwgAAANsAAAAPAAAA&#10;AAAAAAAAAAAAAAcCAABkcnMvZG93bnJldi54bWxQSwUGAAAAAAMAAwC3AAAA9gIAAAAA&#10;" fillcolor="white [3212]">
                  <v:textbox>
                    <w:txbxContent>
                      <w:p w14:paraId="5CD33A0B" w14:textId="77777777" w:rsidR="00890EE8" w:rsidRPr="003E3C9D" w:rsidRDefault="00890EE8" w:rsidP="00623743">
                        <w:pPr>
                          <w:spacing w:before="60" w:line="100" w:lineRule="atLeast"/>
                        </w:pPr>
                        <w:r w:rsidRPr="003E3C9D">
                          <w:t>Table 2.X.1: Budgeted expenses for Outcome X</w:t>
                        </w:r>
                      </w:p>
                      <w:p w14:paraId="2E66AF82" w14:textId="77777777" w:rsidR="00890EE8" w:rsidRPr="00CB2E1E" w:rsidRDefault="00890EE8" w:rsidP="00623743">
                        <w:pPr>
                          <w:pStyle w:val="NormalTextRed"/>
                          <w:spacing w:before="60" w:line="100" w:lineRule="atLeast"/>
                        </w:pPr>
                        <w:r w:rsidRPr="00A2522A">
                          <w:t>Total Departmental expenses</w:t>
                        </w:r>
                      </w:p>
                      <w:p w14:paraId="3467DD34" w14:textId="77777777" w:rsidR="00890EE8" w:rsidRPr="003E3C9D" w:rsidRDefault="00890EE8" w:rsidP="00623743">
                        <w:pPr>
                          <w:spacing w:before="60" w:line="100" w:lineRule="atLeast"/>
                          <w:rPr>
                            <w:b/>
                          </w:rPr>
                        </w:pPr>
                        <w:r>
                          <w:t xml:space="preserve">                    </w:t>
                        </w:r>
                        <w:r w:rsidRPr="003E3C9D">
                          <w:rPr>
                            <w:b/>
                          </w:rPr>
                          <w:t>+</w:t>
                        </w:r>
                      </w:p>
                      <w:p w14:paraId="0F9DD89A" w14:textId="77777777" w:rsidR="00890EE8" w:rsidRPr="00CB2E1E" w:rsidRDefault="00890EE8" w:rsidP="00623743">
                        <w:pPr>
                          <w:pStyle w:val="NormalTextRed"/>
                          <w:spacing w:before="60" w:line="100" w:lineRule="atLeast"/>
                        </w:pPr>
                        <w:r w:rsidRPr="00A2522A">
                          <w:t>Total Administered expenses</w:t>
                        </w:r>
                      </w:p>
                    </w:txbxContent>
                  </v:textbox>
                </v:shape>
                <v:shape id="Text Box 22" o:spid="_x0000_s1090" type="#_x0000_t202" style="position:absolute;left:26812;top:6777;width:3079;height:458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amLTkxAAAANsAAAAPAAAAZHJzL2Rvd25yZXYueG1sRI/dagIx&#10;FITvC75DOELvalYLKlujiFCwRQX/en3YHHcXNydLEt2tT28EwcthZr5hJrPWVOJKzpeWFfR7CQji&#10;zOqScwWH/ffHGIQPyBory6TgnzzMpp23CabaNryl6y7kIkLYp6igCKFOpfRZQQZ9z9bE0TtZZzBE&#10;6XKpHTYRbio5SJKhNFhyXCiwpkVB2Xl3MQpW/PuDp/14fbsNLs3xbzlqNiun1Hu3nX+BCNSGV/jZ&#10;XmoFn0N4fIk/QE7vAAAA//8DAFBLAQItABQABgAIAAAAIQDb4fbL7gAAAIUBAAATAAAAAAAAAAAA&#10;AAAAAAAAAABbQ29udGVudF9UeXBlc10ueG1sUEsBAi0AFAAGAAgAAAAhAFr0LFu/AAAAFQEAAAsA&#10;AAAAAAAAAAAAAAAAHwEAAF9yZWxzLy5yZWxzUEsBAi0AFAAGAAgAAAAhANqYtOTEAAAA2wAAAA8A&#10;AAAAAAAAAAAAAAAABwIAAGRycy9kb3ducmV2LnhtbFBLBQYAAAAAAwADALcAAAD4AgAAAAA=&#10;" fillcolor="#d8d8d8 [2732]" stroked="f">
                  <v:textbox>
                    <w:txbxContent>
                      <w:p w14:paraId="3D4B9E88" w14:textId="77777777" w:rsidR="00890EE8" w:rsidRPr="003E3C9D" w:rsidRDefault="00890EE8" w:rsidP="00AA0207">
                        <w:r w:rsidRPr="003E3C9D">
                          <w:t>=</w:t>
                        </w:r>
                      </w:p>
                    </w:txbxContent>
                  </v:textbox>
                </v:shape>
                <w10:anchorlock/>
              </v:group>
            </w:pict>
          </mc:Fallback>
        </mc:AlternateContent>
      </w:r>
    </w:p>
    <w:p w14:paraId="717583E4" w14:textId="79EE7B22" w:rsidR="00752F6A" w:rsidRPr="00C04430" w:rsidRDefault="00752F6A" w:rsidP="00ED1427">
      <w:pPr>
        <w:pStyle w:val="Heading3Numbered"/>
      </w:pPr>
      <w:bookmarkStart w:id="352" w:name="_Toc55999687"/>
      <w:bookmarkStart w:id="353" w:name="_Toc56004548"/>
      <w:bookmarkStart w:id="354" w:name="_Toc56071492"/>
      <w:bookmarkStart w:id="355" w:name="_Toc55999688"/>
      <w:bookmarkStart w:id="356" w:name="_Toc56004549"/>
      <w:bookmarkStart w:id="357" w:name="_Toc56071493"/>
      <w:bookmarkStart w:id="358" w:name="_Toc55999689"/>
      <w:bookmarkStart w:id="359" w:name="_Toc56004550"/>
      <w:bookmarkStart w:id="360" w:name="_Toc56071494"/>
      <w:bookmarkStart w:id="361" w:name="_Toc55999690"/>
      <w:bookmarkStart w:id="362" w:name="_Toc56004551"/>
      <w:bookmarkStart w:id="363" w:name="_Toc56071495"/>
      <w:bookmarkStart w:id="364" w:name="_Toc55999691"/>
      <w:bookmarkStart w:id="365" w:name="_Toc56004552"/>
      <w:bookmarkStart w:id="366" w:name="_Toc56071496"/>
      <w:bookmarkStart w:id="367" w:name="_Toc55999692"/>
      <w:bookmarkStart w:id="368" w:name="_Toc56004553"/>
      <w:bookmarkStart w:id="369" w:name="_Toc56071497"/>
      <w:bookmarkStart w:id="370" w:name="_Toc55999693"/>
      <w:bookmarkStart w:id="371" w:name="_Toc56004554"/>
      <w:bookmarkStart w:id="372" w:name="_Toc56071498"/>
      <w:bookmarkStart w:id="373" w:name="_Toc215844036"/>
      <w:bookmarkEnd w:id="352"/>
      <w:bookmarkEnd w:id="353"/>
      <w:bookmarkEnd w:id="354"/>
      <w:bookmarkEnd w:id="355"/>
      <w:bookmarkEnd w:id="356"/>
      <w:bookmarkEnd w:id="357"/>
      <w:bookmarkEnd w:id="358"/>
      <w:bookmarkEnd w:id="359"/>
      <w:bookmarkEnd w:id="360"/>
      <w:bookmarkEnd w:id="361"/>
      <w:bookmarkEnd w:id="362"/>
      <w:bookmarkEnd w:id="363"/>
      <w:bookmarkEnd w:id="364"/>
      <w:bookmarkEnd w:id="365"/>
      <w:bookmarkEnd w:id="366"/>
      <w:bookmarkEnd w:id="367"/>
      <w:bookmarkEnd w:id="368"/>
      <w:bookmarkEnd w:id="369"/>
      <w:bookmarkEnd w:id="370"/>
      <w:bookmarkEnd w:id="371"/>
      <w:bookmarkEnd w:id="372"/>
      <w:r w:rsidRPr="00C04430">
        <w:lastRenderedPageBreak/>
        <w:t xml:space="preserve">Interest and </w:t>
      </w:r>
      <w:r w:rsidR="00D9207B" w:rsidRPr="00C04430">
        <w:t>d</w:t>
      </w:r>
      <w:r w:rsidRPr="00C04430">
        <w:t>epreciation of R</w:t>
      </w:r>
      <w:r w:rsidR="3B4375ED" w:rsidRPr="00C04430">
        <w:t>ig</w:t>
      </w:r>
      <w:r w:rsidR="409D7057" w:rsidRPr="00C04430">
        <w:t xml:space="preserve">ht-of-Use </w:t>
      </w:r>
      <w:r w:rsidR="00D9207B" w:rsidRPr="00C04430">
        <w:t>a</w:t>
      </w:r>
      <w:r w:rsidR="00FB21C0" w:rsidRPr="00C04430">
        <w:t xml:space="preserve">ssets </w:t>
      </w:r>
      <w:r w:rsidRPr="00C04430">
        <w:t>reported as part of</w:t>
      </w:r>
      <w:r w:rsidR="00A95EBC" w:rsidRPr="00C04430">
        <w:t xml:space="preserve"> </w:t>
      </w:r>
      <w:r w:rsidR="00D9207B" w:rsidRPr="00C04430">
        <w:t>d</w:t>
      </w:r>
      <w:r w:rsidRPr="00C04430">
        <w:t xml:space="preserve">epartmental </w:t>
      </w:r>
      <w:r w:rsidR="00D9207B" w:rsidRPr="00C04430">
        <w:t>a</w:t>
      </w:r>
      <w:r w:rsidRPr="00C04430">
        <w:t xml:space="preserve">ppropriation </w:t>
      </w:r>
      <w:r w:rsidR="00D9207B" w:rsidRPr="00C04430">
        <w:t>e</w:t>
      </w:r>
      <w:r w:rsidRPr="00C04430">
        <w:t>xpense</w:t>
      </w:r>
      <w:r w:rsidR="00A95EBC" w:rsidRPr="00C04430">
        <w:t>s</w:t>
      </w:r>
      <w:bookmarkEnd w:id="373"/>
    </w:p>
    <w:p w14:paraId="0A43F665" w14:textId="77777777" w:rsidR="00A42B9E" w:rsidRPr="00A42B9E" w:rsidRDefault="00A42B9E">
      <w:pPr>
        <w:rPr>
          <w:rFonts w:cs="Calibri"/>
        </w:rPr>
      </w:pPr>
      <w:r w:rsidRPr="00DD477A">
        <w:rPr>
          <w:rFonts w:cs="Calibri"/>
        </w:rPr>
        <w:t xml:space="preserve">There are two main asset leasing components that should be included when calculating the Departmental appropriation expenses to </w:t>
      </w:r>
      <w:r w:rsidRPr="00A42B9E">
        <w:rPr>
          <w:rFonts w:cs="Calibri"/>
        </w:rPr>
        <w:t xml:space="preserve">be reported in </w:t>
      </w:r>
      <w:r w:rsidRPr="00C177A9">
        <w:rPr>
          <w:rStyle w:val="BodyTextChar"/>
          <w:rFonts w:ascii="Calibri" w:hAnsi="Calibri" w:cs="Calibri"/>
          <w:iCs/>
        </w:rPr>
        <w:t>Table 2.X.1, including</w:t>
      </w:r>
      <w:r w:rsidRPr="00A42B9E">
        <w:rPr>
          <w:rFonts w:cs="Calibri"/>
        </w:rPr>
        <w:t>:</w:t>
      </w:r>
    </w:p>
    <w:p w14:paraId="6C502E52" w14:textId="77777777" w:rsidR="00A42B9E" w:rsidRPr="00DE333A" w:rsidRDefault="00A42B9E" w:rsidP="00C177A9">
      <w:pPr>
        <w:pStyle w:val="Numbered"/>
        <w:rPr>
          <w:rFonts w:cs="Calibri"/>
          <w:szCs w:val="22"/>
        </w:rPr>
      </w:pPr>
      <w:r w:rsidRPr="00DE333A">
        <w:rPr>
          <w:rFonts w:cs="Calibri"/>
          <w:b/>
          <w:bCs/>
          <w:szCs w:val="22"/>
        </w:rPr>
        <w:t xml:space="preserve">Interest on </w:t>
      </w:r>
      <w:proofErr w:type="spellStart"/>
      <w:r w:rsidRPr="00DE333A">
        <w:rPr>
          <w:rFonts w:cs="Calibri"/>
          <w:b/>
          <w:bCs/>
          <w:szCs w:val="22"/>
        </w:rPr>
        <w:t>RoU</w:t>
      </w:r>
      <w:proofErr w:type="spellEnd"/>
      <w:r w:rsidRPr="00DE333A">
        <w:rPr>
          <w:rFonts w:cs="Calibri"/>
          <w:b/>
          <w:bCs/>
          <w:szCs w:val="22"/>
        </w:rPr>
        <w:t xml:space="preserve"> lease liabilities –</w:t>
      </w:r>
      <w:r w:rsidRPr="00DE333A">
        <w:rPr>
          <w:rFonts w:cs="Calibri"/>
          <w:szCs w:val="22"/>
        </w:rPr>
        <w:t xml:space="preserve"> due to these aggregated costs being reported in the comprehensive income statement, a matching cost needs to be captured within the ‘Departmental appropriation </w:t>
      </w:r>
      <w:proofErr w:type="gramStart"/>
      <w:r w:rsidRPr="00DE333A">
        <w:rPr>
          <w:rFonts w:cs="Calibri"/>
          <w:szCs w:val="22"/>
        </w:rPr>
        <w:t>expenses’</w:t>
      </w:r>
      <w:proofErr w:type="gramEnd"/>
      <w:r w:rsidRPr="00DE333A">
        <w:rPr>
          <w:rFonts w:cs="Calibri"/>
          <w:szCs w:val="22"/>
        </w:rPr>
        <w:t>.</w:t>
      </w:r>
    </w:p>
    <w:p w14:paraId="5B0DF161" w14:textId="75FA5ED4" w:rsidR="00A42B9E" w:rsidRPr="00DE333A" w:rsidRDefault="00A42B9E" w:rsidP="00A42B9E">
      <w:pPr>
        <w:pStyle w:val="Numbered"/>
        <w:tabs>
          <w:tab w:val="left" w:pos="425"/>
        </w:tabs>
        <w:rPr>
          <w:rFonts w:cs="Calibri"/>
          <w:szCs w:val="22"/>
        </w:rPr>
      </w:pPr>
      <w:r w:rsidRPr="00DE333A">
        <w:rPr>
          <w:rFonts w:cs="Calibri"/>
          <w:b/>
          <w:bCs/>
          <w:szCs w:val="22"/>
        </w:rPr>
        <w:t xml:space="preserve">Depreciation / amortisation of </w:t>
      </w:r>
      <w:proofErr w:type="spellStart"/>
      <w:r w:rsidRPr="00DE333A">
        <w:rPr>
          <w:rFonts w:cs="Calibri"/>
          <w:b/>
          <w:bCs/>
          <w:szCs w:val="22"/>
        </w:rPr>
        <w:t>RoU</w:t>
      </w:r>
      <w:proofErr w:type="spellEnd"/>
      <w:r w:rsidRPr="00DE333A">
        <w:rPr>
          <w:rFonts w:cs="Calibri"/>
          <w:b/>
          <w:bCs/>
          <w:szCs w:val="22"/>
        </w:rPr>
        <w:t xml:space="preserve"> asset –</w:t>
      </w:r>
      <w:r w:rsidRPr="00DE333A">
        <w:rPr>
          <w:rFonts w:cs="Calibri"/>
          <w:szCs w:val="22"/>
        </w:rPr>
        <w:t xml:space="preserve"> where a Non-corporate Commonwealth entity (NCE) receive</w:t>
      </w:r>
      <w:r w:rsidR="001D6DBF">
        <w:rPr>
          <w:rFonts w:cs="Calibri"/>
          <w:szCs w:val="22"/>
        </w:rPr>
        <w:t>s</w:t>
      </w:r>
      <w:r w:rsidRPr="00DE333A">
        <w:rPr>
          <w:rFonts w:cs="Calibri"/>
          <w:szCs w:val="22"/>
        </w:rPr>
        <w:t xml:space="preserve"> a DCB, the depreciation allocation must be apportioned between </w:t>
      </w:r>
      <w:proofErr w:type="spellStart"/>
      <w:r w:rsidRPr="00DE333A">
        <w:rPr>
          <w:rFonts w:cs="Calibri"/>
          <w:szCs w:val="22"/>
        </w:rPr>
        <w:t>RoU</w:t>
      </w:r>
      <w:proofErr w:type="spellEnd"/>
      <w:r w:rsidRPr="00DE333A">
        <w:rPr>
          <w:rFonts w:cs="Calibri"/>
          <w:szCs w:val="22"/>
        </w:rPr>
        <w:t xml:space="preserve"> assets and Non</w:t>
      </w:r>
      <w:r w:rsidRPr="00DE333A">
        <w:rPr>
          <w:rFonts w:cs="Calibri"/>
          <w:szCs w:val="22"/>
        </w:rPr>
        <w:noBreakHyphen/>
      </w:r>
      <w:proofErr w:type="spellStart"/>
      <w:r w:rsidRPr="00DE333A">
        <w:rPr>
          <w:rFonts w:cs="Calibri"/>
          <w:szCs w:val="22"/>
        </w:rPr>
        <w:t>RoU</w:t>
      </w:r>
      <w:proofErr w:type="spellEnd"/>
      <w:r w:rsidRPr="00DE333A">
        <w:rPr>
          <w:rFonts w:cs="Calibri"/>
          <w:szCs w:val="22"/>
        </w:rPr>
        <w:t xml:space="preserve"> assets. Both </w:t>
      </w:r>
      <w:proofErr w:type="gramStart"/>
      <w:r w:rsidRPr="00DE333A">
        <w:rPr>
          <w:rFonts w:cs="Calibri"/>
          <w:szCs w:val="22"/>
        </w:rPr>
        <w:t>Non-</w:t>
      </w:r>
      <w:proofErr w:type="spellStart"/>
      <w:r w:rsidRPr="00DE333A">
        <w:rPr>
          <w:rFonts w:cs="Calibri"/>
          <w:szCs w:val="22"/>
        </w:rPr>
        <w:t>RoU</w:t>
      </w:r>
      <w:proofErr w:type="spellEnd"/>
      <w:proofErr w:type="gramEnd"/>
      <w:r w:rsidRPr="00DE333A">
        <w:rPr>
          <w:rFonts w:cs="Calibri"/>
          <w:szCs w:val="22"/>
        </w:rPr>
        <w:t xml:space="preserve"> depreciation and </w:t>
      </w:r>
      <w:proofErr w:type="spellStart"/>
      <w:r w:rsidRPr="00DE333A">
        <w:rPr>
          <w:rFonts w:cs="Calibri"/>
          <w:szCs w:val="22"/>
        </w:rPr>
        <w:t>RoU</w:t>
      </w:r>
      <w:proofErr w:type="spellEnd"/>
      <w:r w:rsidRPr="00DE333A">
        <w:rPr>
          <w:rFonts w:cs="Calibri"/>
          <w:szCs w:val="22"/>
        </w:rPr>
        <w:t xml:space="preserve"> Depreciation are reported as part of the </w:t>
      </w:r>
      <w:r w:rsidRPr="00DE333A">
        <w:rPr>
          <w:rFonts w:cs="Calibri"/>
          <w:i/>
          <w:iCs/>
          <w:szCs w:val="22"/>
        </w:rPr>
        <w:t>Expenses not requiring appropriation</w:t>
      </w:r>
      <w:r w:rsidRPr="00DE333A">
        <w:rPr>
          <w:rFonts w:cs="Calibri"/>
          <w:szCs w:val="22"/>
        </w:rPr>
        <w:t xml:space="preserve"> line</w:t>
      </w:r>
      <w:r w:rsidRPr="00DE333A">
        <w:rPr>
          <w:rFonts w:cs="Calibri"/>
          <w:szCs w:val="22"/>
        </w:rPr>
        <w:noBreakHyphen/>
        <w:t>item.</w:t>
      </w:r>
      <w:r w:rsidRPr="00DE333A">
        <w:rPr>
          <w:rFonts w:cs="Calibri"/>
          <w:szCs w:val="22"/>
        </w:rPr>
        <w:br/>
      </w:r>
      <w:r w:rsidRPr="00DE333A">
        <w:rPr>
          <w:rFonts w:cs="Calibri"/>
          <w:szCs w:val="22"/>
        </w:rPr>
        <w:br/>
        <w:t>Corporate</w:t>
      </w:r>
      <w:r w:rsidRPr="00DE333A">
        <w:rPr>
          <w:rFonts w:cs="Calibri"/>
          <w:iCs/>
          <w:szCs w:val="22"/>
        </w:rPr>
        <w:t xml:space="preserve"> Commonwealth entities (CCEs)</w:t>
      </w:r>
      <w:r w:rsidRPr="00DE333A">
        <w:rPr>
          <w:rFonts w:cs="Calibri"/>
          <w:szCs w:val="22"/>
        </w:rPr>
        <w:t xml:space="preserve"> who are funded for depreciation for Non-</w:t>
      </w:r>
      <w:proofErr w:type="spellStart"/>
      <w:r w:rsidRPr="00DE333A">
        <w:rPr>
          <w:rFonts w:cs="Calibri"/>
          <w:szCs w:val="22"/>
        </w:rPr>
        <w:t>RoU</w:t>
      </w:r>
      <w:proofErr w:type="spellEnd"/>
      <w:r w:rsidRPr="00DE333A">
        <w:rPr>
          <w:rFonts w:cs="Calibri"/>
          <w:szCs w:val="22"/>
        </w:rPr>
        <w:t xml:space="preserve"> Assets should also report their </w:t>
      </w:r>
      <w:proofErr w:type="spellStart"/>
      <w:r w:rsidRPr="00DE333A">
        <w:rPr>
          <w:rFonts w:cs="Calibri"/>
          <w:szCs w:val="22"/>
        </w:rPr>
        <w:t>RoU</w:t>
      </w:r>
      <w:proofErr w:type="spellEnd"/>
      <w:r w:rsidRPr="00DE333A">
        <w:rPr>
          <w:rFonts w:cs="Calibri"/>
          <w:szCs w:val="22"/>
        </w:rPr>
        <w:t xml:space="preserve"> Depreciation as part of the </w:t>
      </w:r>
      <w:r w:rsidRPr="00DE333A">
        <w:rPr>
          <w:rFonts w:cs="Calibri"/>
          <w:i/>
          <w:iCs/>
          <w:szCs w:val="22"/>
        </w:rPr>
        <w:t>Expenses not requiring appropriation</w:t>
      </w:r>
      <w:r w:rsidRPr="00DE333A">
        <w:rPr>
          <w:rFonts w:cs="Calibri"/>
          <w:szCs w:val="22"/>
        </w:rPr>
        <w:t xml:space="preserve"> line</w:t>
      </w:r>
      <w:r w:rsidRPr="00DE333A">
        <w:rPr>
          <w:rFonts w:cs="Calibri"/>
          <w:szCs w:val="22"/>
        </w:rPr>
        <w:noBreakHyphen/>
        <w:t>item.</w:t>
      </w:r>
    </w:p>
    <w:p w14:paraId="40F1FE2A" w14:textId="467C3B3C" w:rsidR="00A42B9E" w:rsidRPr="00DD477A" w:rsidRDefault="00A42B9E">
      <w:pPr>
        <w:pStyle w:val="Boxed2Text"/>
        <w:rPr>
          <w:rFonts w:cs="Calibri"/>
        </w:rPr>
      </w:pPr>
      <w:r w:rsidRPr="00DD477A">
        <w:rPr>
          <w:rFonts w:cs="Calibri"/>
        </w:rPr>
        <w:t>Where an entity has a lease</w:t>
      </w:r>
      <w:r w:rsidR="0085122A">
        <w:rPr>
          <w:rFonts w:cs="Calibri"/>
        </w:rPr>
        <w:t>,</w:t>
      </w:r>
      <w:r w:rsidRPr="00DD477A">
        <w:rPr>
          <w:rFonts w:cs="Calibri"/>
        </w:rPr>
        <w:t xml:space="preserve"> the total appropriation expenses across all reported outcomes in </w:t>
      </w:r>
      <w:r w:rsidRPr="00DD477A">
        <w:rPr>
          <w:rFonts w:cs="Calibri"/>
          <w:iCs/>
        </w:rPr>
        <w:t xml:space="preserve">Table 2.x.1 </w:t>
      </w:r>
      <w:r w:rsidRPr="00DD477A">
        <w:rPr>
          <w:rFonts w:cs="Calibri"/>
        </w:rPr>
        <w:t>will match the expenses reported in the comprehensive income statement.</w:t>
      </w:r>
    </w:p>
    <w:p w14:paraId="1EB068A0" w14:textId="77777777" w:rsidR="00A42B9E" w:rsidRPr="00DD477A" w:rsidRDefault="00A42B9E">
      <w:pPr>
        <w:pStyle w:val="Boxed2Text"/>
        <w:rPr>
          <w:rFonts w:cs="Calibri"/>
        </w:rPr>
      </w:pPr>
      <w:hyperlink r:id="rId95" w:history="1">
        <w:r w:rsidRPr="00DD477A">
          <w:rPr>
            <w:rStyle w:val="Hyperlink"/>
            <w:rFonts w:cs="Calibri"/>
          </w:rPr>
          <w:t xml:space="preserve">AASB 16 </w:t>
        </w:r>
        <w:r w:rsidRPr="00DD477A">
          <w:rPr>
            <w:rStyle w:val="Hyperlink"/>
            <w:rFonts w:cs="Calibri"/>
            <w:i/>
            <w:iCs/>
          </w:rPr>
          <w:t>Leases</w:t>
        </w:r>
      </w:hyperlink>
      <w:r w:rsidRPr="00DD477A">
        <w:rPr>
          <w:rStyle w:val="Hyperlink"/>
          <w:rFonts w:cs="Calibri"/>
          <w:i/>
          <w:iCs/>
        </w:rPr>
        <w:t xml:space="preserve"> </w:t>
      </w:r>
      <w:r w:rsidRPr="00DD477A">
        <w:rPr>
          <w:rFonts w:cs="Calibri"/>
        </w:rPr>
        <w:t xml:space="preserve">requires the principal lease repayments to be reported in the balance sheet, with </w:t>
      </w:r>
      <w:r>
        <w:rPr>
          <w:rFonts w:cs="Calibri"/>
        </w:rPr>
        <w:t>the</w:t>
      </w:r>
      <w:r w:rsidRPr="00DD477A">
        <w:rPr>
          <w:rFonts w:cs="Calibri"/>
        </w:rPr>
        <w:t xml:space="preserve"> correlating </w:t>
      </w:r>
      <w:r>
        <w:rPr>
          <w:rFonts w:cs="Calibri"/>
        </w:rPr>
        <w:t xml:space="preserve">annual </w:t>
      </w:r>
      <w:r w:rsidRPr="00DD477A">
        <w:rPr>
          <w:rFonts w:cs="Calibri"/>
        </w:rPr>
        <w:t>payment reported through the cash-flow statement.</w:t>
      </w:r>
    </w:p>
    <w:p w14:paraId="70AA9405" w14:textId="77777777" w:rsidR="00A42B9E" w:rsidRPr="00DD477A" w:rsidRDefault="00A42B9E">
      <w:pPr>
        <w:pStyle w:val="Boxed2Text"/>
        <w:rPr>
          <w:rFonts w:cs="Calibri"/>
        </w:rPr>
      </w:pPr>
      <w:r>
        <w:rPr>
          <w:rFonts w:cs="Calibri"/>
        </w:rPr>
        <w:t>For Table 2.x.1 t</w:t>
      </w:r>
      <w:r w:rsidRPr="00DD477A">
        <w:rPr>
          <w:rFonts w:cs="Calibri"/>
        </w:rPr>
        <w:t xml:space="preserve">he interest on </w:t>
      </w:r>
      <w:proofErr w:type="spellStart"/>
      <w:r w:rsidRPr="00DD477A">
        <w:rPr>
          <w:rFonts w:cs="Calibri"/>
        </w:rPr>
        <w:t>RoU</w:t>
      </w:r>
      <w:proofErr w:type="spellEnd"/>
      <w:r w:rsidRPr="00DD477A">
        <w:rPr>
          <w:rFonts w:cs="Calibri"/>
        </w:rPr>
        <w:t xml:space="preserve"> lease liabilities forms part of the </w:t>
      </w:r>
      <w:r w:rsidRPr="00A75487">
        <w:rPr>
          <w:rFonts w:cs="Calibri"/>
          <w:i/>
          <w:iCs/>
        </w:rPr>
        <w:t>departmental appropriat</w:t>
      </w:r>
      <w:r>
        <w:rPr>
          <w:rFonts w:cs="Calibri"/>
          <w:i/>
          <w:iCs/>
        </w:rPr>
        <w:t>ion</w:t>
      </w:r>
      <w:r w:rsidRPr="00A75487">
        <w:rPr>
          <w:rFonts w:cs="Calibri"/>
          <w:i/>
          <w:iCs/>
        </w:rPr>
        <w:t xml:space="preserve"> expense</w:t>
      </w:r>
      <w:r w:rsidRPr="00DD477A">
        <w:rPr>
          <w:rFonts w:cs="Calibri"/>
        </w:rPr>
        <w:t xml:space="preserve"> whilst the depreciation on </w:t>
      </w:r>
      <w:proofErr w:type="spellStart"/>
      <w:r w:rsidRPr="00DD477A">
        <w:rPr>
          <w:rFonts w:cs="Calibri"/>
        </w:rPr>
        <w:t>RoU</w:t>
      </w:r>
      <w:proofErr w:type="spellEnd"/>
      <w:r w:rsidRPr="00DD477A">
        <w:rPr>
          <w:rFonts w:cs="Calibri"/>
        </w:rPr>
        <w:t xml:space="preserve"> assets forms part of the </w:t>
      </w:r>
      <w:r w:rsidRPr="00A75487">
        <w:rPr>
          <w:rFonts w:cs="Calibri"/>
          <w:i/>
          <w:iCs/>
        </w:rPr>
        <w:t>expenses not requiring appropriation in the budget</w:t>
      </w:r>
      <w:r w:rsidRPr="00DD477A">
        <w:rPr>
          <w:rFonts w:cs="Calibri"/>
        </w:rPr>
        <w:t xml:space="preserve"> year line-item. </w:t>
      </w:r>
    </w:p>
    <w:p w14:paraId="5AFD721C" w14:textId="77777777" w:rsidR="00A42B9E" w:rsidRPr="00DD477A" w:rsidRDefault="00A42B9E" w:rsidP="00A42B9E">
      <w:pPr>
        <w:pStyle w:val="Boxed2Text"/>
        <w:rPr>
          <w:rFonts w:cs="Calibri"/>
        </w:rPr>
      </w:pPr>
      <w:r w:rsidRPr="00DD477A">
        <w:rPr>
          <w:rFonts w:cs="Calibri"/>
          <w:b/>
        </w:rPr>
        <w:t>Note:</w:t>
      </w:r>
      <w:r w:rsidRPr="00DD477A">
        <w:rPr>
          <w:rFonts w:cs="Calibri"/>
        </w:rPr>
        <w:t xml:space="preserve"> Comprehensive income statements may report deficits in the first half of the lease's life, with surpluses reported in the latter half. </w:t>
      </w:r>
    </w:p>
    <w:p w14:paraId="2C9C75BD" w14:textId="77777777" w:rsidR="00BC02B7" w:rsidRPr="00BC02B7" w:rsidRDefault="00CC3B4B">
      <w:pPr>
        <w:pStyle w:val="Heading4"/>
      </w:pPr>
      <w:bookmarkStart w:id="374" w:name="_Toc26351482"/>
      <w:bookmarkStart w:id="375" w:name="_Toc26353922"/>
      <w:bookmarkStart w:id="376" w:name="_Toc26351483"/>
      <w:bookmarkStart w:id="377" w:name="_Toc26353923"/>
      <w:bookmarkStart w:id="378" w:name="_Toc26351484"/>
      <w:bookmarkStart w:id="379" w:name="_Toc26353924"/>
      <w:bookmarkEnd w:id="374"/>
      <w:bookmarkEnd w:id="375"/>
      <w:bookmarkEnd w:id="376"/>
      <w:bookmarkEnd w:id="377"/>
      <w:bookmarkEnd w:id="378"/>
      <w:bookmarkEnd w:id="379"/>
      <w:r w:rsidRPr="001D7F9F">
        <w:t>Expenses not requiring appropriation in Budget year</w:t>
      </w:r>
    </w:p>
    <w:p w14:paraId="7AAB811F" w14:textId="77777777" w:rsidR="00251E52" w:rsidRPr="0025445E" w:rsidRDefault="00251E52" w:rsidP="00C97200">
      <w:pPr>
        <w:pStyle w:val="Bullet1"/>
      </w:pPr>
      <w:r w:rsidRPr="0025445E">
        <w:t>The ‘Expenses not requiring appropriation in Budget year’ line is to be used by entities:</w:t>
      </w:r>
    </w:p>
    <w:p w14:paraId="20858CA8" w14:textId="77777777" w:rsidR="00251E52" w:rsidRPr="0025445E" w:rsidRDefault="00251E52" w:rsidP="00C97200">
      <w:pPr>
        <w:pStyle w:val="Bullet2"/>
      </w:pPr>
      <w:r w:rsidRPr="0025445E">
        <w:t>where there is a government policy not to fund those expenses within the year</w:t>
      </w:r>
    </w:p>
    <w:p w14:paraId="3E71CF64" w14:textId="77777777" w:rsidR="00251E52" w:rsidRPr="0025445E" w:rsidRDefault="00251E52" w:rsidP="00C97200">
      <w:pPr>
        <w:pStyle w:val="Bullet2"/>
      </w:pPr>
      <w:r w:rsidRPr="0025445E">
        <w:t xml:space="preserve">where the funding has been provided in a prior </w:t>
      </w:r>
      <w:proofErr w:type="gramStart"/>
      <w:r w:rsidRPr="0025445E">
        <w:t>year</w:t>
      </w:r>
      <w:proofErr w:type="gramEnd"/>
      <w:r w:rsidRPr="0025445E">
        <w:t xml:space="preserve"> but the expense will be incurred in the current year; or</w:t>
      </w:r>
    </w:p>
    <w:p w14:paraId="2F2DF84F" w14:textId="77777777" w:rsidR="00251E52" w:rsidRPr="0025445E" w:rsidRDefault="00251E52" w:rsidP="00C97200">
      <w:pPr>
        <w:pStyle w:val="Bullet2"/>
      </w:pPr>
      <w:r w:rsidRPr="0025445E">
        <w:t>where the expenses reflect the usage of services provided free of charge.</w:t>
      </w:r>
    </w:p>
    <w:p w14:paraId="119BC565" w14:textId="061330C9" w:rsidR="00251E52" w:rsidRPr="00C04430" w:rsidRDefault="00251E52" w:rsidP="00251E52">
      <w:pPr>
        <w:rPr>
          <w:rStyle w:val="BodyTextChar"/>
          <w:rFonts w:ascii="Calibri" w:eastAsiaTheme="minorEastAsia" w:hAnsi="Calibri" w:cs="Calibri"/>
        </w:rPr>
      </w:pPr>
      <w:r w:rsidRPr="00C04430">
        <w:rPr>
          <w:rStyle w:val="BodyTextChar"/>
          <w:rFonts w:ascii="Calibri" w:eastAsiaTheme="minorEastAsia" w:hAnsi="Calibri" w:cs="Calibri"/>
        </w:rPr>
        <w:t xml:space="preserve">For example, depreciation expenses where the government has provided a separate capital budget/Collection Development Acquisition Budget (also commonly referred to as a CDAB) should be shown in this line, along with </w:t>
      </w:r>
      <w:r w:rsidR="005D4C65">
        <w:rPr>
          <w:rStyle w:val="BodyTextChar"/>
          <w:rFonts w:ascii="Calibri" w:eastAsiaTheme="minorEastAsia" w:hAnsi="Calibri" w:cs="Calibri"/>
        </w:rPr>
        <w:t xml:space="preserve">resources received free of charge including the </w:t>
      </w:r>
      <w:r w:rsidRPr="00C04430">
        <w:rPr>
          <w:rStyle w:val="BodyTextChar"/>
          <w:rFonts w:ascii="Calibri" w:eastAsiaTheme="minorEastAsia" w:hAnsi="Calibri" w:cs="Calibri"/>
        </w:rPr>
        <w:t>expenses associated with audit services provided by the Australian National Audit Office (ANAO), and non-cash expenses for which the entity has received operating loss approval.</w:t>
      </w:r>
    </w:p>
    <w:p w14:paraId="1FF06D3D" w14:textId="77777777" w:rsidR="00251E52" w:rsidRPr="00C04430" w:rsidRDefault="00251E52" w:rsidP="00251E52">
      <w:pPr>
        <w:rPr>
          <w:rStyle w:val="BodyTextChar"/>
          <w:rFonts w:ascii="Calibri" w:eastAsiaTheme="minorEastAsia" w:hAnsi="Calibri" w:cs="Calibri"/>
        </w:rPr>
      </w:pPr>
      <w:r w:rsidRPr="00C04430">
        <w:rPr>
          <w:rStyle w:val="BodyTextChar"/>
          <w:rFonts w:ascii="Calibri" w:eastAsiaTheme="minorEastAsia" w:hAnsi="Calibri" w:cs="Calibri"/>
        </w:rPr>
        <w:t xml:space="preserve">Items that do not or will not involve a cash flow impact (such as bad debt expenses) are also considered </w:t>
      </w:r>
      <w:r w:rsidRPr="00C04430">
        <w:rPr>
          <w:rStyle w:val="BodyTextChar"/>
          <w:rFonts w:ascii="Calibri" w:eastAsiaTheme="minorEastAsia" w:hAnsi="Calibri" w:cs="Calibri"/>
          <w:i/>
          <w:iCs/>
        </w:rPr>
        <w:t>‘expenses not requiring appropriation’</w:t>
      </w:r>
      <w:r w:rsidRPr="00C04430">
        <w:rPr>
          <w:rStyle w:val="BodyTextChar"/>
          <w:rFonts w:ascii="Calibri" w:eastAsiaTheme="minorEastAsia" w:hAnsi="Calibri" w:cs="Calibri"/>
        </w:rPr>
        <w:t>.</w:t>
      </w:r>
    </w:p>
    <w:p w14:paraId="659B83D1" w14:textId="7CC87CA4" w:rsidR="00251E52" w:rsidRPr="0025445E" w:rsidRDefault="005A5AB5" w:rsidP="00C97200">
      <w:pPr>
        <w:pStyle w:val="Bullet1"/>
      </w:pPr>
      <w:r>
        <w:lastRenderedPageBreak/>
        <w:t xml:space="preserve">In determining the ASL figures, entities should </w:t>
      </w:r>
      <w:r w:rsidRPr="00B031E1">
        <w:t>reference the 2025-26</w:t>
      </w:r>
      <w:r>
        <w:t> </w:t>
      </w:r>
      <w:r w:rsidRPr="00B031E1">
        <w:t xml:space="preserve">Budget BP4 </w:t>
      </w:r>
      <w:r>
        <w:t xml:space="preserve">published </w:t>
      </w:r>
      <w:r w:rsidRPr="00B031E1">
        <w:t>figures as a starting point and incorporate any ASL decisions taken in the 2025-26</w:t>
      </w:r>
      <w:r>
        <w:t> MYEFO</w:t>
      </w:r>
      <w:r w:rsidRPr="00B031E1">
        <w:t xml:space="preserve"> </w:t>
      </w:r>
      <w:r>
        <w:t>and</w:t>
      </w:r>
      <w:r w:rsidR="00251E52" w:rsidRPr="0025445E">
        <w:t xml:space="preserve"> </w:t>
      </w:r>
      <w:r w:rsidRPr="0025445E">
        <w:t>discuss</w:t>
      </w:r>
      <w:r>
        <w:t xml:space="preserve"> these figures</w:t>
      </w:r>
      <w:r w:rsidRPr="0025445E">
        <w:t xml:space="preserve"> </w:t>
      </w:r>
      <w:r w:rsidR="00251E52" w:rsidRPr="0025445E">
        <w:t>with Finance (please refer to part </w:t>
      </w:r>
      <w:r w:rsidR="00251E52" w:rsidRPr="0025445E">
        <w:fldChar w:fldCharType="begin"/>
      </w:r>
      <w:r w:rsidR="00251E52" w:rsidRPr="0025445E">
        <w:instrText xml:space="preserve"> REF _Ref55832772 \r \h  \* MERGEFORMAT </w:instrText>
      </w:r>
      <w:r w:rsidR="00251E52" w:rsidRPr="0025445E">
        <w:fldChar w:fldCharType="separate"/>
      </w:r>
      <w:r w:rsidR="00100A6C">
        <w:t>8</w:t>
      </w:r>
      <w:r w:rsidR="00251E52" w:rsidRPr="0025445E">
        <w:fldChar w:fldCharType="end"/>
      </w:r>
      <w:r w:rsidR="00251E52" w:rsidRPr="0025445E">
        <w:t> </w:t>
      </w:r>
      <w:r w:rsidR="00251E52" w:rsidRPr="0025445E">
        <w:fldChar w:fldCharType="begin"/>
      </w:r>
      <w:r w:rsidR="00251E52" w:rsidRPr="0025445E">
        <w:instrText xml:space="preserve"> REF _Ref55832772 \h  \* MERGEFORMAT </w:instrText>
      </w:r>
      <w:r w:rsidR="00251E52" w:rsidRPr="0025445E">
        <w:fldChar w:fldCharType="separate"/>
      </w:r>
      <w:r w:rsidR="00100A6C" w:rsidRPr="00C04430">
        <w:t>Contacts</w:t>
      </w:r>
      <w:r w:rsidR="00251E52" w:rsidRPr="0025445E">
        <w:fldChar w:fldCharType="end"/>
      </w:r>
      <w:r w:rsidR="00251E52" w:rsidRPr="0025445E">
        <w:t>)</w:t>
      </w:r>
      <w:r>
        <w:t xml:space="preserve">. </w:t>
      </w:r>
      <w:r w:rsidRPr="0025445E">
        <w:t>ASL figures across all outcomes</w:t>
      </w:r>
      <w:r>
        <w:t xml:space="preserve"> should </w:t>
      </w:r>
      <w:r w:rsidR="00251E52" w:rsidRPr="0025445E">
        <w:t>match the figures at the bottom of Table 1.1 Entity resource statement. Please refer to the latest Finance guidance on ASL for more information on ASL reporting.</w:t>
      </w:r>
      <w:r w:rsidR="00430FE3">
        <w:br/>
      </w:r>
    </w:p>
    <w:p w14:paraId="1EF4F716" w14:textId="1D442194" w:rsidR="002A1D8A" w:rsidRDefault="002A1D8A" w:rsidP="00ED1427">
      <w:pPr>
        <w:pStyle w:val="Heading3Numbered"/>
      </w:pPr>
      <w:bookmarkStart w:id="380" w:name="_Toc181887598"/>
      <w:bookmarkStart w:id="381" w:name="_Toc181886045"/>
      <w:bookmarkStart w:id="382" w:name="_Toc181887599"/>
      <w:bookmarkStart w:id="383" w:name="_Toc181886046"/>
      <w:bookmarkStart w:id="384" w:name="_Toc181887600"/>
      <w:bookmarkStart w:id="385" w:name="_Toc181886047"/>
      <w:bookmarkStart w:id="386" w:name="_Toc181887601"/>
      <w:bookmarkStart w:id="387" w:name="_Toc181886048"/>
      <w:bookmarkStart w:id="388" w:name="_Toc181887602"/>
      <w:bookmarkStart w:id="389" w:name="_Toc181886049"/>
      <w:bookmarkStart w:id="390" w:name="_Toc181887603"/>
      <w:bookmarkStart w:id="391" w:name="_Toc181886050"/>
      <w:bookmarkStart w:id="392" w:name="_Toc181887604"/>
      <w:bookmarkStart w:id="393" w:name="_Toc181886051"/>
      <w:bookmarkStart w:id="394" w:name="_Toc181887605"/>
      <w:bookmarkStart w:id="395" w:name="_Toc181886052"/>
      <w:bookmarkStart w:id="396" w:name="_Toc181887606"/>
      <w:bookmarkStart w:id="397" w:name="_Ref55997056"/>
      <w:bookmarkStart w:id="398" w:name="_Toc215844037"/>
      <w:bookmarkEnd w:id="380"/>
      <w:bookmarkEnd w:id="381"/>
      <w:bookmarkEnd w:id="382"/>
      <w:bookmarkEnd w:id="383"/>
      <w:bookmarkEnd w:id="384"/>
      <w:bookmarkEnd w:id="385"/>
      <w:bookmarkEnd w:id="386"/>
      <w:bookmarkEnd w:id="387"/>
      <w:bookmarkEnd w:id="388"/>
      <w:bookmarkEnd w:id="389"/>
      <w:bookmarkEnd w:id="390"/>
      <w:bookmarkEnd w:id="391"/>
      <w:bookmarkEnd w:id="392"/>
      <w:bookmarkEnd w:id="393"/>
      <w:bookmarkEnd w:id="394"/>
      <w:bookmarkEnd w:id="395"/>
      <w:bookmarkEnd w:id="396"/>
      <w:r w:rsidRPr="00C04430">
        <w:t>Program components</w:t>
      </w:r>
      <w:bookmarkEnd w:id="397"/>
      <w:bookmarkEnd w:id="398"/>
    </w:p>
    <w:p w14:paraId="22586013" w14:textId="017AF6D6" w:rsidR="002A0126" w:rsidRPr="002A0126" w:rsidRDefault="002A0126" w:rsidP="00ED1427">
      <w:r w:rsidRPr="00DD477A">
        <w:rPr>
          <w:rFonts w:eastAsia="Cambria" w:cs="Calibri"/>
          <w:noProof/>
        </w:rPr>
        <w:drawing>
          <wp:inline distT="0" distB="0" distL="0" distR="0" wp14:anchorId="655C25C3" wp14:editId="4A6B8B3F">
            <wp:extent cx="5835650" cy="524179"/>
            <wp:effectExtent l="0" t="0" r="0" b="0"/>
            <wp:docPr id="1233595332" name="Diagram 1233595332"/>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96" r:lo="rId97" r:qs="rId98" r:cs="rId99"/>
              </a:graphicData>
            </a:graphic>
          </wp:inline>
        </w:drawing>
      </w:r>
    </w:p>
    <w:p w14:paraId="563DEF37" w14:textId="77777777" w:rsidR="00E543E0" w:rsidRPr="00C04430" w:rsidRDefault="00E543E0" w:rsidP="00E543E0">
      <w:r w:rsidRPr="00C04430">
        <w:t>Entities are not required to provide reporting below the program level.</w:t>
      </w:r>
    </w:p>
    <w:p w14:paraId="210F019A" w14:textId="77777777" w:rsidR="00E543E0" w:rsidRPr="00C04430" w:rsidRDefault="00E543E0" w:rsidP="00E543E0">
      <w:r w:rsidRPr="00C04430">
        <w:t>Program component reporting is a subset of program-level reporting, and program components can be funded through administered and departmental appropriations. If entities choose to provide program components, these should be clearly identified as components and not described as a program. An example of a program component that an entity chooses to report on could be an item of special public interest or political sensitivity.</w:t>
      </w:r>
    </w:p>
    <w:p w14:paraId="3C09908A" w14:textId="6F4C66DE" w:rsidR="00E543E0" w:rsidRPr="00C04430" w:rsidRDefault="00E543E0">
      <w:r w:rsidRPr="00C04430">
        <w:t xml:space="preserve">Should entities choose to report on program components, a program component expense table should be provided for </w:t>
      </w:r>
      <w:proofErr w:type="gramStart"/>
      <w:r w:rsidRPr="00C04430">
        <w:t>each and every</w:t>
      </w:r>
      <w:proofErr w:type="gramEnd"/>
      <w:r w:rsidRPr="00C04430">
        <w:t xml:space="preserve"> program with more than one component. The full program expenses must still be shown in </w:t>
      </w:r>
      <w:r w:rsidR="00765908" w:rsidRPr="00C04430">
        <w:rPr>
          <w:iCs/>
        </w:rPr>
        <w:t xml:space="preserve">Table </w:t>
      </w:r>
      <w:r w:rsidR="003262F6" w:rsidRPr="00C04430">
        <w:rPr>
          <w:iCs/>
        </w:rPr>
        <w:t>2.X</w:t>
      </w:r>
      <w:r w:rsidR="00765908" w:rsidRPr="00C04430">
        <w:rPr>
          <w:iCs/>
        </w:rPr>
        <w:t xml:space="preserve">.1 </w:t>
      </w:r>
      <w:r w:rsidRPr="00C04430">
        <w:rPr>
          <w:iCs/>
        </w:rPr>
        <w:t xml:space="preserve">Budgeted expenses </w:t>
      </w:r>
      <w:r w:rsidR="003262F6" w:rsidRPr="00C04430">
        <w:rPr>
          <w:iCs/>
        </w:rPr>
        <w:t>for</w:t>
      </w:r>
      <w:r w:rsidRPr="00C04430">
        <w:rPr>
          <w:iCs/>
        </w:rPr>
        <w:t xml:space="preserve"> </w:t>
      </w:r>
      <w:r w:rsidR="003262F6" w:rsidRPr="00C04430">
        <w:rPr>
          <w:iCs/>
        </w:rPr>
        <w:t>outcome X</w:t>
      </w:r>
      <w:r w:rsidRPr="00C04430">
        <w:t>. The itemised sub-set of expenses is then provided for each relevant program component. Sub-program expenses must reconcile with the relevant program total.</w:t>
      </w:r>
    </w:p>
    <w:p w14:paraId="7CADA967" w14:textId="77777777" w:rsidR="00447E0A" w:rsidRPr="00C04430" w:rsidRDefault="00447E0A">
      <w:pPr>
        <w:rPr>
          <w:sz w:val="40"/>
          <w:szCs w:val="28"/>
        </w:rPr>
      </w:pPr>
      <w:bookmarkStart w:id="399" w:name="_bookmark41"/>
      <w:bookmarkEnd w:id="399"/>
      <w:r w:rsidRPr="00C04430">
        <w:br w:type="page"/>
      </w:r>
    </w:p>
    <w:p w14:paraId="3DB1B4E0" w14:textId="7236D01F" w:rsidR="00D440F3" w:rsidRPr="00C04430" w:rsidRDefault="00D92E8D" w:rsidP="00ED1427">
      <w:pPr>
        <w:pStyle w:val="Heading1Numbered"/>
      </w:pPr>
      <w:bookmarkStart w:id="400" w:name="_Toc215844038"/>
      <w:r w:rsidRPr="00C04430">
        <w:lastRenderedPageBreak/>
        <w:t xml:space="preserve">Part </w:t>
      </w:r>
      <w:r w:rsidR="00D440F3" w:rsidRPr="00C04430">
        <w:t xml:space="preserve">3: Special </w:t>
      </w:r>
      <w:r w:rsidR="00BE0819" w:rsidRPr="00C04430">
        <w:t>a</w:t>
      </w:r>
      <w:r w:rsidR="00D440F3" w:rsidRPr="00C04430">
        <w:t xml:space="preserve">ccount </w:t>
      </w:r>
      <w:r w:rsidR="00C35987" w:rsidRPr="00C04430">
        <w:t>f</w:t>
      </w:r>
      <w:r w:rsidR="00D440F3" w:rsidRPr="00C04430">
        <w:t xml:space="preserve">lows and </w:t>
      </w:r>
      <w:r w:rsidR="00C35987" w:rsidRPr="00C04430">
        <w:t>b</w:t>
      </w:r>
      <w:r w:rsidR="00D440F3" w:rsidRPr="00C04430">
        <w:t xml:space="preserve">udgeted </w:t>
      </w:r>
      <w:r w:rsidR="00C35987" w:rsidRPr="00C04430">
        <w:t>f</w:t>
      </w:r>
      <w:r w:rsidR="00D440F3" w:rsidRPr="00C04430">
        <w:t xml:space="preserve">inancial </w:t>
      </w:r>
      <w:r w:rsidR="00C35987" w:rsidRPr="00C04430">
        <w:t>s</w:t>
      </w:r>
      <w:r w:rsidR="00D440F3" w:rsidRPr="00C04430">
        <w:t>tatements</w:t>
      </w:r>
      <w:bookmarkEnd w:id="400"/>
    </w:p>
    <w:p w14:paraId="1CF60419" w14:textId="3E5AD760" w:rsidR="007F7020" w:rsidRDefault="007F7020" w:rsidP="005C2636">
      <w:r w:rsidRPr="00DD477A">
        <w:rPr>
          <w:rFonts w:eastAsia="Cambria" w:cs="Calibri"/>
          <w:noProof/>
        </w:rPr>
        <w:drawing>
          <wp:inline distT="0" distB="0" distL="0" distR="0" wp14:anchorId="3E054BE0" wp14:editId="1072E85E">
            <wp:extent cx="5835650" cy="780443"/>
            <wp:effectExtent l="0" t="0" r="0" b="0"/>
            <wp:docPr id="1784767031" name="Diagram 1784767031"/>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101" r:lo="rId102" r:qs="rId103" r:cs="rId104"/>
              </a:graphicData>
            </a:graphic>
          </wp:inline>
        </w:drawing>
      </w:r>
    </w:p>
    <w:p w14:paraId="6574C938" w14:textId="2824EC34" w:rsidR="00D440F3" w:rsidRPr="00C04430" w:rsidRDefault="00D440F3" w:rsidP="005C2636">
      <w:r w:rsidRPr="00C04430">
        <w:t xml:space="preserve">The </w:t>
      </w:r>
      <w:r w:rsidR="00AD34BA">
        <w:t>b</w:t>
      </w:r>
      <w:r w:rsidRPr="00C04430">
        <w:t xml:space="preserve">udgeted </w:t>
      </w:r>
      <w:r w:rsidR="00AD34BA">
        <w:t>f</w:t>
      </w:r>
      <w:r w:rsidRPr="00C04430">
        <w:t xml:space="preserve">inancial </w:t>
      </w:r>
      <w:r w:rsidR="00AD34BA">
        <w:t>s</w:t>
      </w:r>
      <w:r w:rsidRPr="00C04430">
        <w:t xml:space="preserve">tatements section of the PAES </w:t>
      </w:r>
      <w:proofErr w:type="gramStart"/>
      <w:r w:rsidRPr="00C04430">
        <w:t>provide</w:t>
      </w:r>
      <w:proofErr w:type="gramEnd"/>
      <w:r w:rsidRPr="00C04430">
        <w:t xml:space="preserve"> a financial update of the entity’s operations over the </w:t>
      </w:r>
      <w:r w:rsidR="003C7CD5" w:rsidRPr="00C04430">
        <w:t>202</w:t>
      </w:r>
      <w:r w:rsidR="003C7CD5">
        <w:t>5</w:t>
      </w:r>
      <w:r w:rsidR="00694551" w:rsidRPr="00C04430">
        <w:t>-</w:t>
      </w:r>
      <w:r w:rsidR="003C7CD5" w:rsidRPr="00C04430">
        <w:t>2</w:t>
      </w:r>
      <w:r w:rsidR="003C7CD5">
        <w:t>6</w:t>
      </w:r>
      <w:r w:rsidR="003C7CD5" w:rsidRPr="00C04430">
        <w:t xml:space="preserve"> </w:t>
      </w:r>
      <w:r w:rsidRPr="00C04430">
        <w:t>Budget and three forward years.</w:t>
      </w:r>
    </w:p>
    <w:p w14:paraId="4C584CFF" w14:textId="081E1150" w:rsidR="00D440F3" w:rsidRPr="00C04430" w:rsidRDefault="00D440F3" w:rsidP="005C2636">
      <w:r w:rsidRPr="00C04430">
        <w:t xml:space="preserve">Entities should, to the extent that is possible in an </w:t>
      </w:r>
      <w:proofErr w:type="gramStart"/>
      <w:r w:rsidR="00AD34BA">
        <w:t>e</w:t>
      </w:r>
      <w:r w:rsidRPr="00C04430">
        <w:t>stimates</w:t>
      </w:r>
      <w:proofErr w:type="gramEnd"/>
      <w:r w:rsidRPr="00C04430">
        <w:t xml:space="preserve"> context, be consistent in preparing their </w:t>
      </w:r>
      <w:r w:rsidR="00AD34BA">
        <w:t>b</w:t>
      </w:r>
      <w:r w:rsidRPr="00C04430">
        <w:t xml:space="preserve">udgeted </w:t>
      </w:r>
      <w:r w:rsidR="00AD34BA">
        <w:t>f</w:t>
      </w:r>
      <w:r w:rsidRPr="00C04430">
        <w:t xml:space="preserve">inancial </w:t>
      </w:r>
      <w:r w:rsidR="00AD34BA">
        <w:t>s</w:t>
      </w:r>
      <w:r w:rsidRPr="00C04430">
        <w:t>tatements, applying the same accounting assumptions and processes that they used at Budget and expect to use in preparing the financial statement</w:t>
      </w:r>
      <w:r w:rsidR="00F71F1C" w:rsidRPr="00C04430">
        <w:t>s</w:t>
      </w:r>
      <w:r w:rsidRPr="00C04430">
        <w:t xml:space="preserve"> to be included in the </w:t>
      </w:r>
      <w:r w:rsidR="003C7CD5" w:rsidRPr="00C04430">
        <w:t>202</w:t>
      </w:r>
      <w:r w:rsidR="003C7CD5">
        <w:t>5</w:t>
      </w:r>
      <w:r w:rsidR="00967ADB" w:rsidRPr="00C04430">
        <w:t>-</w:t>
      </w:r>
      <w:r w:rsidR="003C7CD5" w:rsidRPr="00C04430">
        <w:t>2</w:t>
      </w:r>
      <w:r w:rsidR="003C7CD5">
        <w:t>6</w:t>
      </w:r>
      <w:r w:rsidR="003C7CD5" w:rsidRPr="00C04430">
        <w:t xml:space="preserve"> </w:t>
      </w:r>
      <w:r w:rsidR="004E3302">
        <w:t>a</w:t>
      </w:r>
      <w:r w:rsidRPr="00C04430">
        <w:t xml:space="preserve">nnual </w:t>
      </w:r>
      <w:r w:rsidR="004E3302">
        <w:t>r</w:t>
      </w:r>
      <w:r w:rsidRPr="00C04430">
        <w:t>eport.</w:t>
      </w:r>
    </w:p>
    <w:p w14:paraId="728EC2CD" w14:textId="18F834E5" w:rsidR="00D440F3" w:rsidRPr="00C04430" w:rsidRDefault="00D440F3" w:rsidP="005C2636">
      <w:r w:rsidRPr="00C04430">
        <w:t xml:space="preserve">Entities are to refer to, and follow, the </w:t>
      </w:r>
      <w:r w:rsidR="00AB66AB" w:rsidRPr="00C177A9">
        <w:rPr>
          <w:i/>
          <w:iCs/>
        </w:rPr>
        <w:t>Public Governance, Performance and Accountability (</w:t>
      </w:r>
      <w:hyperlink r:id="rId106" w:history="1">
        <w:r w:rsidR="00AD34BA">
          <w:rPr>
            <w:rStyle w:val="Hyperlink"/>
            <w:u w:val="none"/>
          </w:rPr>
          <w:t>Financial Reporting Rule 2015</w:t>
        </w:r>
      </w:hyperlink>
      <w:r w:rsidRPr="00C04430">
        <w:t xml:space="preserve"> </w:t>
      </w:r>
      <w:r w:rsidR="00AD34BA">
        <w:t xml:space="preserve">(FRR) and related reporting guidance </w:t>
      </w:r>
      <w:r w:rsidRPr="00C04430">
        <w:t xml:space="preserve">available </w:t>
      </w:r>
      <w:r w:rsidR="006E2A20" w:rsidRPr="00C04430">
        <w:t>from Finance’s web-page.</w:t>
      </w:r>
    </w:p>
    <w:p w14:paraId="0C2D4E16" w14:textId="513E0CC2" w:rsidR="00D440F3" w:rsidRPr="00C04430" w:rsidRDefault="00D440F3" w:rsidP="005A0464">
      <w:pPr>
        <w:pStyle w:val="Boxed2Text"/>
      </w:pPr>
      <w:r w:rsidRPr="00C04430">
        <w:t>Under AASB</w:t>
      </w:r>
      <w:r w:rsidRPr="00C04430">
        <w:rPr>
          <w:i/>
          <w:iCs/>
        </w:rPr>
        <w:t xml:space="preserve"> 1055</w:t>
      </w:r>
      <w:r w:rsidRPr="00C04430">
        <w:t xml:space="preserve"> </w:t>
      </w:r>
      <w:r w:rsidRPr="00C04430">
        <w:rPr>
          <w:i/>
          <w:iCs/>
        </w:rPr>
        <w:t>Budgeting Reporting</w:t>
      </w:r>
      <w:r w:rsidRPr="00C04430">
        <w:t xml:space="preserve">, major variances between an </w:t>
      </w:r>
      <w:r w:rsidR="00611018" w:rsidRPr="00C04430">
        <w:t xml:space="preserve">entity’s </w:t>
      </w:r>
      <w:r w:rsidRPr="00C04430">
        <w:t xml:space="preserve">annual financial statements and original budget amounts require explanation. Revised budget information contained in </w:t>
      </w:r>
      <w:r w:rsidR="00F52C44" w:rsidRPr="00C04430">
        <w:t xml:space="preserve">the </w:t>
      </w:r>
      <w:r w:rsidRPr="00C04430">
        <w:t>PAES may assist in articulating any end of year variances with the ANAO.</w:t>
      </w:r>
    </w:p>
    <w:p w14:paraId="41194668" w14:textId="0511F110" w:rsidR="00D440F3" w:rsidRPr="00C04430" w:rsidRDefault="00D440F3" w:rsidP="005C2636">
      <w:r w:rsidRPr="00C04430">
        <w:t>This applies to both the departmental and administered financial statements.</w:t>
      </w:r>
    </w:p>
    <w:p w14:paraId="616EAE30" w14:textId="203C0F49" w:rsidR="00D440F3" w:rsidRPr="00C04430" w:rsidRDefault="00D440F3" w:rsidP="004D7049">
      <w:pPr>
        <w:suppressAutoHyphens w:val="0"/>
        <w:spacing w:before="0" w:after="120" w:line="440" w:lineRule="atLeast"/>
        <w:rPr>
          <w:b/>
          <w:bCs/>
        </w:rPr>
      </w:pPr>
      <w:r w:rsidRPr="00C04430">
        <w:rPr>
          <w:b/>
          <w:bCs/>
        </w:rPr>
        <w:t>Parts of Section 3: Special Account flows and budgeted financial statements</w:t>
      </w:r>
    </w:p>
    <w:p w14:paraId="6E1D5B80" w14:textId="13D7EC96" w:rsidR="00D440F3" w:rsidRPr="00C04430" w:rsidRDefault="00D440F3">
      <w:r w:rsidRPr="00C04430">
        <w:t>Special Account Flows</w:t>
      </w:r>
      <w:r w:rsidR="00E46DE0" w:rsidRPr="00C04430">
        <w:t xml:space="preserve"> and Balances</w:t>
      </w:r>
    </w:p>
    <w:p w14:paraId="3F3BFE5A" w14:textId="29CA4EF1" w:rsidR="00D440F3" w:rsidRPr="00C04430" w:rsidRDefault="00D440F3" w:rsidP="00C97200">
      <w:pPr>
        <w:pStyle w:val="Bullet3"/>
      </w:pPr>
      <w:r w:rsidRPr="00C04430">
        <w:t xml:space="preserve">Table 3.1:  </w:t>
      </w:r>
      <w:r w:rsidR="003262F6" w:rsidRPr="00C04430">
        <w:t xml:space="preserve">Estimates of </w:t>
      </w:r>
      <w:r w:rsidRPr="00C04430">
        <w:t>Special Account flows and balances</w:t>
      </w:r>
    </w:p>
    <w:p w14:paraId="6E978777" w14:textId="2AB1A89B" w:rsidR="00D440F3" w:rsidRPr="00C04430" w:rsidRDefault="00D440F3">
      <w:r w:rsidRPr="00C04430">
        <w:t>Budgeted Financial Statements</w:t>
      </w:r>
    </w:p>
    <w:p w14:paraId="4634CAB4" w14:textId="77777777" w:rsidR="00D440F3" w:rsidRPr="00C04430" w:rsidRDefault="00D440F3">
      <w:pPr>
        <w:ind w:left="641"/>
      </w:pPr>
      <w:r w:rsidRPr="00C04430">
        <w:t>Departmental</w:t>
      </w:r>
    </w:p>
    <w:p w14:paraId="72513993" w14:textId="037C3C81" w:rsidR="00D440F3" w:rsidRPr="00C04430" w:rsidRDefault="007E2E3E" w:rsidP="00C97200">
      <w:pPr>
        <w:pStyle w:val="Bullet3"/>
      </w:pPr>
      <w:r w:rsidRPr="00C04430">
        <w:t xml:space="preserve">Table 3.2: </w:t>
      </w:r>
      <w:r w:rsidR="00A609A8">
        <w:t xml:space="preserve"> </w:t>
      </w:r>
      <w:r w:rsidRPr="00C04430">
        <w:t xml:space="preserve"> Comprehensive income s</w:t>
      </w:r>
      <w:r w:rsidR="00D440F3" w:rsidRPr="00C04430">
        <w:t>tatement</w:t>
      </w:r>
    </w:p>
    <w:p w14:paraId="311AA29B" w14:textId="49453F98" w:rsidR="00D440F3" w:rsidRPr="00C04430" w:rsidRDefault="00D440F3" w:rsidP="00C97200">
      <w:pPr>
        <w:pStyle w:val="Bullet3"/>
      </w:pPr>
      <w:r w:rsidRPr="00C04430">
        <w:t>Table 3.3:</w:t>
      </w:r>
      <w:r w:rsidR="00A609A8">
        <w:t xml:space="preserve"> </w:t>
      </w:r>
      <w:r w:rsidRPr="00C04430">
        <w:t xml:space="preserve">  Budgeted balance sheet</w:t>
      </w:r>
    </w:p>
    <w:p w14:paraId="65DCE4DB" w14:textId="39EC4C58" w:rsidR="00D440F3" w:rsidRPr="00C04430" w:rsidRDefault="00D440F3" w:rsidP="00C97200">
      <w:pPr>
        <w:pStyle w:val="Bullet3"/>
      </w:pPr>
      <w:r w:rsidRPr="00C04430">
        <w:t>Table</w:t>
      </w:r>
      <w:r w:rsidR="00D23462" w:rsidRPr="00C04430">
        <w:t xml:space="preserve"> </w:t>
      </w:r>
      <w:r w:rsidRPr="00C04430">
        <w:t>3.4:</w:t>
      </w:r>
      <w:r w:rsidR="00A609A8">
        <w:t xml:space="preserve"> </w:t>
      </w:r>
      <w:r w:rsidRPr="00C04430">
        <w:t xml:space="preserve">  Statement of changes in equity</w:t>
      </w:r>
    </w:p>
    <w:p w14:paraId="66448983" w14:textId="22D8DAB4" w:rsidR="00D440F3" w:rsidRPr="00C04430" w:rsidRDefault="00D440F3" w:rsidP="00C97200">
      <w:pPr>
        <w:pStyle w:val="Bullet3"/>
      </w:pPr>
      <w:r w:rsidRPr="00C04430">
        <w:t xml:space="preserve">Table 3.5: </w:t>
      </w:r>
      <w:r w:rsidR="00A609A8">
        <w:t xml:space="preserve"> </w:t>
      </w:r>
      <w:r w:rsidRPr="00C04430">
        <w:t xml:space="preserve"> </w:t>
      </w:r>
      <w:r w:rsidR="003262F6" w:rsidRPr="00C04430">
        <w:t xml:space="preserve">Budgeted </w:t>
      </w:r>
      <w:r w:rsidRPr="00C04430">
        <w:t>Statement of cash flows</w:t>
      </w:r>
    </w:p>
    <w:p w14:paraId="6E5C4C44" w14:textId="6436AD99" w:rsidR="00D440F3" w:rsidRPr="00C04430" w:rsidRDefault="00D440F3" w:rsidP="00C97200">
      <w:pPr>
        <w:pStyle w:val="Bullet3"/>
      </w:pPr>
      <w:r w:rsidRPr="00C04430">
        <w:t xml:space="preserve">Table 3.6: </w:t>
      </w:r>
      <w:r w:rsidR="00A609A8">
        <w:t xml:space="preserve"> </w:t>
      </w:r>
      <w:r w:rsidRPr="00C04430">
        <w:t xml:space="preserve"> Capital budget statement</w:t>
      </w:r>
    </w:p>
    <w:p w14:paraId="65E6B933" w14:textId="71965E41" w:rsidR="00D440F3" w:rsidRPr="00C04430" w:rsidRDefault="00D440F3" w:rsidP="00C97200">
      <w:pPr>
        <w:pStyle w:val="Bullet3"/>
      </w:pPr>
      <w:r w:rsidRPr="00C04430">
        <w:t xml:space="preserve">Table 3.7: </w:t>
      </w:r>
      <w:r w:rsidR="00A609A8">
        <w:t xml:space="preserve"> </w:t>
      </w:r>
      <w:r w:rsidRPr="00C04430">
        <w:t xml:space="preserve"> Statement of asset movements</w:t>
      </w:r>
    </w:p>
    <w:p w14:paraId="2FF5AE0F" w14:textId="77777777" w:rsidR="00C64A17" w:rsidRPr="00C04430" w:rsidRDefault="00C64A17" w:rsidP="006B060B">
      <w:pPr>
        <w:spacing w:before="0"/>
        <w:ind w:left="641"/>
        <w:rPr>
          <w:u w:val="single"/>
        </w:rPr>
      </w:pPr>
    </w:p>
    <w:p w14:paraId="7F234B63" w14:textId="77777777" w:rsidR="00D440F3" w:rsidRPr="00C04430" w:rsidRDefault="00D440F3" w:rsidP="004D7049">
      <w:pPr>
        <w:spacing w:before="0" w:line="240" w:lineRule="auto"/>
        <w:ind w:left="641"/>
      </w:pPr>
      <w:r w:rsidRPr="00C04430">
        <w:t>Administered (where applicable)</w:t>
      </w:r>
    </w:p>
    <w:p w14:paraId="08102249" w14:textId="5F906EDF" w:rsidR="00D440F3" w:rsidRPr="00C04430" w:rsidRDefault="00D440F3" w:rsidP="00C97200">
      <w:pPr>
        <w:pStyle w:val="Bullet3"/>
      </w:pPr>
      <w:r w:rsidRPr="00C04430">
        <w:t xml:space="preserve">Table 3.8:  </w:t>
      </w:r>
      <w:r w:rsidR="00F52C44" w:rsidRPr="00C04430">
        <w:t xml:space="preserve">  </w:t>
      </w:r>
      <w:r w:rsidRPr="00C04430">
        <w:t>Schedule of budgeted income and expenses</w:t>
      </w:r>
    </w:p>
    <w:p w14:paraId="6DFFEDCF" w14:textId="60779002" w:rsidR="00D440F3" w:rsidRPr="00C04430" w:rsidRDefault="00D440F3" w:rsidP="00C97200">
      <w:pPr>
        <w:pStyle w:val="Bullet3"/>
      </w:pPr>
      <w:r w:rsidRPr="00C04430">
        <w:t xml:space="preserve">Table 3.9: </w:t>
      </w:r>
      <w:r w:rsidR="00F52C44" w:rsidRPr="00C04430">
        <w:t xml:space="preserve">  </w:t>
      </w:r>
      <w:r w:rsidRPr="00C04430">
        <w:t xml:space="preserve"> Schedule of budgeted assets and liabilities</w:t>
      </w:r>
    </w:p>
    <w:p w14:paraId="0E530D3F" w14:textId="77777777" w:rsidR="00D440F3" w:rsidRPr="00C04430" w:rsidRDefault="00D440F3" w:rsidP="00C97200">
      <w:pPr>
        <w:pStyle w:val="Bullet3"/>
      </w:pPr>
      <w:r w:rsidRPr="00C04430">
        <w:t>Table 3.10:  Schedule of budgeted cash flows</w:t>
      </w:r>
    </w:p>
    <w:p w14:paraId="232FE4DB" w14:textId="1E296CAC" w:rsidR="00D440F3" w:rsidRPr="00C04430" w:rsidRDefault="00D440F3" w:rsidP="00C97200">
      <w:pPr>
        <w:pStyle w:val="Bullet3"/>
      </w:pPr>
      <w:r w:rsidRPr="00C04430">
        <w:lastRenderedPageBreak/>
        <w:t xml:space="preserve">Table 3.11:  </w:t>
      </w:r>
      <w:r w:rsidR="003262F6" w:rsidRPr="00C04430">
        <w:t>Schedule of</w:t>
      </w:r>
      <w:r w:rsidR="00E7568C" w:rsidRPr="00C04430">
        <w:t xml:space="preserve"> administered c</w:t>
      </w:r>
      <w:r w:rsidRPr="00C04430">
        <w:t>apital budget</w:t>
      </w:r>
    </w:p>
    <w:p w14:paraId="7F6B7D85" w14:textId="77777777" w:rsidR="00D440F3" w:rsidRPr="00C04430" w:rsidRDefault="00D440F3" w:rsidP="00C97200">
      <w:pPr>
        <w:pStyle w:val="Bullet3"/>
      </w:pPr>
      <w:r w:rsidRPr="00C04430">
        <w:t>Table 3.12:  Statement of asset movements</w:t>
      </w:r>
    </w:p>
    <w:p w14:paraId="59BB60F5" w14:textId="577F93F3" w:rsidR="00D440F3" w:rsidRPr="00C04430" w:rsidRDefault="00D440F3" w:rsidP="00ED1427">
      <w:pPr>
        <w:pStyle w:val="Heading2Numbered"/>
      </w:pPr>
      <w:bookmarkStart w:id="401" w:name="Special_Account_Flows"/>
      <w:bookmarkStart w:id="402" w:name="_bookmark42"/>
      <w:bookmarkStart w:id="403" w:name="_Toc215844039"/>
      <w:bookmarkEnd w:id="401"/>
      <w:bookmarkEnd w:id="402"/>
      <w:r w:rsidRPr="00C04430">
        <w:t xml:space="preserve">Special </w:t>
      </w:r>
      <w:r w:rsidR="00C35987" w:rsidRPr="00C04430">
        <w:t>a</w:t>
      </w:r>
      <w:r w:rsidRPr="00C04430">
        <w:t xml:space="preserve">ccount </w:t>
      </w:r>
      <w:r w:rsidR="00C35987" w:rsidRPr="00C04430">
        <w:t>f</w:t>
      </w:r>
      <w:r w:rsidRPr="00C04430">
        <w:t>lows</w:t>
      </w:r>
      <w:r w:rsidR="00E579A9" w:rsidRPr="00C04430">
        <w:t xml:space="preserve"> and balances</w:t>
      </w:r>
      <w:bookmarkEnd w:id="403"/>
    </w:p>
    <w:p w14:paraId="04838AC6" w14:textId="0CB0244E" w:rsidR="003A4CC0" w:rsidRPr="00C04430" w:rsidRDefault="00D440F3" w:rsidP="004E3487">
      <w:r w:rsidRPr="00C04430">
        <w:rPr>
          <w:i/>
          <w:iCs/>
        </w:rPr>
        <w:t xml:space="preserve">Table 3.1 </w:t>
      </w:r>
      <w:r w:rsidR="00C361E9" w:rsidRPr="00C04430">
        <w:rPr>
          <w:i/>
          <w:iCs/>
        </w:rPr>
        <w:t>Estimates of s</w:t>
      </w:r>
      <w:r w:rsidRPr="00C04430">
        <w:rPr>
          <w:i/>
          <w:iCs/>
        </w:rPr>
        <w:t xml:space="preserve">pecial </w:t>
      </w:r>
      <w:r w:rsidR="00C361E9" w:rsidRPr="00C04430">
        <w:rPr>
          <w:i/>
          <w:iCs/>
        </w:rPr>
        <w:t>a</w:t>
      </w:r>
      <w:r w:rsidRPr="00C04430">
        <w:rPr>
          <w:i/>
          <w:iCs/>
        </w:rPr>
        <w:t xml:space="preserve">ccounts </w:t>
      </w:r>
      <w:r w:rsidR="00C361E9" w:rsidRPr="00C04430">
        <w:rPr>
          <w:i/>
          <w:iCs/>
        </w:rPr>
        <w:t>flows and balances</w:t>
      </w:r>
      <w:r w:rsidR="00C361E9" w:rsidRPr="00C04430">
        <w:t xml:space="preserve"> </w:t>
      </w:r>
      <w:r w:rsidRPr="00C04430">
        <w:t xml:space="preserve">is required to be published for </w:t>
      </w:r>
      <w:r w:rsidR="00E82A61" w:rsidRPr="00C04430">
        <w:t xml:space="preserve">the </w:t>
      </w:r>
      <w:r w:rsidRPr="00C04430">
        <w:t>PAES as there is no equivalent budget documentation produced (such as B</w:t>
      </w:r>
      <w:r w:rsidR="005423F9" w:rsidRPr="00C04430">
        <w:t xml:space="preserve">udget </w:t>
      </w:r>
      <w:r w:rsidR="0072230A" w:rsidRPr="00C04430">
        <w:t>P</w:t>
      </w:r>
      <w:r w:rsidR="005423F9" w:rsidRPr="00C04430">
        <w:t>aper</w:t>
      </w:r>
      <w:r w:rsidRPr="00C04430">
        <w:t xml:space="preserve"> </w:t>
      </w:r>
      <w:r w:rsidR="0072230A" w:rsidRPr="00C04430">
        <w:t>No.</w:t>
      </w:r>
      <w:r w:rsidR="00B10880" w:rsidRPr="00C04430">
        <w:t xml:space="preserve"> </w:t>
      </w:r>
      <w:r w:rsidRPr="00C04430">
        <w:t>4 in May each year) that provides this information.</w:t>
      </w:r>
    </w:p>
    <w:p w14:paraId="341395FA" w14:textId="097D2B7D" w:rsidR="00D440F3" w:rsidRPr="00C04430" w:rsidRDefault="00D440F3" w:rsidP="004E3487">
      <w:r w:rsidRPr="00C04430">
        <w:t xml:space="preserve">Special </w:t>
      </w:r>
      <w:r w:rsidR="00176D3D" w:rsidRPr="00C04430">
        <w:t>a</w:t>
      </w:r>
      <w:r w:rsidRPr="00C04430">
        <w:t>ccounts are a mechanism through which entities can set aside funds for a specific purpose. As such, it is important that the reporting and accountability mechanisms are robust to ensure probity of use.</w:t>
      </w:r>
    </w:p>
    <w:p w14:paraId="6E6D6CB6" w14:textId="1C59AB50" w:rsidR="00D440F3" w:rsidRPr="00870594" w:rsidRDefault="00D440F3" w:rsidP="004E3487">
      <w:r w:rsidRPr="00C04430">
        <w:t xml:space="preserve">The purpose of the </w:t>
      </w:r>
      <w:r w:rsidR="00E82A61" w:rsidRPr="00C04430">
        <w:t>special a</w:t>
      </w:r>
      <w:r w:rsidRPr="00C04430">
        <w:t>ccount</w:t>
      </w:r>
      <w:r w:rsidR="00613446" w:rsidRPr="00C04430">
        <w:t>s</w:t>
      </w:r>
      <w:r w:rsidRPr="00C04430">
        <w:t xml:space="preserve"> table is to provide more detail on the expected flows in </w:t>
      </w:r>
      <w:r w:rsidR="00613446" w:rsidRPr="00C04430">
        <w:t xml:space="preserve">the </w:t>
      </w:r>
      <w:r w:rsidRPr="00C04430">
        <w:t>entity</w:t>
      </w:r>
      <w:r w:rsidR="00613446" w:rsidRPr="00C04430">
        <w:t>’s</w:t>
      </w:r>
      <w:r w:rsidRPr="00C04430">
        <w:t xml:space="preserve"> </w:t>
      </w:r>
      <w:r w:rsidR="00E82A61" w:rsidRPr="00C04430">
        <w:t>special a</w:t>
      </w:r>
      <w:r w:rsidRPr="00C04430">
        <w:t xml:space="preserve">ccounts over the budget year, including the estimated </w:t>
      </w:r>
      <w:r w:rsidR="008B7137" w:rsidRPr="00C04430">
        <w:t>payments, which will be made from the account,</w:t>
      </w:r>
      <w:r w:rsidRPr="00C04430">
        <w:t xml:space="preserve"> and </w:t>
      </w:r>
      <w:r w:rsidR="00222FEC" w:rsidRPr="00C04430">
        <w:t>adjustments that</w:t>
      </w:r>
      <w:r w:rsidRPr="00C04430">
        <w:t xml:space="preserve"> are expected over the budget year. </w:t>
      </w:r>
      <w:r w:rsidR="00460D64" w:rsidRPr="00C04430">
        <w:rPr>
          <w:i/>
        </w:rPr>
        <w:t>‘</w:t>
      </w:r>
      <w:r w:rsidR="002936CB" w:rsidRPr="00C04430">
        <w:rPr>
          <w:i/>
        </w:rPr>
        <w:t>T</w:t>
      </w:r>
      <w:r w:rsidR="00400C60" w:rsidRPr="00C04430">
        <w:rPr>
          <w:i/>
        </w:rPr>
        <w:t>rust</w:t>
      </w:r>
      <w:r w:rsidRPr="00C04430">
        <w:rPr>
          <w:i/>
        </w:rPr>
        <w:t xml:space="preserve"> moneys</w:t>
      </w:r>
      <w:r w:rsidR="00460D64" w:rsidRPr="00C04430">
        <w:rPr>
          <w:i/>
        </w:rPr>
        <w:t>’</w:t>
      </w:r>
      <w:r w:rsidRPr="00C04430">
        <w:t xml:space="preserve">, </w:t>
      </w:r>
      <w:r w:rsidR="002936CB" w:rsidRPr="00C04430">
        <w:t>typically held in</w:t>
      </w:r>
      <w:r w:rsidRPr="00C04430">
        <w:t xml:space="preserve"> </w:t>
      </w:r>
      <w:r w:rsidR="00460D64" w:rsidRPr="00C04430">
        <w:rPr>
          <w:i/>
          <w:iCs/>
        </w:rPr>
        <w:t>‘</w:t>
      </w:r>
      <w:r w:rsidR="00105514" w:rsidRPr="00C04430">
        <w:rPr>
          <w:i/>
          <w:iCs/>
        </w:rPr>
        <w:t>S</w:t>
      </w:r>
      <w:r w:rsidR="008E7FF8" w:rsidRPr="00C04430">
        <w:rPr>
          <w:i/>
          <w:iCs/>
        </w:rPr>
        <w:t>ervices for other entities and trust moneys</w:t>
      </w:r>
      <w:r w:rsidR="00460D64" w:rsidRPr="00C04430">
        <w:rPr>
          <w:i/>
          <w:iCs/>
        </w:rPr>
        <w:t>’</w:t>
      </w:r>
      <w:r w:rsidR="008E7FF8" w:rsidRPr="00C04430" w:rsidDel="008E7FF8">
        <w:t xml:space="preserve"> </w:t>
      </w:r>
      <w:r w:rsidR="00400C60" w:rsidRPr="00C04430">
        <w:t xml:space="preserve">special accounts, </w:t>
      </w:r>
      <w:r w:rsidRPr="002939EE">
        <w:rPr>
          <w:b/>
          <w:bCs/>
        </w:rPr>
        <w:t>do not</w:t>
      </w:r>
      <w:r w:rsidRPr="00C04430">
        <w:t xml:space="preserve"> constitute funds available to the entity and therefore </w:t>
      </w:r>
      <w:r w:rsidR="002936CB" w:rsidRPr="00C04430">
        <w:t xml:space="preserve">should be </w:t>
      </w:r>
      <w:r w:rsidR="002936CB" w:rsidRPr="002939EE">
        <w:rPr>
          <w:b/>
          <w:bCs/>
        </w:rPr>
        <w:t>excluded</w:t>
      </w:r>
      <w:r w:rsidR="002936CB" w:rsidRPr="00C04430">
        <w:t xml:space="preserve"> from</w:t>
      </w:r>
      <w:r w:rsidRPr="00C04430">
        <w:t xml:space="preserve"> </w:t>
      </w:r>
      <w:r w:rsidR="00BD65BC" w:rsidRPr="00C04430">
        <w:rPr>
          <w:i/>
          <w:iCs/>
        </w:rPr>
        <w:t xml:space="preserve">Table 1.1 </w:t>
      </w:r>
      <w:r w:rsidRPr="00C04430">
        <w:rPr>
          <w:i/>
          <w:iCs/>
        </w:rPr>
        <w:t xml:space="preserve">Entity </w:t>
      </w:r>
      <w:r w:rsidR="00BD65BC" w:rsidRPr="00C04430">
        <w:rPr>
          <w:i/>
          <w:iCs/>
        </w:rPr>
        <w:t>r</w:t>
      </w:r>
      <w:r w:rsidRPr="00C04430">
        <w:rPr>
          <w:i/>
          <w:iCs/>
        </w:rPr>
        <w:t xml:space="preserve">esource </w:t>
      </w:r>
      <w:r w:rsidR="00BD65BC" w:rsidRPr="00C04430">
        <w:rPr>
          <w:i/>
          <w:iCs/>
        </w:rPr>
        <w:t>s</w:t>
      </w:r>
      <w:r w:rsidRPr="00C04430">
        <w:rPr>
          <w:i/>
          <w:iCs/>
        </w:rPr>
        <w:t>tatement</w:t>
      </w:r>
      <w:r w:rsidRPr="00C04430">
        <w:t xml:space="preserve">, but are still </w:t>
      </w:r>
      <w:r w:rsidRPr="00C04430">
        <w:rPr>
          <w:b/>
          <w:bCs/>
        </w:rPr>
        <w:t>required to be reported</w:t>
      </w:r>
      <w:r w:rsidRPr="00C04430">
        <w:t xml:space="preserve"> in </w:t>
      </w:r>
      <w:r w:rsidR="00E74D34" w:rsidRPr="002939EE">
        <w:rPr>
          <w:i/>
          <w:iCs/>
        </w:rPr>
        <w:t>Table 3.1 Estimates of special accounts flow and balances</w:t>
      </w:r>
      <w:r w:rsidRPr="00C04430">
        <w:t xml:space="preserve">. </w:t>
      </w:r>
      <w:r w:rsidR="00870594">
        <w:t xml:space="preserve">Where entities include </w:t>
      </w:r>
      <w:r w:rsidR="00870594">
        <w:rPr>
          <w:i/>
          <w:iCs/>
        </w:rPr>
        <w:t xml:space="preserve">‘Trust moneys’ </w:t>
      </w:r>
      <w:r w:rsidR="00F954EB">
        <w:t xml:space="preserve">component </w:t>
      </w:r>
      <w:r w:rsidR="00870594" w:rsidRPr="00201A83">
        <w:t>in the</w:t>
      </w:r>
      <w:r w:rsidR="00870594">
        <w:rPr>
          <w:i/>
          <w:iCs/>
        </w:rPr>
        <w:t xml:space="preserve"> Table 3.1 Estimates of special account flows and balances,</w:t>
      </w:r>
      <w:r w:rsidR="00870594">
        <w:t xml:space="preserve"> the </w:t>
      </w:r>
      <w:r w:rsidR="00F954EB">
        <w:t xml:space="preserve">component’s closing balance </w:t>
      </w:r>
      <w:r w:rsidR="00870594">
        <w:t xml:space="preserve">should </w:t>
      </w:r>
      <w:r w:rsidR="00F954EB">
        <w:t xml:space="preserve">be disclosed with a </w:t>
      </w:r>
      <w:r w:rsidR="00870594">
        <w:t>footnote.</w:t>
      </w:r>
    </w:p>
    <w:p w14:paraId="76F07A99" w14:textId="677D875C" w:rsidR="00D440F3" w:rsidRPr="00C04430" w:rsidRDefault="00D440F3" w:rsidP="004E3487">
      <w:r w:rsidRPr="00C04430">
        <w:t xml:space="preserve">When including </w:t>
      </w:r>
      <w:r w:rsidR="00E82A61" w:rsidRPr="00C04430">
        <w:t>special a</w:t>
      </w:r>
      <w:r w:rsidRPr="00C04430">
        <w:t xml:space="preserve">ccount information, entities should identify the full title of the legislation or legislative </w:t>
      </w:r>
      <w:r w:rsidR="00222FEC" w:rsidRPr="00C04430">
        <w:t>instrument, which</w:t>
      </w:r>
      <w:r w:rsidRPr="00C04430">
        <w:t xml:space="preserve"> authorised the creation of each </w:t>
      </w:r>
      <w:r w:rsidR="00E82A61" w:rsidRPr="00C04430">
        <w:t>special a</w:t>
      </w:r>
      <w:r w:rsidRPr="00C04430">
        <w:t>ccount.</w:t>
      </w:r>
      <w:r w:rsidR="00613446" w:rsidRPr="00C04430">
        <w:t xml:space="preserve"> </w:t>
      </w:r>
      <w:r w:rsidR="001F3018" w:rsidRPr="00C04430">
        <w:t xml:space="preserve">Special </w:t>
      </w:r>
      <w:r w:rsidR="00E82A61" w:rsidRPr="00C04430">
        <w:t>a</w:t>
      </w:r>
      <w:r w:rsidR="001F3018" w:rsidRPr="00C04430">
        <w:t xml:space="preserve">ccounts </w:t>
      </w:r>
      <w:r w:rsidRPr="00C04430">
        <w:t>are</w:t>
      </w:r>
      <w:r w:rsidR="001F3018" w:rsidRPr="00C04430">
        <w:t xml:space="preserve"> created </w:t>
      </w:r>
      <w:r w:rsidRPr="00C04430">
        <w:t xml:space="preserve">by </w:t>
      </w:r>
      <w:r w:rsidR="00E74D34">
        <w:t xml:space="preserve">either of </w:t>
      </w:r>
      <w:r w:rsidRPr="00C04430">
        <w:t>two means, either:</w:t>
      </w:r>
    </w:p>
    <w:p w14:paraId="029C42C9" w14:textId="5885D88A" w:rsidR="00D440F3" w:rsidRPr="00C04430" w:rsidRDefault="00D440F3" w:rsidP="00C97200">
      <w:pPr>
        <w:pStyle w:val="Bullet1"/>
      </w:pPr>
      <w:r w:rsidRPr="00C04430">
        <w:t xml:space="preserve">in enabling primary legislation, as recognised under section 80 of the PGPA Act, in which case the full legislative title </w:t>
      </w:r>
      <w:r w:rsidR="0088395D" w:rsidRPr="00C04430">
        <w:t xml:space="preserve">of the Act </w:t>
      </w:r>
      <w:r w:rsidRPr="00C04430">
        <w:t>and the appropriate section(s) need to be included</w:t>
      </w:r>
      <w:r w:rsidR="0003654A" w:rsidRPr="00C04430">
        <w:t xml:space="preserve"> </w:t>
      </w:r>
      <w:r w:rsidR="009D7E1A" w:rsidRPr="00C04430">
        <w:t>or</w:t>
      </w:r>
    </w:p>
    <w:p w14:paraId="273957DB" w14:textId="5F789619" w:rsidR="0088395D" w:rsidRPr="00C04430" w:rsidRDefault="00D440F3" w:rsidP="00C97200">
      <w:pPr>
        <w:pStyle w:val="Bullet1"/>
      </w:pPr>
      <w:r w:rsidRPr="00C04430">
        <w:t xml:space="preserve">through a determination by the </w:t>
      </w:r>
      <w:proofErr w:type="gramStart"/>
      <w:r w:rsidRPr="00C04430">
        <w:t>Finance Minister</w:t>
      </w:r>
      <w:proofErr w:type="gramEnd"/>
      <w:r w:rsidRPr="00C04430">
        <w:t xml:space="preserve"> under section 78 of the PGPA Act, in which case the title of the legislative instrument</w:t>
      </w:r>
      <w:r w:rsidR="00611018" w:rsidRPr="00C04430">
        <w:t xml:space="preserve"> </w:t>
      </w:r>
      <w:proofErr w:type="gramStart"/>
      <w:r w:rsidR="00611018" w:rsidRPr="00C04430">
        <w:t>need</w:t>
      </w:r>
      <w:proofErr w:type="gramEnd"/>
      <w:r w:rsidR="00611018" w:rsidRPr="00C04430">
        <w:t xml:space="preserve"> to be included</w:t>
      </w:r>
      <w:r w:rsidR="003F204E" w:rsidRPr="00C04430">
        <w:t xml:space="preserve">. </w:t>
      </w:r>
    </w:p>
    <w:p w14:paraId="7C947230" w14:textId="12AE03BA" w:rsidR="00D440F3" w:rsidRPr="00C04430" w:rsidRDefault="00D440F3" w:rsidP="00682E1D">
      <w:r w:rsidRPr="00C04430">
        <w:t xml:space="preserve">As some titles will be too long to include neatly in Table 3.1, entities can use short titles and </w:t>
      </w:r>
      <w:r w:rsidR="001F3018" w:rsidRPr="00C04430">
        <w:t>provide</w:t>
      </w:r>
      <w:r w:rsidRPr="00C04430">
        <w:t xml:space="preserve"> the full title of the </w:t>
      </w:r>
      <w:r w:rsidR="003F204E" w:rsidRPr="00C04430">
        <w:t>Act or instrument name</w:t>
      </w:r>
      <w:r w:rsidR="001F3018" w:rsidRPr="00C04430">
        <w:t xml:space="preserve"> in a footnote</w:t>
      </w:r>
      <w:r w:rsidRPr="00C04430">
        <w:t>.</w:t>
      </w:r>
    </w:p>
    <w:p w14:paraId="65ED8B87" w14:textId="2B344194" w:rsidR="00D440F3" w:rsidRPr="00C04430" w:rsidRDefault="00D440F3" w:rsidP="004E3487">
      <w:r w:rsidRPr="00C04430">
        <w:t xml:space="preserve">Entities may </w:t>
      </w:r>
      <w:r w:rsidR="001F3018" w:rsidRPr="00C04430">
        <w:t xml:space="preserve">utilise more detailed </w:t>
      </w:r>
      <w:r w:rsidRPr="00C04430">
        <w:t xml:space="preserve">information from their </w:t>
      </w:r>
      <w:r w:rsidR="0082320F">
        <w:t xml:space="preserve">own </w:t>
      </w:r>
      <w:r w:rsidR="00892AEC">
        <w:t>FMIS</w:t>
      </w:r>
      <w:r w:rsidRPr="00C04430">
        <w:t xml:space="preserve">, however the figures in CBMS are the authoritative figures used for the consolidation of the whole of government accounts and therefore any data from entity FMIS </w:t>
      </w:r>
      <w:r w:rsidR="001F3018" w:rsidRPr="00C04430">
        <w:t xml:space="preserve">should </w:t>
      </w:r>
      <w:r w:rsidRPr="00C04430">
        <w:t>reconcile with the CBMS figures.</w:t>
      </w:r>
    </w:p>
    <w:p w14:paraId="650EB00E" w14:textId="3588C23F" w:rsidR="00D440F3" w:rsidRPr="00C04430" w:rsidRDefault="00D440F3" w:rsidP="004E3487">
      <w:r w:rsidRPr="00C04430">
        <w:t xml:space="preserve">Entities are to provide a comparator line below each </w:t>
      </w:r>
      <w:r w:rsidR="00E82A61" w:rsidRPr="00C04430">
        <w:t>special a</w:t>
      </w:r>
      <w:r w:rsidRPr="00C04430">
        <w:t>cc</w:t>
      </w:r>
      <w:r w:rsidR="00367331" w:rsidRPr="00C04430">
        <w:t xml:space="preserve">ount with the corresponding </w:t>
      </w:r>
      <w:r w:rsidR="003C7CD5" w:rsidRPr="00C04430">
        <w:t>202</w:t>
      </w:r>
      <w:r w:rsidR="003C7CD5">
        <w:t>4</w:t>
      </w:r>
      <w:r w:rsidR="00515B4B">
        <w:t>-</w:t>
      </w:r>
      <w:r w:rsidR="003C7CD5" w:rsidRPr="00C04430">
        <w:t>2</w:t>
      </w:r>
      <w:r w:rsidR="003C7CD5">
        <w:t>5</w:t>
      </w:r>
      <w:r w:rsidR="003C7CD5" w:rsidRPr="00C04430">
        <w:t xml:space="preserve"> </w:t>
      </w:r>
      <w:r w:rsidRPr="00C04430">
        <w:t>figure.</w:t>
      </w:r>
    </w:p>
    <w:p w14:paraId="4A8983F1" w14:textId="069BEB0A" w:rsidR="00D440F3" w:rsidRPr="00C04430" w:rsidRDefault="00D440F3" w:rsidP="004E3487">
      <w:r w:rsidRPr="00C04430">
        <w:t xml:space="preserve">The opening balance for </w:t>
      </w:r>
      <w:r w:rsidR="003C7CD5" w:rsidRPr="00C04430">
        <w:t>202</w:t>
      </w:r>
      <w:r w:rsidR="003C7CD5">
        <w:t>5</w:t>
      </w:r>
      <w:r w:rsidR="00847749" w:rsidRPr="00C04430">
        <w:t>-</w:t>
      </w:r>
      <w:r w:rsidR="003C7CD5" w:rsidRPr="00C04430">
        <w:t>2</w:t>
      </w:r>
      <w:r w:rsidR="003C7CD5">
        <w:t>6</w:t>
      </w:r>
      <w:r w:rsidR="003C7CD5" w:rsidRPr="00C04430">
        <w:t xml:space="preserve"> </w:t>
      </w:r>
      <w:r w:rsidRPr="00C04430">
        <w:t xml:space="preserve">will be an actual figure as reported </w:t>
      </w:r>
      <w:r w:rsidR="002936CB" w:rsidRPr="00C04430">
        <w:t xml:space="preserve">as </w:t>
      </w:r>
      <w:r w:rsidRPr="00C04430">
        <w:t xml:space="preserve">the closing balance in </w:t>
      </w:r>
      <w:proofErr w:type="gramStart"/>
      <w:r w:rsidR="00515B4B" w:rsidRPr="00C04430">
        <w:t>entity’s</w:t>
      </w:r>
      <w:r w:rsidR="00515B4B">
        <w:t xml:space="preserve">  </w:t>
      </w:r>
      <w:r w:rsidR="003C7CD5" w:rsidRPr="00C04430">
        <w:t>202</w:t>
      </w:r>
      <w:r w:rsidR="003C7CD5">
        <w:t>4</w:t>
      </w:r>
      <w:proofErr w:type="gramEnd"/>
      <w:r w:rsidR="00064590">
        <w:t>-</w:t>
      </w:r>
      <w:r w:rsidR="003C7CD5" w:rsidRPr="00C04430">
        <w:t>2</w:t>
      </w:r>
      <w:r w:rsidR="003C7CD5">
        <w:t>5</w:t>
      </w:r>
      <w:r w:rsidR="003C7CD5" w:rsidRPr="00C04430">
        <w:t xml:space="preserve"> </w:t>
      </w:r>
      <w:r w:rsidR="002936CB" w:rsidRPr="00C04430">
        <w:t xml:space="preserve">audited </w:t>
      </w:r>
      <w:r w:rsidR="00516213" w:rsidRPr="00C04430">
        <w:t>f</w:t>
      </w:r>
      <w:r w:rsidRPr="00C04430">
        <w:t>inanci</w:t>
      </w:r>
      <w:r w:rsidR="00EE43B1" w:rsidRPr="00C04430">
        <w:t xml:space="preserve">al </w:t>
      </w:r>
      <w:r w:rsidR="00516213" w:rsidRPr="00C04430">
        <w:t>statements</w:t>
      </w:r>
      <w:r w:rsidR="00EE43B1" w:rsidRPr="00C04430">
        <w:t>: Special Accounts</w:t>
      </w:r>
      <w:r w:rsidR="00516213" w:rsidRPr="00C04430">
        <w:t xml:space="preserve"> note</w:t>
      </w:r>
      <w:r w:rsidR="00EE43B1" w:rsidRPr="00C04430">
        <w:t>.</w:t>
      </w:r>
    </w:p>
    <w:p w14:paraId="1897A399" w14:textId="696FC4DA" w:rsidR="00D440F3" w:rsidRPr="00C04430" w:rsidRDefault="00D440F3" w:rsidP="005A0464">
      <w:pPr>
        <w:pStyle w:val="Boxed2Text"/>
      </w:pPr>
      <w:r w:rsidRPr="00C04430">
        <w:t>The estimated opening balance for forward estimates will equal the estimated closing balance for the previous year’s transactions</w:t>
      </w:r>
      <w:r w:rsidR="000432AA" w:rsidRPr="00C04430">
        <w:t>.</w:t>
      </w:r>
    </w:p>
    <w:p w14:paraId="0C6BDF67" w14:textId="6FC1BED8" w:rsidR="00D440F3" w:rsidRPr="00C04430" w:rsidRDefault="00D440F3" w:rsidP="005A0464">
      <w:pPr>
        <w:pStyle w:val="Boxed2Text"/>
      </w:pPr>
      <w:r w:rsidRPr="00C04430">
        <w:t xml:space="preserve">The interest equivalency payments data should be consistent </w:t>
      </w:r>
      <w:r w:rsidR="001F3018" w:rsidRPr="00C04430">
        <w:t xml:space="preserve">with </w:t>
      </w:r>
      <w:r w:rsidRPr="00C04430">
        <w:t xml:space="preserve">both the </w:t>
      </w:r>
      <w:r w:rsidR="001F3018" w:rsidRPr="00C04430">
        <w:t xml:space="preserve">entity’s </w:t>
      </w:r>
      <w:r w:rsidRPr="00C04430">
        <w:t>FMIS and the journal entries in CBMS.</w:t>
      </w:r>
    </w:p>
    <w:p w14:paraId="29A4EC47" w14:textId="41964A39" w:rsidR="00C85DE2" w:rsidRPr="00C04430" w:rsidRDefault="00D440F3" w:rsidP="00C177A9">
      <w:pPr>
        <w:keepNext/>
      </w:pPr>
      <w:r w:rsidRPr="00C04430">
        <w:lastRenderedPageBreak/>
        <w:t>Refer to</w:t>
      </w:r>
      <w:r w:rsidR="00C85DE2" w:rsidRPr="00C04430">
        <w:t>:</w:t>
      </w:r>
    </w:p>
    <w:p w14:paraId="0DF1099F" w14:textId="310EDE28" w:rsidR="00C85DE2" w:rsidRPr="00C04430" w:rsidRDefault="00A91D0C" w:rsidP="00522E71">
      <w:pPr>
        <w:pStyle w:val="ListParagraph"/>
        <w:numPr>
          <w:ilvl w:val="0"/>
          <w:numId w:val="86"/>
        </w:numPr>
      </w:pPr>
      <w:r>
        <w:t>CBMS System Guide</w:t>
      </w:r>
      <w:r w:rsidR="00400C60" w:rsidRPr="00C04430">
        <w:t xml:space="preserve"> – Special Accounts</w:t>
      </w:r>
      <w:r w:rsidR="005940E1" w:rsidRPr="00C04430">
        <w:t xml:space="preserve"> </w:t>
      </w:r>
      <w:r w:rsidR="00070DEA" w:rsidRPr="00C04430">
        <w:t>(available from CBMS</w:t>
      </w:r>
      <w:r w:rsidR="003657BC">
        <w:t xml:space="preserve"> under System Guides</w:t>
      </w:r>
      <w:r w:rsidR="00070DEA" w:rsidRPr="00C04430">
        <w:t xml:space="preserve">) </w:t>
      </w:r>
    </w:p>
    <w:p w14:paraId="34E4A471" w14:textId="53EB170A" w:rsidR="00F701C7" w:rsidRPr="00C04430" w:rsidRDefault="00070DEA" w:rsidP="007D65E2">
      <w:pPr>
        <w:pStyle w:val="ListParagraph"/>
        <w:numPr>
          <w:ilvl w:val="0"/>
          <w:numId w:val="86"/>
        </w:numPr>
      </w:pPr>
      <w:hyperlink r:id="rId107" w:history="1">
        <w:r w:rsidRPr="001D52E2">
          <w:rPr>
            <w:rStyle w:val="Hyperlink"/>
            <w:i/>
            <w:iCs/>
          </w:rPr>
          <w:t>Guide to appropriations</w:t>
        </w:r>
      </w:hyperlink>
      <w:r w:rsidR="00A9708F" w:rsidRPr="00C04430">
        <w:t xml:space="preserve"> </w:t>
      </w:r>
      <w:r w:rsidR="0017585A" w:rsidRPr="00C04430">
        <w:t>(RMG 100)</w:t>
      </w:r>
      <w:r w:rsidR="00206AE0" w:rsidRPr="00C04430">
        <w:t xml:space="preserve"> </w:t>
      </w:r>
      <w:r w:rsidR="00201040">
        <w:t>(available on the Finance website)</w:t>
      </w:r>
      <w:r w:rsidR="008437CC" w:rsidRPr="00C04430">
        <w:t>.</w:t>
      </w:r>
    </w:p>
    <w:p w14:paraId="23402E1C" w14:textId="16AC8015" w:rsidR="00D440F3" w:rsidRPr="00C04430" w:rsidRDefault="00D440F3" w:rsidP="00ED1427">
      <w:pPr>
        <w:pStyle w:val="Heading2Numbered"/>
      </w:pPr>
      <w:bookmarkStart w:id="404" w:name="Budgeted_Financial_Statements"/>
      <w:bookmarkStart w:id="405" w:name="_bookmark43"/>
      <w:bookmarkStart w:id="406" w:name="_Toc215844040"/>
      <w:bookmarkEnd w:id="404"/>
      <w:bookmarkEnd w:id="405"/>
      <w:r w:rsidRPr="00C04430">
        <w:t xml:space="preserve">Budgeted </w:t>
      </w:r>
      <w:r w:rsidR="00C35987" w:rsidRPr="00C04430">
        <w:t>f</w:t>
      </w:r>
      <w:r w:rsidRPr="00C04430">
        <w:t xml:space="preserve">inancial </w:t>
      </w:r>
      <w:r w:rsidR="00C35987" w:rsidRPr="00C04430">
        <w:t>s</w:t>
      </w:r>
      <w:r w:rsidRPr="00C04430">
        <w:t>tatements</w:t>
      </w:r>
      <w:bookmarkEnd w:id="406"/>
    </w:p>
    <w:p w14:paraId="70359BB8" w14:textId="5BF4064B" w:rsidR="00593CD8" w:rsidRPr="00C04430" w:rsidRDefault="00D440F3" w:rsidP="005C2636">
      <w:r w:rsidRPr="00C04430">
        <w:t>The financial statements (Tables 3.2 to 3.12) conclude each entity’s PAES and provide readers with an update on financial movements for the Budget year and three forward years. The</w:t>
      </w:r>
      <w:r w:rsidR="001F3018" w:rsidRPr="00C04430">
        <w:t xml:space="preserve"> financial statements</w:t>
      </w:r>
      <w:r w:rsidRPr="00C04430">
        <w:t xml:space="preserve"> also include actual data f</w:t>
      </w:r>
      <w:r w:rsidR="00EE43B1" w:rsidRPr="00C04430">
        <w:t xml:space="preserve">or the comparator year </w:t>
      </w:r>
      <w:r w:rsidR="003C7CD5" w:rsidRPr="00C04430">
        <w:t>202</w:t>
      </w:r>
      <w:r w:rsidR="003C7CD5">
        <w:t>4</w:t>
      </w:r>
      <w:r w:rsidR="00225CA6" w:rsidRPr="00C04430">
        <w:t>-</w:t>
      </w:r>
      <w:r w:rsidR="003C7CD5" w:rsidRPr="00C04430">
        <w:t>2</w:t>
      </w:r>
      <w:r w:rsidR="003C7CD5">
        <w:t>5</w:t>
      </w:r>
      <w:r w:rsidR="00222FEC" w:rsidRPr="00C04430">
        <w:t>, which</w:t>
      </w:r>
      <w:r w:rsidR="00F3595D" w:rsidRPr="00C04430">
        <w:t xml:space="preserve"> was </w:t>
      </w:r>
      <w:r w:rsidRPr="00C04430">
        <w:t xml:space="preserve">published in entity </w:t>
      </w:r>
      <w:r w:rsidR="004E3302">
        <w:t>a</w:t>
      </w:r>
      <w:r w:rsidRPr="00C04430">
        <w:t xml:space="preserve">nnual </w:t>
      </w:r>
      <w:r w:rsidR="004E3302">
        <w:t>r</w:t>
      </w:r>
      <w:r w:rsidRPr="00C04430">
        <w:t>eports</w:t>
      </w:r>
      <w:r w:rsidR="00F3595D" w:rsidRPr="00C04430">
        <w:t xml:space="preserve"> and reported in CBMS for</w:t>
      </w:r>
      <w:r w:rsidR="00434ED3" w:rsidRPr="00C04430">
        <w:t xml:space="preserve"> the</w:t>
      </w:r>
      <w:r w:rsidR="00F3595D" w:rsidRPr="00C04430">
        <w:t xml:space="preserve"> preparation of the </w:t>
      </w:r>
      <w:r w:rsidR="00936589" w:rsidRPr="00C04430">
        <w:t xml:space="preserve">whole-of-government </w:t>
      </w:r>
      <w:r w:rsidR="00F3595D" w:rsidRPr="00C04430">
        <w:t>Consolidated Financial Statements (CFS</w:t>
      </w:r>
      <w:r w:rsidRPr="00C04430">
        <w:t>).</w:t>
      </w:r>
    </w:p>
    <w:p w14:paraId="2B1D60F1" w14:textId="46DA6FBF" w:rsidR="00FE3EBD" w:rsidRPr="00C04430" w:rsidRDefault="00FE3EBD">
      <w:r w:rsidRPr="00C04430">
        <w:t xml:space="preserve">Where possible entities should apply the accounting policies and assumptions they expect to apply when preparing their </w:t>
      </w:r>
      <w:r w:rsidR="003C7CD5" w:rsidRPr="00C04430">
        <w:t>202</w:t>
      </w:r>
      <w:r w:rsidR="003C7CD5">
        <w:t>5</w:t>
      </w:r>
      <w:r w:rsidRPr="00C04430">
        <w:t>-</w:t>
      </w:r>
      <w:r w:rsidR="003C7CD5" w:rsidRPr="00C04430">
        <w:t>2</w:t>
      </w:r>
      <w:r w:rsidR="003C7CD5">
        <w:t>6</w:t>
      </w:r>
      <w:r w:rsidR="003C7CD5" w:rsidRPr="00C04430">
        <w:t xml:space="preserve"> </w:t>
      </w:r>
      <w:r w:rsidRPr="00C04430">
        <w:t>Financial Statements when preparing their Budget Estimates.</w:t>
      </w:r>
    </w:p>
    <w:p w14:paraId="44ED56C2" w14:textId="6BAF08E0" w:rsidR="00FB465D" w:rsidRPr="00C04430" w:rsidRDefault="00D440F3">
      <w:r w:rsidRPr="00C04430">
        <w:t>Entities are to refer to and follow the</w:t>
      </w:r>
      <w:r w:rsidR="006C5F1C" w:rsidRPr="00C04430">
        <w:t xml:space="preserve"> </w:t>
      </w:r>
      <w:hyperlink r:id="rId108" w:history="1">
        <w:r w:rsidR="006C5F1C" w:rsidRPr="00C04430">
          <w:rPr>
            <w:rStyle w:val="Hyperlink"/>
          </w:rPr>
          <w:t>FRR and related reporting guidance</w:t>
        </w:r>
      </w:hyperlink>
      <w:r w:rsidR="00542907" w:rsidRPr="00C04430">
        <w:t xml:space="preserve"> available from Finance’s web</w:t>
      </w:r>
      <w:r w:rsidR="002D6B31" w:rsidRPr="00C04430">
        <w:noBreakHyphen/>
      </w:r>
      <w:r w:rsidR="00542907" w:rsidRPr="00C04430">
        <w:t>page.</w:t>
      </w:r>
    </w:p>
    <w:p w14:paraId="356FD695" w14:textId="7FC780F2" w:rsidR="00297F37" w:rsidRPr="00C04430" w:rsidRDefault="00297F37" w:rsidP="00D85FEF">
      <w:pPr>
        <w:pStyle w:val="CBMSReportPath"/>
        <w:rPr>
          <w:rFonts w:cs="Calibri"/>
        </w:rPr>
      </w:pPr>
      <w:bookmarkStart w:id="407" w:name="_Toc55999699"/>
      <w:bookmarkStart w:id="408" w:name="_Toc56004560"/>
      <w:bookmarkStart w:id="409" w:name="_Toc56071504"/>
      <w:bookmarkStart w:id="410" w:name="Sources_of_Information"/>
      <w:bookmarkStart w:id="411" w:name="_bookmark44"/>
      <w:bookmarkStart w:id="412" w:name="Contacts"/>
      <w:bookmarkStart w:id="413" w:name="_bookmark45"/>
      <w:bookmarkEnd w:id="407"/>
      <w:bookmarkEnd w:id="408"/>
      <w:bookmarkEnd w:id="409"/>
      <w:bookmarkEnd w:id="410"/>
      <w:bookmarkEnd w:id="411"/>
      <w:bookmarkEnd w:id="412"/>
      <w:bookmarkEnd w:id="413"/>
      <w:r w:rsidRPr="00C04430">
        <w:br w:type="page"/>
      </w:r>
    </w:p>
    <w:p w14:paraId="1066907A" w14:textId="089ACB24" w:rsidR="00D440F3" w:rsidRPr="00C04430" w:rsidRDefault="00D440F3" w:rsidP="00ED1427">
      <w:pPr>
        <w:pStyle w:val="Heading1Numbered"/>
      </w:pPr>
      <w:bookmarkStart w:id="414" w:name="_Ref55832772"/>
      <w:bookmarkStart w:id="415" w:name="_Ref55832778"/>
      <w:bookmarkStart w:id="416" w:name="_Ref55985103"/>
      <w:bookmarkStart w:id="417" w:name="_Ref55985108"/>
      <w:bookmarkStart w:id="418" w:name="_Ref55985112"/>
      <w:bookmarkStart w:id="419" w:name="_Ref55985610"/>
      <w:bookmarkStart w:id="420" w:name="_Ref55985616"/>
      <w:bookmarkStart w:id="421" w:name="_Ref55985619"/>
      <w:bookmarkStart w:id="422" w:name="_Ref55989511"/>
      <w:bookmarkStart w:id="423" w:name="_Ref55989514"/>
      <w:bookmarkStart w:id="424" w:name="_Ref55989517"/>
      <w:bookmarkStart w:id="425" w:name="_Toc215844041"/>
      <w:r w:rsidRPr="00C04430">
        <w:lastRenderedPageBreak/>
        <w:t>Contacts</w:t>
      </w:r>
      <w:bookmarkEnd w:id="414"/>
      <w:bookmarkEnd w:id="415"/>
      <w:bookmarkEnd w:id="416"/>
      <w:bookmarkEnd w:id="417"/>
      <w:bookmarkEnd w:id="418"/>
      <w:bookmarkEnd w:id="419"/>
      <w:bookmarkEnd w:id="420"/>
      <w:bookmarkEnd w:id="421"/>
      <w:bookmarkEnd w:id="422"/>
      <w:bookmarkEnd w:id="423"/>
      <w:bookmarkEnd w:id="424"/>
      <w:bookmarkEnd w:id="425"/>
    </w:p>
    <w:p w14:paraId="49C1474D" w14:textId="77777777" w:rsidR="00D440F3" w:rsidRPr="00C04430" w:rsidRDefault="00D440F3" w:rsidP="00ED1427">
      <w:pPr>
        <w:pStyle w:val="Heading2Numbered"/>
      </w:pPr>
      <w:bookmarkStart w:id="426" w:name="_Toc215844042"/>
      <w:r w:rsidRPr="00C04430">
        <w:t>Department of Finance</w:t>
      </w:r>
      <w:bookmarkEnd w:id="426"/>
    </w:p>
    <w:p w14:paraId="3C1557A2" w14:textId="6DC3167E" w:rsidR="001459CB" w:rsidRPr="00C04430" w:rsidRDefault="00425408" w:rsidP="00623743">
      <w:r w:rsidRPr="00C04430">
        <w:t>In the first instance, entities should contact their AAU for enquiries.</w:t>
      </w:r>
    </w:p>
    <w:p w14:paraId="5D0C4699" w14:textId="50567259" w:rsidR="003337AC" w:rsidRPr="00C04430" w:rsidRDefault="001459CB" w:rsidP="00623743">
      <w:r w:rsidRPr="00C04430">
        <w:t xml:space="preserve">For guidance on the preparation of the PB Statements (including publication on </w:t>
      </w:r>
      <w:hyperlink r:id="rId109" w:history="1">
        <w:r w:rsidRPr="00C04430">
          <w:rPr>
            <w:rStyle w:val="Hyperlink"/>
          </w:rPr>
          <w:t>data.gov.au</w:t>
        </w:r>
      </w:hyperlink>
      <w:r w:rsidRPr="00C04430">
        <w:t xml:space="preserve"> but excluding performance reporting), entities can contact </w:t>
      </w:r>
      <w:r w:rsidR="00730576" w:rsidRPr="00C04430">
        <w:t xml:space="preserve">the </w:t>
      </w:r>
      <w:r w:rsidR="00730576" w:rsidRPr="00C04430">
        <w:rPr>
          <w:b/>
          <w:bCs/>
        </w:rPr>
        <w:t>Accounting Framework and Capability Support</w:t>
      </w:r>
      <w:r w:rsidR="003337AC" w:rsidRPr="00C04430">
        <w:rPr>
          <w:b/>
          <w:bCs/>
        </w:rPr>
        <w:t xml:space="preserve"> Team </w:t>
      </w:r>
      <w:r w:rsidR="003337AC" w:rsidRPr="00C04430">
        <w:rPr>
          <w:bCs/>
        </w:rPr>
        <w:t>on:</w:t>
      </w:r>
    </w:p>
    <w:p w14:paraId="11F3C417" w14:textId="578DBEDF" w:rsidR="00FE466A" w:rsidRPr="00C04430" w:rsidRDefault="004F32BB" w:rsidP="002939EE">
      <w:pPr>
        <w:pStyle w:val="Bullet1"/>
      </w:pPr>
      <w:hyperlink r:id="rId110" w:history="1">
        <w:r w:rsidRPr="004F32BB">
          <w:rPr>
            <w:rStyle w:val="Hyperlink"/>
          </w:rPr>
          <w:t>budget_framework@finance.gov.au</w:t>
        </w:r>
      </w:hyperlink>
      <w:r w:rsidR="00485F74">
        <w:tab/>
      </w:r>
      <w:r w:rsidR="00485F74">
        <w:tab/>
      </w:r>
      <w:r w:rsidR="00485F74">
        <w:tab/>
      </w:r>
      <w:r w:rsidR="00B20903" w:rsidRPr="00C04430">
        <w:t>(emails rated up to Protected)</w:t>
      </w:r>
    </w:p>
    <w:p w14:paraId="79ABAB94" w14:textId="73E04E85" w:rsidR="00FE466A" w:rsidRPr="00C04430" w:rsidRDefault="00D916B1" w:rsidP="00C97200">
      <w:pPr>
        <w:pStyle w:val="Bullet1"/>
      </w:pPr>
      <w:r>
        <w:t>Accounting Policy hotline</w:t>
      </w:r>
      <w:r w:rsidR="00FE466A" w:rsidRPr="00C04430">
        <w:tab/>
      </w:r>
      <w:r w:rsidR="00FE466A" w:rsidRPr="00C04430">
        <w:tab/>
      </w:r>
      <w:r w:rsidR="00FE466A" w:rsidRPr="00C04430">
        <w:tab/>
      </w:r>
      <w:r w:rsidR="004F32BB">
        <w:tab/>
      </w:r>
      <w:r w:rsidR="00FE466A" w:rsidRPr="00C04430">
        <w:t xml:space="preserve">02 6215 </w:t>
      </w:r>
      <w:r w:rsidR="005E104C" w:rsidRPr="00C04430">
        <w:t>3</w:t>
      </w:r>
      <w:r w:rsidR="005E104C">
        <w:t>111</w:t>
      </w:r>
    </w:p>
    <w:p w14:paraId="1F769670" w14:textId="77777777" w:rsidR="003337AC" w:rsidRPr="00C04430" w:rsidRDefault="003337AC" w:rsidP="001459CB"/>
    <w:p w14:paraId="20B422B3" w14:textId="3C4F55AF" w:rsidR="001459CB" w:rsidRPr="00C04430" w:rsidRDefault="001459CB" w:rsidP="001459CB">
      <w:r w:rsidRPr="00C04430">
        <w:t xml:space="preserve">For guidance on </w:t>
      </w:r>
      <w:r w:rsidRPr="00C04430">
        <w:rPr>
          <w:b/>
          <w:bCs/>
        </w:rPr>
        <w:t>Performance Information</w:t>
      </w:r>
      <w:r w:rsidRPr="00C04430">
        <w:t xml:space="preserve"> and annual performance statements (Section 2 of the PAES excluding Table </w:t>
      </w:r>
      <w:r w:rsidR="003262F6" w:rsidRPr="00C04430">
        <w:t>2.X</w:t>
      </w:r>
      <w:r w:rsidRPr="00C04430">
        <w:t xml:space="preserve">.1 and </w:t>
      </w:r>
      <w:r w:rsidR="003262F6" w:rsidRPr="00C04430">
        <w:t>2.X</w:t>
      </w:r>
      <w:r w:rsidRPr="00C04430">
        <w:t>.2), corporate plans and annual reports entities should contact:</w:t>
      </w:r>
    </w:p>
    <w:p w14:paraId="63F8EC35" w14:textId="1748C149" w:rsidR="001459CB" w:rsidRPr="00C04430" w:rsidRDefault="00ED34BD" w:rsidP="002939EE">
      <w:pPr>
        <w:pStyle w:val="Bullet1"/>
      </w:pPr>
      <w:r w:rsidRPr="00C04430">
        <w:t>t</w:t>
      </w:r>
      <w:r w:rsidR="003A31BE" w:rsidRPr="00C04430">
        <w:t xml:space="preserve">he </w:t>
      </w:r>
      <w:r w:rsidR="00F71F1C" w:rsidRPr="00C177A9">
        <w:rPr>
          <w:b/>
          <w:bCs/>
        </w:rPr>
        <w:t xml:space="preserve">PGPA and Digital Reporting </w:t>
      </w:r>
      <w:r w:rsidR="001459CB" w:rsidRPr="00C177A9">
        <w:rPr>
          <w:b/>
          <w:bCs/>
        </w:rPr>
        <w:t>Branch</w:t>
      </w:r>
      <w:r w:rsidR="001459CB" w:rsidRPr="00C04430">
        <w:t xml:space="preserve"> </w:t>
      </w:r>
      <w:r w:rsidR="003337AC" w:rsidRPr="00C04430">
        <w:tab/>
      </w:r>
      <w:r w:rsidR="00414DBD">
        <w:tab/>
      </w:r>
      <w:hyperlink r:id="rId111" w:history="1">
        <w:r w:rsidR="00414DBD" w:rsidRPr="00414DBD">
          <w:rPr>
            <w:rStyle w:val="Hyperlink"/>
            <w:rFonts w:cs="Times New Roman"/>
          </w:rPr>
          <w:t>PGPA@finance.gov.au</w:t>
        </w:r>
      </w:hyperlink>
    </w:p>
    <w:p w14:paraId="7947AD06" w14:textId="77777777" w:rsidR="003337AC" w:rsidRPr="00C04430" w:rsidRDefault="003337AC" w:rsidP="001459CB"/>
    <w:p w14:paraId="6389B191" w14:textId="5340D53D" w:rsidR="001459CB" w:rsidRPr="00C04430" w:rsidRDefault="001459CB" w:rsidP="001459CB">
      <w:r w:rsidRPr="00C04430">
        <w:t xml:space="preserve">For guidance on the production of the </w:t>
      </w:r>
      <w:r w:rsidRPr="00C04430">
        <w:rPr>
          <w:b/>
          <w:bCs/>
        </w:rPr>
        <w:t>Appropriation Bills</w:t>
      </w:r>
      <w:r w:rsidRPr="00C04430">
        <w:t>, the CFO sign-off process and outcome changes, entities should contact:</w:t>
      </w:r>
    </w:p>
    <w:p w14:paraId="4E23F18C" w14:textId="4399A94E" w:rsidR="00FE466A" w:rsidRPr="00C04430" w:rsidRDefault="001459CB" w:rsidP="002939EE">
      <w:pPr>
        <w:pStyle w:val="Bullet1"/>
      </w:pPr>
      <w:r w:rsidRPr="00C04430">
        <w:t xml:space="preserve">The </w:t>
      </w:r>
      <w:r w:rsidRPr="00C04430">
        <w:rPr>
          <w:b/>
        </w:rPr>
        <w:t>Annual Appropriation Team</w:t>
      </w:r>
      <w:r w:rsidR="003337AC" w:rsidRPr="00C04430">
        <w:t xml:space="preserve"> </w:t>
      </w:r>
      <w:r w:rsidR="003337AC" w:rsidRPr="00C04430">
        <w:tab/>
      </w:r>
      <w:r w:rsidR="00414DBD">
        <w:tab/>
      </w:r>
      <w:r w:rsidR="00414DBD">
        <w:tab/>
      </w:r>
      <w:hyperlink r:id="rId112" w:history="1">
        <w:r w:rsidR="00414DBD" w:rsidRPr="00414DBD">
          <w:rPr>
            <w:rStyle w:val="Hyperlink"/>
            <w:rFonts w:cs="Times New Roman"/>
          </w:rPr>
          <w:t>annual.appropriations@finance.gov.au</w:t>
        </w:r>
      </w:hyperlink>
    </w:p>
    <w:p w14:paraId="3AF389AA" w14:textId="77777777" w:rsidR="003337AC" w:rsidRPr="00C04430" w:rsidRDefault="003337AC" w:rsidP="001459CB">
      <w:pPr>
        <w:pStyle w:val="BodyText"/>
      </w:pPr>
    </w:p>
    <w:p w14:paraId="0B09A461" w14:textId="77777777" w:rsidR="001459CB" w:rsidRPr="00C04430" w:rsidRDefault="001459CB" w:rsidP="001459CB">
      <w:r w:rsidRPr="00C04430">
        <w:t xml:space="preserve">For queries regarding </w:t>
      </w:r>
      <w:r w:rsidRPr="00C04430">
        <w:rPr>
          <w:b/>
          <w:bCs/>
        </w:rPr>
        <w:t>ASL reporting</w:t>
      </w:r>
      <w:r w:rsidRPr="00C04430">
        <w:t>, please contact your Agency Advice Unit.</w:t>
      </w:r>
    </w:p>
    <w:p w14:paraId="664F39F4" w14:textId="0216DFBD" w:rsidR="003A257B" w:rsidRDefault="003A257B">
      <w:pPr>
        <w:suppressAutoHyphens w:val="0"/>
        <w:spacing w:before="0" w:after="120" w:line="440" w:lineRule="atLeast"/>
        <w:rPr>
          <w:u w:val="single"/>
        </w:rPr>
      </w:pPr>
      <w:r>
        <w:rPr>
          <w:u w:val="single"/>
        </w:rPr>
        <w:br w:type="page"/>
      </w:r>
    </w:p>
    <w:p w14:paraId="1A94FC5C" w14:textId="77777777" w:rsidR="001459CB" w:rsidRPr="00C04430" w:rsidRDefault="001459CB" w:rsidP="00ED1427">
      <w:pPr>
        <w:pStyle w:val="Heading2Numbered"/>
      </w:pPr>
      <w:bookmarkStart w:id="427" w:name="_Toc181886060"/>
      <w:bookmarkStart w:id="428" w:name="_Toc181887613"/>
      <w:bookmarkStart w:id="429" w:name="_Toc55478508"/>
      <w:bookmarkStart w:id="430" w:name="_Toc215844043"/>
      <w:bookmarkEnd w:id="427"/>
      <w:bookmarkEnd w:id="428"/>
      <w:r w:rsidRPr="00C04430">
        <w:lastRenderedPageBreak/>
        <w:t>Treasury</w:t>
      </w:r>
      <w:bookmarkEnd w:id="429"/>
      <w:bookmarkEnd w:id="430"/>
    </w:p>
    <w:p w14:paraId="60A21DF3" w14:textId="36D8E68D" w:rsidR="001459CB" w:rsidRPr="00C04430" w:rsidRDefault="001459CB" w:rsidP="001459CB">
      <w:r w:rsidRPr="00C04430">
        <w:t xml:space="preserve">Treasury sets formatting standards for </w:t>
      </w:r>
      <w:r w:rsidR="0092455D" w:rsidRPr="00C04430">
        <w:t xml:space="preserve">the </w:t>
      </w:r>
      <w:r w:rsidRPr="00C04430">
        <w:t>P</w:t>
      </w:r>
      <w:r w:rsidR="37AB8133" w:rsidRPr="00C04430">
        <w:t xml:space="preserve">AES </w:t>
      </w:r>
      <w:r w:rsidRPr="00C04430">
        <w:t>templates and uploads P</w:t>
      </w:r>
      <w:r w:rsidR="37AB8133" w:rsidRPr="00C04430">
        <w:t>AES</w:t>
      </w:r>
      <w:r w:rsidRPr="00C04430">
        <w:t xml:space="preserve"> links to </w:t>
      </w:r>
      <w:hyperlink r:id="rId113" w:history="1">
        <w:r w:rsidRPr="00C04430">
          <w:rPr>
            <w:rStyle w:val="Hyperlink"/>
          </w:rPr>
          <w:t>www.budget.gov.au</w:t>
        </w:r>
      </w:hyperlink>
      <w:r w:rsidRPr="00C04430">
        <w:t xml:space="preserve">. Treasury also coordinates the Budget lock-up at Australian Parliament House and undertakes budget coordination activities at the </w:t>
      </w:r>
      <w:r w:rsidR="003C159F">
        <w:t>entity</w:t>
      </w:r>
      <w:r w:rsidR="003C159F" w:rsidRPr="00C04430">
        <w:t xml:space="preserve"> </w:t>
      </w:r>
      <w:r w:rsidRPr="00C04430">
        <w:t>level.</w:t>
      </w:r>
    </w:p>
    <w:p w14:paraId="4663ECE3" w14:textId="77777777" w:rsidR="001459CB" w:rsidRPr="00C04430" w:rsidRDefault="001459CB" w:rsidP="001459CB">
      <w:bookmarkStart w:id="431" w:name="_Hlk212809522"/>
      <w:r w:rsidRPr="00C04430">
        <w:t>Key Treasury contacts:</w:t>
      </w:r>
    </w:p>
    <w:p w14:paraId="0060167C" w14:textId="1AF93EB0" w:rsidR="009F16E3" w:rsidRPr="002939EE" w:rsidRDefault="000C780F" w:rsidP="002939EE">
      <w:pPr>
        <w:pStyle w:val="Bullet1"/>
        <w:rPr>
          <w:rStyle w:val="Hyperlink"/>
          <w:rFonts w:cstheme="minorHAnsi"/>
          <w:u w:val="none"/>
        </w:rPr>
      </w:pPr>
      <w:r w:rsidRPr="004F32BB">
        <w:t>g</w:t>
      </w:r>
      <w:r w:rsidR="009F16E3" w:rsidRPr="004F32BB">
        <w:t xml:space="preserve">eneral </w:t>
      </w:r>
      <w:r w:rsidRPr="004F32BB">
        <w:t>b</w:t>
      </w:r>
      <w:r w:rsidR="009F16E3" w:rsidRPr="004F32BB">
        <w:t>udget communications queries</w:t>
      </w:r>
      <w:r w:rsidR="009F16E3" w:rsidRPr="004F32BB">
        <w:tab/>
      </w:r>
      <w:r w:rsidRPr="004F32BB">
        <w:tab/>
      </w:r>
      <w:r w:rsidR="004F32BB">
        <w:tab/>
      </w:r>
      <w:hyperlink r:id="rId114" w:history="1">
        <w:r w:rsidR="004F32BB" w:rsidRPr="004F32BB">
          <w:rPr>
            <w:rStyle w:val="Hyperlink"/>
          </w:rPr>
          <w:t>budgetcommunications@treasury.gov.au</w:t>
        </w:r>
      </w:hyperlink>
    </w:p>
    <w:p w14:paraId="014B53A4" w14:textId="6B3189D1" w:rsidR="009F16E3" w:rsidRPr="004F32BB" w:rsidRDefault="000C780F" w:rsidP="002939EE">
      <w:pPr>
        <w:pStyle w:val="Bullet1"/>
      </w:pPr>
      <w:r w:rsidRPr="004F32BB">
        <w:t>d</w:t>
      </w:r>
      <w:r w:rsidR="009F16E3" w:rsidRPr="004F32BB">
        <w:t xml:space="preserve">esign and </w:t>
      </w:r>
      <w:r w:rsidRPr="004F32BB">
        <w:t>f</w:t>
      </w:r>
      <w:r w:rsidR="009F16E3" w:rsidRPr="004F32BB">
        <w:t>ormatting</w:t>
      </w:r>
      <w:r w:rsidR="009F16E3" w:rsidRPr="004F32BB">
        <w:tab/>
      </w:r>
      <w:r w:rsidR="009F16E3" w:rsidRPr="004F32BB">
        <w:tab/>
      </w:r>
      <w:r w:rsidR="009F16E3" w:rsidRPr="004F32BB">
        <w:tab/>
      </w:r>
      <w:r w:rsidR="009F16E3" w:rsidRPr="004F32BB">
        <w:tab/>
      </w:r>
      <w:r w:rsidR="004F32BB">
        <w:tab/>
      </w:r>
      <w:hyperlink r:id="rId115" w:history="1">
        <w:r w:rsidR="003D1D83" w:rsidRPr="003D1D83">
          <w:rPr>
            <w:rStyle w:val="Hyperlink"/>
          </w:rPr>
          <w:t>creativeservicesDL@treasury.gov.au</w:t>
        </w:r>
      </w:hyperlink>
    </w:p>
    <w:p w14:paraId="41D45DB9" w14:textId="162910FE" w:rsidR="009F16E3" w:rsidRPr="002A3986" w:rsidRDefault="000C780F" w:rsidP="002939EE">
      <w:pPr>
        <w:pStyle w:val="Bullet1"/>
        <w:rPr>
          <w:rStyle w:val="Hyperlink"/>
          <w:rFonts w:cstheme="minorHAnsi"/>
          <w:u w:val="none"/>
        </w:rPr>
      </w:pPr>
      <w:r w:rsidRPr="004F32BB">
        <w:t>b</w:t>
      </w:r>
      <w:r w:rsidR="009F16E3" w:rsidRPr="004F32BB">
        <w:t>udget website</w:t>
      </w:r>
      <w:r w:rsidR="009F16E3" w:rsidRPr="004F32BB">
        <w:tab/>
      </w:r>
      <w:r w:rsidR="009F16E3" w:rsidRPr="004F32BB">
        <w:tab/>
      </w:r>
      <w:r w:rsidR="009F16E3" w:rsidRPr="004F32BB">
        <w:tab/>
      </w:r>
      <w:r w:rsidR="009F16E3" w:rsidRPr="004F32BB">
        <w:tab/>
      </w:r>
      <w:r w:rsidR="009F16E3" w:rsidRPr="004F32BB">
        <w:tab/>
      </w:r>
      <w:r w:rsidR="004F32BB">
        <w:tab/>
      </w:r>
      <w:hyperlink r:id="rId116" w:history="1">
        <w:r w:rsidR="004F32BB" w:rsidRPr="004F32BB">
          <w:rPr>
            <w:rStyle w:val="Hyperlink"/>
          </w:rPr>
          <w:t>budget-website@treasury.gov.au</w:t>
        </w:r>
      </w:hyperlink>
    </w:p>
    <w:p w14:paraId="4D7D7EF3" w14:textId="1E5288C2" w:rsidR="004A39DE" w:rsidRPr="00C04430" w:rsidRDefault="00ED34BD" w:rsidP="00C97200">
      <w:pPr>
        <w:pStyle w:val="Bullet1"/>
      </w:pPr>
      <w:r w:rsidRPr="00C04430">
        <w:t>t</w:t>
      </w:r>
      <w:r w:rsidR="0028029E" w:rsidRPr="00C04430">
        <w:t>he Treasury Budget Communications Team</w:t>
      </w:r>
      <w:r w:rsidR="37AB8133" w:rsidRPr="00C04430">
        <w:t xml:space="preserve"> </w:t>
      </w:r>
      <w:r w:rsidR="0028029E" w:rsidRPr="00C04430">
        <w:tab/>
      </w:r>
      <w:r w:rsidR="004F32BB">
        <w:tab/>
      </w:r>
      <w:r w:rsidR="004F3248">
        <w:tab/>
      </w:r>
      <w:r w:rsidR="0028029E" w:rsidRPr="00C04430">
        <w:t>02 6263 3788</w:t>
      </w:r>
    </w:p>
    <w:p w14:paraId="160DB23E" w14:textId="77777777" w:rsidR="001459CB" w:rsidRPr="00C04430" w:rsidRDefault="001459CB" w:rsidP="00ED1427">
      <w:pPr>
        <w:pStyle w:val="Heading2Numbered"/>
      </w:pPr>
      <w:bookmarkStart w:id="432" w:name="_Toc55478509"/>
      <w:bookmarkStart w:id="433" w:name="_Toc215844044"/>
      <w:bookmarkEnd w:id="431"/>
      <w:proofErr w:type="spellStart"/>
      <w:r w:rsidRPr="00C04430">
        <w:t>CanPrint</w:t>
      </w:r>
      <w:bookmarkEnd w:id="432"/>
      <w:bookmarkEnd w:id="433"/>
      <w:proofErr w:type="spellEnd"/>
    </w:p>
    <w:p w14:paraId="267BA89A" w14:textId="7B8DCC6B" w:rsidR="001459CB" w:rsidRPr="00C04430" w:rsidRDefault="00E404C2" w:rsidP="001459CB">
      <w:proofErr w:type="spellStart"/>
      <w:r w:rsidRPr="00C04430">
        <w:t>CanPrint</w:t>
      </w:r>
      <w:proofErr w:type="spellEnd"/>
      <w:r w:rsidRPr="00C04430">
        <w:t xml:space="preserve"> is the preferred printer for BP and PB Statements. If printing is carried out ‘in-house’ or with another printer, entities must liaise with Finance to ensure that cover stock, colour and text is consistent with all other portfolio entities.</w:t>
      </w:r>
    </w:p>
    <w:p w14:paraId="1EA0388A" w14:textId="1B10C8D8" w:rsidR="003D2058" w:rsidRPr="00C04430" w:rsidRDefault="003D2058" w:rsidP="003D2058">
      <w:r w:rsidRPr="00C04430">
        <w:t xml:space="preserve">It is the responsibility of each </w:t>
      </w:r>
      <w:r w:rsidR="00A01E19" w:rsidRPr="00C04430">
        <w:t>Portfolio Department</w:t>
      </w:r>
      <w:r w:rsidRPr="00C04430">
        <w:t xml:space="preserve"> to arrange the printing and secure freighting of their </w:t>
      </w:r>
      <w:r w:rsidR="00980331" w:rsidRPr="00C04430">
        <w:t>PAES</w:t>
      </w:r>
      <w:r w:rsidRPr="00C04430">
        <w:t>.</w:t>
      </w:r>
    </w:p>
    <w:p w14:paraId="03A5B784" w14:textId="77777777" w:rsidR="003D2058" w:rsidRPr="00C04430" w:rsidRDefault="003D2058" w:rsidP="003D2058">
      <w:r w:rsidRPr="00C04430">
        <w:t xml:space="preserve">Contact details for </w:t>
      </w:r>
      <w:proofErr w:type="spellStart"/>
      <w:r w:rsidRPr="00C04430">
        <w:t>CanPrint</w:t>
      </w:r>
      <w:proofErr w:type="spellEnd"/>
      <w:r w:rsidRPr="00C04430">
        <w:t xml:space="preserve"> Communications Pty Ltd are:</w:t>
      </w:r>
    </w:p>
    <w:p w14:paraId="24413226" w14:textId="78AF5FCA" w:rsidR="00C35900" w:rsidRPr="00C04430" w:rsidRDefault="003337AC" w:rsidP="002939EE">
      <w:pPr>
        <w:pStyle w:val="Bullet1"/>
        <w:numPr>
          <w:ilvl w:val="0"/>
          <w:numId w:val="0"/>
        </w:numPr>
        <w:ind w:left="360"/>
      </w:pPr>
      <w:r w:rsidRPr="00C04430">
        <w:t>A</w:t>
      </w:r>
      <w:r w:rsidR="003D2058" w:rsidRPr="00C04430">
        <w:t>ddress:</w:t>
      </w:r>
      <w:r w:rsidR="004F32BB">
        <w:tab/>
      </w:r>
      <w:r w:rsidR="004F32BB">
        <w:tab/>
      </w:r>
      <w:r w:rsidR="004F32BB">
        <w:tab/>
      </w:r>
      <w:r w:rsidR="004F32BB">
        <w:tab/>
      </w:r>
      <w:proofErr w:type="spellStart"/>
      <w:r w:rsidR="001E34F6" w:rsidRPr="00C04430">
        <w:t>CanPrint</w:t>
      </w:r>
      <w:proofErr w:type="spellEnd"/>
      <w:r w:rsidR="00C35900" w:rsidRPr="00C04430">
        <w:t xml:space="preserve"> Communications Pty Ltd</w:t>
      </w:r>
    </w:p>
    <w:p w14:paraId="4AF0090C" w14:textId="70058D2E" w:rsidR="003D2058" w:rsidRPr="00C04430" w:rsidRDefault="003D2058" w:rsidP="002939EE">
      <w:pPr>
        <w:spacing w:before="0"/>
        <w:ind w:left="3600"/>
      </w:pPr>
      <w:r w:rsidRPr="00C04430">
        <w:t xml:space="preserve">16 </w:t>
      </w:r>
      <w:proofErr w:type="spellStart"/>
      <w:r w:rsidRPr="00C04430">
        <w:t>Nyrang</w:t>
      </w:r>
      <w:proofErr w:type="spellEnd"/>
      <w:r w:rsidRPr="00C04430">
        <w:t xml:space="preserve"> Street</w:t>
      </w:r>
      <w:r w:rsidR="00C35900" w:rsidRPr="00C04430">
        <w:br/>
      </w:r>
      <w:r w:rsidRPr="00C04430">
        <w:t>Fyshwick, ACT 2609</w:t>
      </w:r>
    </w:p>
    <w:p w14:paraId="52E55733" w14:textId="77777777" w:rsidR="003D2058" w:rsidRPr="00C04430" w:rsidRDefault="003D2058" w:rsidP="00ED1427">
      <w:pPr>
        <w:pStyle w:val="Heading2Numbered"/>
      </w:pPr>
      <w:bookmarkStart w:id="434" w:name="_Toc55478510"/>
      <w:bookmarkStart w:id="435" w:name="_Toc215844045"/>
      <w:r w:rsidRPr="00C04430">
        <w:t>Senate Table Office</w:t>
      </w:r>
      <w:bookmarkEnd w:id="434"/>
      <w:bookmarkEnd w:id="435"/>
    </w:p>
    <w:p w14:paraId="434F2521" w14:textId="571B590B" w:rsidR="003D2058" w:rsidRPr="00C04430" w:rsidRDefault="003D2058" w:rsidP="003D2058">
      <w:r w:rsidRPr="00C04430">
        <w:t xml:space="preserve">The </w:t>
      </w:r>
      <w:r w:rsidRPr="00C04430">
        <w:rPr>
          <w:b/>
          <w:bCs/>
        </w:rPr>
        <w:t>Senate Table Office</w:t>
      </w:r>
      <w:r w:rsidRPr="00C04430">
        <w:t xml:space="preserve"> receives deliveries from entities of </w:t>
      </w:r>
      <w:r w:rsidR="0092455D" w:rsidRPr="00C04430">
        <w:t xml:space="preserve">the </w:t>
      </w:r>
      <w:r w:rsidR="00980331" w:rsidRPr="00C04430">
        <w:t>PAES</w:t>
      </w:r>
      <w:r w:rsidRPr="00C04430">
        <w:t xml:space="preserve"> Statements for the Senate, House of Representatives, Budget lockup and the Parliamentary Library. Their contact details are:</w:t>
      </w:r>
    </w:p>
    <w:p w14:paraId="4E504884" w14:textId="1266D9EA" w:rsidR="003D2058" w:rsidRDefault="00995922" w:rsidP="00C97200">
      <w:pPr>
        <w:pStyle w:val="Bullet1"/>
        <w:numPr>
          <w:ilvl w:val="0"/>
          <w:numId w:val="0"/>
        </w:numPr>
      </w:pPr>
      <w:r w:rsidRPr="00C04430">
        <w:t>D</w:t>
      </w:r>
      <w:r w:rsidR="003337AC" w:rsidRPr="00C04430">
        <w:t>ocuments officer</w:t>
      </w:r>
      <w:r w:rsidR="003337AC" w:rsidRPr="00C04430">
        <w:tab/>
      </w:r>
      <w:r w:rsidR="003337AC" w:rsidRPr="00C04430">
        <w:tab/>
      </w:r>
      <w:r w:rsidR="004F32BB">
        <w:tab/>
      </w:r>
      <w:hyperlink r:id="rId117" w:history="1">
        <w:r w:rsidR="004F32BB" w:rsidRPr="004F32BB">
          <w:rPr>
            <w:rStyle w:val="Hyperlink"/>
          </w:rPr>
          <w:t>table.docs@aph.gov.au</w:t>
        </w:r>
      </w:hyperlink>
      <w:r w:rsidR="004F32BB">
        <w:tab/>
      </w:r>
      <w:r w:rsidR="004F32BB">
        <w:tab/>
      </w:r>
      <w:r w:rsidR="003337AC" w:rsidRPr="00C04430">
        <w:t>02 6277 3037</w:t>
      </w:r>
    </w:p>
    <w:p w14:paraId="3657350A" w14:textId="77777777" w:rsidR="004F32BB" w:rsidRPr="00C04430" w:rsidRDefault="004F32BB" w:rsidP="00C97200">
      <w:pPr>
        <w:pStyle w:val="Bullet1"/>
        <w:numPr>
          <w:ilvl w:val="0"/>
          <w:numId w:val="0"/>
        </w:numPr>
      </w:pPr>
    </w:p>
    <w:p w14:paraId="0652DBD7" w14:textId="134657FC" w:rsidR="00EE18B9" w:rsidRPr="00C04430" w:rsidRDefault="00867C07" w:rsidP="002939EE">
      <w:pPr>
        <w:pStyle w:val="Bullet1"/>
        <w:ind w:left="425" w:hanging="425"/>
      </w:pPr>
      <w:r w:rsidRPr="00C04430">
        <w:t>A</w:t>
      </w:r>
      <w:r w:rsidR="003D2058" w:rsidRPr="00C04430">
        <w:t>ddress:</w:t>
      </w:r>
      <w:r w:rsidR="0D33D5C0" w:rsidRPr="00C04430">
        <w:t xml:space="preserve">      </w:t>
      </w:r>
      <w:r w:rsidR="003D2058" w:rsidRPr="00C04430">
        <w:t>Room SG 25</w:t>
      </w:r>
    </w:p>
    <w:p w14:paraId="51CC05F9" w14:textId="559F1E7A" w:rsidR="0034218E" w:rsidRDefault="003D2058" w:rsidP="00C177A9">
      <w:pPr>
        <w:spacing w:before="0"/>
        <w:ind w:left="1440"/>
      </w:pPr>
      <w:r w:rsidRPr="00C04430">
        <w:t>Department of the Senate</w:t>
      </w:r>
      <w:r w:rsidR="00EE18B9" w:rsidRPr="00C04430">
        <w:br/>
      </w:r>
      <w:r w:rsidRPr="00C04430">
        <w:t>Parliament House</w:t>
      </w:r>
      <w:r w:rsidR="00EE18B9" w:rsidRPr="00C04430">
        <w:br/>
        <w:t>C</w:t>
      </w:r>
      <w:r w:rsidRPr="00C04430">
        <w:t>anberra, ACT 2600</w:t>
      </w:r>
      <w:r w:rsidR="0034218E">
        <w:br w:type="page"/>
      </w:r>
    </w:p>
    <w:p w14:paraId="1C9FF3FB" w14:textId="11BD17D6" w:rsidR="0034218E" w:rsidRPr="00C177A9" w:rsidRDefault="00D04919" w:rsidP="00D04919">
      <w:pPr>
        <w:pStyle w:val="Heading1"/>
        <w:rPr>
          <w:u w:val="single"/>
        </w:rPr>
      </w:pPr>
      <w:bookmarkStart w:id="436" w:name="_Toc215844046"/>
      <w:r w:rsidRPr="00C177A9">
        <w:rPr>
          <w:u w:val="single"/>
        </w:rPr>
        <w:lastRenderedPageBreak/>
        <w:t>Appendix 1</w:t>
      </w:r>
      <w:r w:rsidRPr="008564D2">
        <w:t>:</w:t>
      </w:r>
      <w:bookmarkEnd w:id="436"/>
    </w:p>
    <w:p w14:paraId="42F8A3EF" w14:textId="2A970284" w:rsidR="00D04919" w:rsidRDefault="00082CCC" w:rsidP="00803450">
      <w:pPr>
        <w:pStyle w:val="Heading1Numbered"/>
      </w:pPr>
      <w:bookmarkStart w:id="437" w:name="_Toc215844047"/>
      <w:r>
        <w:t xml:space="preserve">Sources of </w:t>
      </w:r>
      <w:r w:rsidR="00B01C1F">
        <w:t>i</w:t>
      </w:r>
      <w:r>
        <w:t>nformation</w:t>
      </w:r>
      <w:r w:rsidR="00744F8E">
        <w:t xml:space="preserve"> </w:t>
      </w:r>
      <w:r w:rsidR="00F119DE">
        <w:t>–</w:t>
      </w:r>
      <w:r w:rsidR="00744F8E">
        <w:t xml:space="preserve"> </w:t>
      </w:r>
      <w:r w:rsidR="00F119DE">
        <w:t xml:space="preserve">Table 1.1 </w:t>
      </w:r>
      <w:r w:rsidR="00744F8E">
        <w:t>E</w:t>
      </w:r>
      <w:r w:rsidR="00F119DE">
        <w:t>ntity Resource Statement</w:t>
      </w:r>
      <w:bookmarkEnd w:id="437"/>
    </w:p>
    <w:p w14:paraId="5CB5DA86" w14:textId="5B5E9205" w:rsidR="003C7917" w:rsidRDefault="003C7917" w:rsidP="00A460C6">
      <w:r>
        <w:t xml:space="preserve">Entities are required to publish Table 1.1 Entity resource statement in their PAES. The data is to be updated on the same basis as applied in the </w:t>
      </w:r>
      <w:r w:rsidR="003C7CD5">
        <w:t>2025</w:t>
      </w:r>
      <w:r>
        <w:t>-</w:t>
      </w:r>
      <w:r w:rsidR="003C7CD5">
        <w:t xml:space="preserve">26 </w:t>
      </w:r>
      <w:r>
        <w:t>PB Statement.</w:t>
      </w:r>
    </w:p>
    <w:p w14:paraId="72981698" w14:textId="478D1DD2" w:rsidR="003C7917" w:rsidRPr="003C7917" w:rsidRDefault="003C7917" w:rsidP="00C177A9">
      <w:proofErr w:type="gramStart"/>
      <w:r>
        <w:t>The majority of</w:t>
      </w:r>
      <w:proofErr w:type="gramEnd"/>
      <w:r>
        <w:t xml:space="preserve"> the information can be sourced by running the following operational reports from CBMS:</w:t>
      </w:r>
    </w:p>
    <w:p w14:paraId="64158E2A" w14:textId="6D3725E2" w:rsidR="00803450" w:rsidRDefault="00D038A5" w:rsidP="00B16438">
      <w:pPr>
        <w:pStyle w:val="Heading3Numbered"/>
      </w:pPr>
      <w:bookmarkStart w:id="438" w:name="_Toc215844048"/>
      <w:r>
        <w:t>Majority of reports</w:t>
      </w:r>
      <w:bookmarkEnd w:id="438"/>
    </w:p>
    <w:p w14:paraId="1B118353" w14:textId="77777777" w:rsidR="00A460C6" w:rsidRPr="00C04430" w:rsidRDefault="00A460C6" w:rsidP="00C177A9">
      <w:proofErr w:type="gramStart"/>
      <w:r w:rsidRPr="00C04430">
        <w:t>The majority of</w:t>
      </w:r>
      <w:proofErr w:type="gramEnd"/>
      <w:r w:rsidRPr="00C04430">
        <w:t xml:space="preserve"> the information can be sourced by running the following operational reports from CBMS:</w:t>
      </w:r>
    </w:p>
    <w:p w14:paraId="09E7C9C4" w14:textId="5FBFADE7" w:rsidR="00A460C6" w:rsidRPr="00D85FEF" w:rsidRDefault="00A460C6" w:rsidP="00C177A9">
      <w:pPr>
        <w:pStyle w:val="Reports1"/>
      </w:pPr>
      <w:r w:rsidRPr="00D85FEF">
        <w:t xml:space="preserve">All Reports </w:t>
      </w:r>
      <w:r w:rsidR="00BE7EA5" w:rsidRPr="00502725">
        <w:rPr>
          <w:rFonts w:ascii="Wingdings" w:eastAsia="Wingdings" w:hAnsi="Wingdings" w:cs="Wingdings"/>
        </w:rPr>
        <w:t>à</w:t>
      </w:r>
      <w:r w:rsidR="00BE7EA5" w:rsidRPr="00BE7EA5" w:rsidDel="00BE7EA5">
        <w:t xml:space="preserve"> </w:t>
      </w:r>
      <w:r w:rsidRPr="00D85FEF">
        <w:t xml:space="preserve">CBMS Reporting </w:t>
      </w:r>
      <w:r w:rsidR="00D85FEF" w:rsidRPr="00502725">
        <w:rPr>
          <w:rFonts w:ascii="Wingdings" w:eastAsia="Wingdings" w:hAnsi="Wingdings" w:cs="Wingdings"/>
        </w:rPr>
        <w:t>à</w:t>
      </w:r>
      <w:r w:rsidRPr="00D85FEF">
        <w:t xml:space="preserve"> Statutory Reports </w:t>
      </w:r>
      <w:proofErr w:type="gramStart"/>
      <w:r w:rsidR="00BE7EA5" w:rsidRPr="00502725">
        <w:rPr>
          <w:rFonts w:ascii="Wingdings" w:eastAsia="Wingdings" w:hAnsi="Wingdings" w:cs="Wingdings"/>
        </w:rPr>
        <w:t>à</w:t>
      </w:r>
      <w:r w:rsidR="00BE7EA5" w:rsidRPr="00BE7EA5" w:rsidDel="00BE7EA5">
        <w:t xml:space="preserve"> </w:t>
      </w:r>
      <w:r w:rsidRPr="00D85FEF">
        <w:t xml:space="preserve"> Appropriation</w:t>
      </w:r>
      <w:proofErr w:type="gramEnd"/>
      <w:r w:rsidRPr="00D85FEF">
        <w:t xml:space="preserve"> Bills </w:t>
      </w:r>
      <w:r w:rsidR="00D85FEF">
        <w:rPr>
          <w:rFonts w:ascii="Wingdings" w:eastAsia="Wingdings" w:hAnsi="Wingdings" w:cs="Wingdings"/>
        </w:rPr>
        <w:t>à</w:t>
      </w:r>
      <w:r w:rsidRPr="00D85FEF">
        <w:t xml:space="preserve"> Additional Estimates Bills </w:t>
      </w:r>
      <w:r w:rsidR="00D85FEF" w:rsidRPr="00502725">
        <w:rPr>
          <w:rFonts w:ascii="Wingdings" w:eastAsia="Wingdings" w:hAnsi="Wingdings" w:cs="Wingdings"/>
        </w:rPr>
        <w:t>à</w:t>
      </w:r>
      <w:r w:rsidRPr="00D85FEF">
        <w:t xml:space="preserve"> Appropriation Bill 3 Portfolio Summary and Detail</w:t>
      </w:r>
    </w:p>
    <w:p w14:paraId="1C342A0A" w14:textId="55337AED" w:rsidR="00A460C6" w:rsidRPr="00D85FEF" w:rsidRDefault="00A460C6" w:rsidP="00C177A9">
      <w:pPr>
        <w:pStyle w:val="Reports1"/>
        <w:rPr>
          <w:rStyle w:val="BodyTextChar"/>
          <w:rFonts w:ascii="Calibri" w:eastAsiaTheme="minorHAnsi" w:hAnsi="Calibri" w:cs="Calibri"/>
        </w:rPr>
      </w:pPr>
      <w:r w:rsidRPr="00D85FEF">
        <w:t xml:space="preserve">All </w:t>
      </w:r>
      <w:r w:rsidRPr="00D85FEF">
        <w:rPr>
          <w:rStyle w:val="BodyTextChar"/>
          <w:rFonts w:ascii="Calibri" w:eastAsiaTheme="minorHAnsi" w:hAnsi="Calibri" w:cs="Calibri"/>
        </w:rPr>
        <w:t xml:space="preserve">Reports </w:t>
      </w:r>
      <w:proofErr w:type="gramStart"/>
      <w:r w:rsidR="00BE7EA5" w:rsidRPr="00502725">
        <w:rPr>
          <w:rFonts w:ascii="Wingdings" w:eastAsia="Wingdings" w:hAnsi="Wingdings" w:cs="Wingdings"/>
        </w:rPr>
        <w:t>à</w:t>
      </w:r>
      <w:r w:rsidR="00BE7EA5" w:rsidRPr="00BE7EA5" w:rsidDel="00BE7EA5">
        <w:rPr>
          <w:rStyle w:val="BodyTextChar"/>
          <w:rFonts w:ascii="Calibri" w:eastAsiaTheme="minorHAnsi" w:hAnsi="Calibri" w:cs="Calibri" w:hint="eastAsia"/>
        </w:rPr>
        <w:t xml:space="preserve"> </w:t>
      </w:r>
      <w:r w:rsidRPr="00D85FEF">
        <w:rPr>
          <w:rStyle w:val="BodyTextChar"/>
          <w:rFonts w:ascii="Calibri" w:eastAsiaTheme="minorHAnsi" w:hAnsi="Calibri" w:cs="Calibri"/>
        </w:rPr>
        <w:t xml:space="preserve"> CBMS</w:t>
      </w:r>
      <w:proofErr w:type="gramEnd"/>
      <w:r w:rsidRPr="00D85FEF">
        <w:rPr>
          <w:rStyle w:val="BodyTextChar"/>
          <w:rFonts w:ascii="Calibri" w:eastAsiaTheme="minorHAnsi" w:hAnsi="Calibri" w:cs="Calibri"/>
        </w:rPr>
        <w:t xml:space="preserve"> Reporting </w:t>
      </w:r>
      <w:r w:rsidR="00C410F1" w:rsidRPr="00C410F1">
        <w:rPr>
          <w:rStyle w:val="BodyTextChar"/>
          <w:rFonts w:ascii="Wingdings" w:eastAsiaTheme="minorHAnsi" w:hAnsi="Wingdings" w:cstheme="minorBidi"/>
        </w:rPr>
        <w:t>à</w:t>
      </w:r>
      <w:r w:rsidRPr="00D85FEF">
        <w:rPr>
          <w:rStyle w:val="BodyTextChar"/>
          <w:rFonts w:ascii="Calibri" w:eastAsiaTheme="minorHAnsi" w:hAnsi="Calibri" w:cs="Calibri"/>
        </w:rPr>
        <w:t xml:space="preserve"> Statutory Reports </w:t>
      </w:r>
      <w:r w:rsidR="00C410F1" w:rsidRPr="00C410F1">
        <w:rPr>
          <w:rStyle w:val="BodyTextChar"/>
          <w:rFonts w:ascii="Wingdings" w:eastAsiaTheme="minorHAnsi" w:hAnsi="Wingdings" w:cstheme="minorBidi"/>
        </w:rPr>
        <w:t>à</w:t>
      </w:r>
      <w:r w:rsidRPr="00D85FEF">
        <w:rPr>
          <w:rStyle w:val="BodyTextChar"/>
          <w:rFonts w:ascii="Calibri" w:eastAsiaTheme="minorHAnsi" w:hAnsi="Calibri" w:cs="Calibri"/>
        </w:rPr>
        <w:t xml:space="preserve"> Appropriation Bills </w:t>
      </w:r>
      <w:r w:rsidR="00C410F1" w:rsidRPr="00C410F1">
        <w:rPr>
          <w:rStyle w:val="BodyTextChar"/>
          <w:rFonts w:ascii="Wingdings" w:eastAsiaTheme="minorHAnsi" w:hAnsi="Wingdings" w:cstheme="minorBidi"/>
        </w:rPr>
        <w:t>à</w:t>
      </w:r>
      <w:r w:rsidRPr="00D85FEF">
        <w:rPr>
          <w:rStyle w:val="BodyTextChar"/>
          <w:rFonts w:ascii="Calibri" w:eastAsiaTheme="minorHAnsi" w:hAnsi="Calibri" w:cs="Calibri"/>
        </w:rPr>
        <w:t xml:space="preserve"> Additional Estimates Bills </w:t>
      </w:r>
      <w:r w:rsidR="00C410F1" w:rsidRPr="00C410F1">
        <w:rPr>
          <w:rStyle w:val="BodyTextChar"/>
          <w:rFonts w:ascii="Wingdings" w:eastAsiaTheme="minorHAnsi" w:hAnsi="Wingdings" w:cstheme="minorBidi"/>
        </w:rPr>
        <w:t>à</w:t>
      </w:r>
      <w:r w:rsidRPr="00D85FEF">
        <w:rPr>
          <w:rStyle w:val="BodyTextChar"/>
          <w:rFonts w:ascii="Calibri" w:eastAsiaTheme="minorHAnsi" w:hAnsi="Calibri" w:cs="Calibri"/>
        </w:rPr>
        <w:t xml:space="preserve"> Appropriation Bill 4 Portfolio Summary and Detail</w:t>
      </w:r>
    </w:p>
    <w:p w14:paraId="183D8033" w14:textId="55DE1229" w:rsidR="00A460C6" w:rsidRPr="00D85FEF" w:rsidRDefault="00A460C6" w:rsidP="00C177A9">
      <w:pPr>
        <w:pStyle w:val="Reports1"/>
      </w:pPr>
      <w:r w:rsidRPr="00D85FEF">
        <w:t xml:space="preserve">All Reports </w:t>
      </w:r>
      <w:r w:rsidR="00BE7EA5" w:rsidRPr="00502725">
        <w:rPr>
          <w:rFonts w:ascii="Wingdings" w:eastAsia="Wingdings" w:hAnsi="Wingdings" w:cs="Wingdings"/>
        </w:rPr>
        <w:t>à</w:t>
      </w:r>
      <w:r w:rsidR="00BE7EA5" w:rsidRPr="00BE7EA5" w:rsidDel="00BE7EA5">
        <w:t xml:space="preserve"> </w:t>
      </w:r>
      <w:r w:rsidRPr="00D85FEF">
        <w:t xml:space="preserve">CBMS Reporting </w:t>
      </w:r>
      <w:r w:rsidR="00C410F1">
        <w:rPr>
          <w:rFonts w:ascii="Wingdings" w:eastAsia="Wingdings" w:hAnsi="Wingdings" w:cs="Wingdings"/>
        </w:rPr>
        <w:t>à</w:t>
      </w:r>
      <w:r w:rsidRPr="00D85FEF">
        <w:t xml:space="preserve"> Operational Reports </w:t>
      </w:r>
      <w:r w:rsidR="00C410F1">
        <w:rPr>
          <w:rFonts w:ascii="Wingdings" w:eastAsia="Wingdings" w:hAnsi="Wingdings" w:cs="Wingdings"/>
        </w:rPr>
        <w:t>à</w:t>
      </w:r>
      <w:r w:rsidRPr="00D85FEF">
        <w:t xml:space="preserve"> Cash Management </w:t>
      </w:r>
      <w:r w:rsidR="00C410F1">
        <w:rPr>
          <w:rFonts w:ascii="Wingdings" w:eastAsia="Wingdings" w:hAnsi="Wingdings" w:cs="Wingdings"/>
        </w:rPr>
        <w:t>à</w:t>
      </w:r>
      <w:r w:rsidRPr="00D85FEF">
        <w:t xml:space="preserve"> Cash Operational Reports </w:t>
      </w:r>
      <w:r w:rsidR="00C410F1">
        <w:rPr>
          <w:rFonts w:ascii="Wingdings" w:eastAsia="Wingdings" w:hAnsi="Wingdings" w:cs="Wingdings"/>
        </w:rPr>
        <w:t>à</w:t>
      </w:r>
      <w:r w:rsidRPr="00D85FEF">
        <w:t xml:space="preserve"> CM.OR.010 Appropriation Balances Report</w:t>
      </w:r>
    </w:p>
    <w:p w14:paraId="0A6BF1B5" w14:textId="6EFD6A05" w:rsidR="00A460C6" w:rsidRPr="00D85FEF" w:rsidRDefault="00A460C6" w:rsidP="00C177A9">
      <w:pPr>
        <w:pStyle w:val="Reports1"/>
      </w:pPr>
      <w:r w:rsidRPr="00D85FEF">
        <w:t xml:space="preserve">All Reports </w:t>
      </w:r>
      <w:r w:rsidR="00C410F1">
        <w:rPr>
          <w:rFonts w:ascii="Wingdings" w:eastAsia="Wingdings" w:hAnsi="Wingdings" w:cs="Wingdings"/>
        </w:rPr>
        <w:t>à</w:t>
      </w:r>
      <w:r w:rsidRPr="00D85FEF">
        <w:t xml:space="preserve"> CBMS Reporting </w:t>
      </w:r>
      <w:r w:rsidR="00C410F1">
        <w:rPr>
          <w:rFonts w:ascii="Wingdings" w:eastAsia="Wingdings" w:hAnsi="Wingdings" w:cs="Wingdings"/>
        </w:rPr>
        <w:t>à</w:t>
      </w:r>
      <w:r w:rsidRPr="00D85FEF">
        <w:t xml:space="preserve"> Operational Reports </w:t>
      </w:r>
      <w:r w:rsidR="00C410F1">
        <w:rPr>
          <w:rFonts w:ascii="Wingdings" w:eastAsia="Wingdings" w:hAnsi="Wingdings" w:cs="Wingdings"/>
        </w:rPr>
        <w:t>à</w:t>
      </w:r>
      <w:r w:rsidRPr="00D85FEF">
        <w:t xml:space="preserve"> Actuals </w:t>
      </w:r>
      <w:proofErr w:type="gramStart"/>
      <w:r w:rsidR="00BE7EA5" w:rsidRPr="00502725">
        <w:rPr>
          <w:rFonts w:ascii="Wingdings" w:eastAsia="Wingdings" w:hAnsi="Wingdings" w:cs="Wingdings"/>
        </w:rPr>
        <w:t>à</w:t>
      </w:r>
      <w:r w:rsidR="00BE7EA5" w:rsidRPr="00BE7EA5" w:rsidDel="00BE7EA5">
        <w:t xml:space="preserve"> </w:t>
      </w:r>
      <w:r w:rsidRPr="00D85FEF">
        <w:t xml:space="preserve"> Annual</w:t>
      </w:r>
      <w:proofErr w:type="gramEnd"/>
      <w:r w:rsidRPr="00D85FEF">
        <w:t xml:space="preserve"> Actuals </w:t>
      </w:r>
      <w:r w:rsidR="00C410F1">
        <w:rPr>
          <w:rFonts w:ascii="Wingdings" w:eastAsia="Wingdings" w:hAnsi="Wingdings" w:cs="Wingdings"/>
        </w:rPr>
        <w:t>à</w:t>
      </w:r>
      <w:r w:rsidRPr="00D85FEF">
        <w:t xml:space="preserve"> AA.OR.07 Annual Actuals Detail Listing AEIFRS Report</w:t>
      </w:r>
    </w:p>
    <w:p w14:paraId="6A2463AD" w14:textId="0AD9416C" w:rsidR="00A460C6" w:rsidRPr="00D85FEF" w:rsidRDefault="00A460C6" w:rsidP="00C177A9">
      <w:pPr>
        <w:pStyle w:val="Reports1"/>
        <w:rPr>
          <w:rStyle w:val="BodyTextChar"/>
          <w:rFonts w:ascii="Calibri" w:eastAsiaTheme="minorHAnsi" w:hAnsi="Calibri" w:cs="Calibri"/>
        </w:rPr>
      </w:pPr>
      <w:r w:rsidRPr="00D85FEF">
        <w:t xml:space="preserve">All </w:t>
      </w:r>
      <w:r w:rsidRPr="00D85FEF">
        <w:rPr>
          <w:rStyle w:val="BodyTextChar"/>
          <w:rFonts w:ascii="Calibri" w:eastAsiaTheme="minorHAnsi" w:hAnsi="Calibri" w:cs="Calibri"/>
        </w:rPr>
        <w:t xml:space="preserve">Reports </w:t>
      </w:r>
      <w:r w:rsidR="00C410F1" w:rsidRPr="00C410F1">
        <w:rPr>
          <w:rStyle w:val="BodyTextChar"/>
          <w:rFonts w:ascii="Wingdings" w:eastAsiaTheme="minorHAnsi" w:hAnsi="Wingdings" w:cstheme="minorBidi"/>
        </w:rPr>
        <w:t>à</w:t>
      </w:r>
      <w:r w:rsidRPr="00D85FEF">
        <w:rPr>
          <w:rStyle w:val="BodyTextChar"/>
          <w:rFonts w:ascii="Calibri" w:eastAsiaTheme="minorHAnsi" w:hAnsi="Calibri" w:cs="Calibri"/>
        </w:rPr>
        <w:t xml:space="preserve"> CBMS Reporting </w:t>
      </w:r>
      <w:r w:rsidR="00C410F1" w:rsidRPr="00C410F1">
        <w:rPr>
          <w:rStyle w:val="BodyTextChar"/>
          <w:rFonts w:ascii="Wingdings" w:eastAsiaTheme="minorHAnsi" w:hAnsi="Wingdings" w:cstheme="minorBidi"/>
        </w:rPr>
        <w:t>à</w:t>
      </w:r>
      <w:r w:rsidRPr="00D85FEF">
        <w:rPr>
          <w:rStyle w:val="BodyTextChar"/>
          <w:rFonts w:ascii="Calibri" w:eastAsiaTheme="minorHAnsi" w:hAnsi="Calibri" w:cs="Calibri"/>
        </w:rPr>
        <w:t xml:space="preserve"> Operational Reports </w:t>
      </w:r>
      <w:r w:rsidR="00C410F1" w:rsidRPr="00C410F1">
        <w:rPr>
          <w:rStyle w:val="BodyTextChar"/>
          <w:rFonts w:ascii="Wingdings" w:eastAsiaTheme="minorHAnsi" w:hAnsi="Wingdings" w:cstheme="minorBidi"/>
        </w:rPr>
        <w:t>à</w:t>
      </w:r>
      <w:r w:rsidRPr="00D85FEF">
        <w:rPr>
          <w:rStyle w:val="BodyTextChar"/>
          <w:rFonts w:ascii="Calibri" w:eastAsiaTheme="minorHAnsi" w:hAnsi="Calibri" w:cs="Calibri"/>
        </w:rPr>
        <w:t xml:space="preserve"> Estimates </w:t>
      </w:r>
      <w:proofErr w:type="gramStart"/>
      <w:r w:rsidR="00BE7EA5" w:rsidRPr="00502725">
        <w:rPr>
          <w:rFonts w:ascii="Wingdings" w:eastAsia="Wingdings" w:hAnsi="Wingdings" w:cs="Wingdings"/>
        </w:rPr>
        <w:t>à</w:t>
      </w:r>
      <w:r w:rsidR="00BE7EA5" w:rsidRPr="00BE7EA5" w:rsidDel="00BE7EA5">
        <w:rPr>
          <w:rStyle w:val="BodyTextChar"/>
          <w:rFonts w:ascii="Calibri" w:eastAsiaTheme="minorHAnsi" w:hAnsi="Calibri" w:cs="Calibri" w:hint="eastAsia"/>
        </w:rPr>
        <w:t xml:space="preserve"> </w:t>
      </w:r>
      <w:r w:rsidRPr="00D85FEF">
        <w:rPr>
          <w:rStyle w:val="BodyTextChar"/>
          <w:rFonts w:ascii="Calibri" w:eastAsiaTheme="minorHAnsi" w:hAnsi="Calibri" w:cs="Calibri"/>
        </w:rPr>
        <w:t xml:space="preserve"> Annual</w:t>
      </w:r>
      <w:proofErr w:type="gramEnd"/>
      <w:r w:rsidRPr="00D85FEF">
        <w:rPr>
          <w:rStyle w:val="BodyTextChar"/>
          <w:rFonts w:ascii="Calibri" w:eastAsiaTheme="minorHAnsi" w:hAnsi="Calibri" w:cs="Calibri"/>
        </w:rPr>
        <w:t xml:space="preserve"> Estimates </w:t>
      </w:r>
      <w:r w:rsidR="00C410F1" w:rsidRPr="00C410F1">
        <w:rPr>
          <w:rStyle w:val="BodyTextChar"/>
          <w:rFonts w:ascii="Wingdings" w:eastAsiaTheme="minorHAnsi" w:hAnsi="Wingdings" w:cstheme="minorBidi"/>
        </w:rPr>
        <w:t>à</w:t>
      </w:r>
      <w:r w:rsidRPr="00D85FEF">
        <w:rPr>
          <w:rStyle w:val="BodyTextChar"/>
          <w:rFonts w:ascii="Calibri" w:eastAsiaTheme="minorHAnsi" w:hAnsi="Calibri" w:cs="Calibri"/>
        </w:rPr>
        <w:t xml:space="preserve"> AE.OR.09 Annual Estimates Special Accounts Report</w:t>
      </w:r>
    </w:p>
    <w:p w14:paraId="1110C329" w14:textId="7A9820C1" w:rsidR="00A460C6" w:rsidRPr="00D85FEF" w:rsidRDefault="00A460C6" w:rsidP="00C177A9">
      <w:pPr>
        <w:pStyle w:val="Reports1"/>
      </w:pPr>
      <w:r w:rsidRPr="00D85FEF">
        <w:t xml:space="preserve">All Reports </w:t>
      </w:r>
      <w:r w:rsidR="00C410F1">
        <w:rPr>
          <w:rFonts w:ascii="Wingdings" w:eastAsia="Wingdings" w:hAnsi="Wingdings" w:cs="Wingdings"/>
        </w:rPr>
        <w:t>à</w:t>
      </w:r>
      <w:r w:rsidRPr="00D85FEF">
        <w:t xml:space="preserve"> CBMS Reporting </w:t>
      </w:r>
      <w:r w:rsidR="00C410F1">
        <w:rPr>
          <w:rFonts w:ascii="Wingdings" w:eastAsia="Wingdings" w:hAnsi="Wingdings" w:cs="Wingdings"/>
        </w:rPr>
        <w:t>à</w:t>
      </w:r>
      <w:r w:rsidRPr="00D85FEF">
        <w:t xml:space="preserve"> Operational Reports </w:t>
      </w:r>
      <w:r w:rsidR="00C410F1">
        <w:rPr>
          <w:rFonts w:ascii="Wingdings" w:eastAsia="Wingdings" w:hAnsi="Wingdings" w:cs="Wingdings"/>
        </w:rPr>
        <w:t>à</w:t>
      </w:r>
      <w:r w:rsidRPr="00D85FEF">
        <w:t xml:space="preserve"> Estimates </w:t>
      </w:r>
      <w:r w:rsidR="00C410F1">
        <w:rPr>
          <w:rFonts w:ascii="Wingdings" w:eastAsia="Wingdings" w:hAnsi="Wingdings" w:cs="Wingdings"/>
        </w:rPr>
        <w:t>à</w:t>
      </w:r>
      <w:r w:rsidRPr="00D85FEF">
        <w:t xml:space="preserve"> Annual Estimates </w:t>
      </w:r>
      <w:r w:rsidR="00C410F1">
        <w:rPr>
          <w:rFonts w:ascii="Wingdings" w:eastAsia="Wingdings" w:hAnsi="Wingdings" w:cs="Wingdings"/>
        </w:rPr>
        <w:t>à</w:t>
      </w:r>
      <w:r w:rsidRPr="00D85FEF">
        <w:t xml:space="preserve"> AE.OR.13 Annual Estimates Detail Listing AEIFRS Report (PBF)</w:t>
      </w:r>
    </w:p>
    <w:p w14:paraId="4B1BB12B" w14:textId="3B3C5B75" w:rsidR="00A460C6" w:rsidRPr="00D85FEF" w:rsidRDefault="00A460C6" w:rsidP="00C177A9">
      <w:pPr>
        <w:pStyle w:val="Reports1"/>
      </w:pPr>
      <w:r w:rsidRPr="00D85FEF">
        <w:t xml:space="preserve">All Reports </w:t>
      </w:r>
      <w:r w:rsidR="00C410F1" w:rsidRPr="001916C3">
        <w:rPr>
          <w:rFonts w:ascii="Wingdings" w:eastAsia="Wingdings" w:hAnsi="Wingdings" w:cs="Wingdings"/>
        </w:rPr>
        <w:t>à</w:t>
      </w:r>
      <w:r w:rsidRPr="00D85FEF">
        <w:t xml:space="preserve"> CBMS Reporting </w:t>
      </w:r>
      <w:r w:rsidR="00C410F1" w:rsidRPr="001916C3">
        <w:rPr>
          <w:rFonts w:ascii="Wingdings" w:eastAsia="Wingdings" w:hAnsi="Wingdings" w:cs="Wingdings"/>
        </w:rPr>
        <w:t>à</w:t>
      </w:r>
      <w:r w:rsidRPr="00D85FEF">
        <w:t xml:space="preserve"> Operational Reports </w:t>
      </w:r>
      <w:r w:rsidR="00C410F1" w:rsidRPr="001916C3">
        <w:rPr>
          <w:rFonts w:ascii="Wingdings" w:eastAsia="Wingdings" w:hAnsi="Wingdings" w:cs="Wingdings"/>
        </w:rPr>
        <w:t>à</w:t>
      </w:r>
      <w:r w:rsidRPr="00D85FEF">
        <w:t xml:space="preserve"> Estimates </w:t>
      </w:r>
      <w:proofErr w:type="gramStart"/>
      <w:r w:rsidR="00BE7EA5" w:rsidRPr="001916C3">
        <w:rPr>
          <w:rFonts w:ascii="Wingdings" w:eastAsia="Wingdings" w:hAnsi="Wingdings" w:cs="Wingdings"/>
        </w:rPr>
        <w:t>à</w:t>
      </w:r>
      <w:r w:rsidR="00BE7EA5" w:rsidRPr="00BE7EA5" w:rsidDel="00BE7EA5">
        <w:t xml:space="preserve"> </w:t>
      </w:r>
      <w:r w:rsidRPr="00D85FEF">
        <w:t xml:space="preserve"> Annual</w:t>
      </w:r>
      <w:proofErr w:type="gramEnd"/>
      <w:r w:rsidRPr="00D85FEF">
        <w:t xml:space="preserve"> Estimates </w:t>
      </w:r>
      <w:r w:rsidR="00C410F1" w:rsidRPr="001916C3">
        <w:rPr>
          <w:rFonts w:ascii="Wingdings" w:eastAsia="Wingdings" w:hAnsi="Wingdings" w:cs="Wingdings"/>
        </w:rPr>
        <w:t>à</w:t>
      </w:r>
      <w:r w:rsidRPr="00D85FEF">
        <w:t xml:space="preserve"> AE.OR.10 Appropriation Bill – Actual Available Appropriations (AAA) Report</w:t>
      </w:r>
    </w:p>
    <w:p w14:paraId="0BDEB778" w14:textId="70729A3A" w:rsidR="00B16438" w:rsidRDefault="00A40238" w:rsidP="00A34A3D">
      <w:pPr>
        <w:pStyle w:val="Heading3Numbered"/>
      </w:pPr>
      <w:bookmarkStart w:id="439" w:name="_Toc215844049"/>
      <w:r>
        <w:t xml:space="preserve">Prior year </w:t>
      </w:r>
      <w:r w:rsidR="0029709F">
        <w:t>appropriation</w:t>
      </w:r>
      <w:r w:rsidR="00A34A3D">
        <w:t xml:space="preserve">, </w:t>
      </w:r>
      <w:r w:rsidR="00A34A3D" w:rsidRPr="00A34A3D">
        <w:t>Actual available appropriation</w:t>
      </w:r>
      <w:r w:rsidR="00A34A3D">
        <w:t xml:space="preserve"> and </w:t>
      </w:r>
      <w:proofErr w:type="gramStart"/>
      <w:r w:rsidR="00A34A3D">
        <w:t>E</w:t>
      </w:r>
      <w:r w:rsidR="00A34A3D" w:rsidRPr="00A34A3D">
        <w:t>stimate</w:t>
      </w:r>
      <w:proofErr w:type="gramEnd"/>
      <w:r w:rsidR="00A34A3D" w:rsidRPr="00A34A3D">
        <w:t xml:space="preserve"> as at Budget </w:t>
      </w:r>
      <w:r w:rsidR="003C7CD5" w:rsidRPr="00A34A3D">
        <w:t>202</w:t>
      </w:r>
      <w:r w:rsidR="003C7CD5">
        <w:t>5</w:t>
      </w:r>
      <w:r w:rsidR="00A34A3D" w:rsidRPr="00A34A3D">
        <w:t>-</w:t>
      </w:r>
      <w:r w:rsidR="003C7CD5" w:rsidRPr="00A34A3D">
        <w:t>2</w:t>
      </w:r>
      <w:r w:rsidR="003C7CD5">
        <w:t>6</w:t>
      </w:r>
      <w:bookmarkEnd w:id="439"/>
    </w:p>
    <w:p w14:paraId="1B394D26" w14:textId="597CEFFA" w:rsidR="007467DF" w:rsidRDefault="007467DF" w:rsidP="007467DF">
      <w:r w:rsidRPr="00C04430">
        <w:t xml:space="preserve">The </w:t>
      </w:r>
      <w:r w:rsidRPr="00C04430">
        <w:rPr>
          <w:b/>
          <w:bCs/>
        </w:rPr>
        <w:t>prior year appropriation</w:t>
      </w:r>
      <w:r w:rsidRPr="00C04430">
        <w:t xml:space="preserve"> </w:t>
      </w:r>
      <w:r w:rsidRPr="002939EE">
        <w:rPr>
          <w:u w:val="single"/>
        </w:rPr>
        <w:t>rows</w:t>
      </w:r>
      <w:r w:rsidRPr="00C04430">
        <w:t xml:space="preserve"> should reflect unspent/undrawn appropriations available at the start of the financial year (i.e. the closing balance of the previous year).</w:t>
      </w:r>
    </w:p>
    <w:p w14:paraId="2087BC99" w14:textId="2FACB908" w:rsidR="000E09A3" w:rsidRDefault="00817F4E" w:rsidP="000E09A3">
      <w:r w:rsidRPr="00C04430">
        <w:t xml:space="preserve">The </w:t>
      </w:r>
      <w:r w:rsidRPr="00C04430">
        <w:rPr>
          <w:b/>
          <w:bCs/>
        </w:rPr>
        <w:t>actual available appropriation</w:t>
      </w:r>
      <w:r w:rsidRPr="00C04430">
        <w:t xml:space="preserve"> </w:t>
      </w:r>
      <w:r w:rsidRPr="002939EE">
        <w:rPr>
          <w:u w:val="single"/>
        </w:rPr>
        <w:t>column</w:t>
      </w:r>
      <w:r w:rsidRPr="00C04430">
        <w:t xml:space="preserve"> should reflect the closing unspent appropriation balance from the entity’s </w:t>
      </w:r>
      <w:r w:rsidR="003C7CD5" w:rsidRPr="00C04430">
        <w:t>202</w:t>
      </w:r>
      <w:r w:rsidR="003C7CD5">
        <w:t>4</w:t>
      </w:r>
      <w:r w:rsidRPr="00C04430">
        <w:t>-</w:t>
      </w:r>
      <w:r w:rsidR="003C7CD5" w:rsidRPr="00C04430">
        <w:t>2</w:t>
      </w:r>
      <w:r w:rsidR="003C7CD5">
        <w:t>5</w:t>
      </w:r>
      <w:r w:rsidR="003C7CD5" w:rsidRPr="00C04430">
        <w:t xml:space="preserve"> </w:t>
      </w:r>
      <w:r w:rsidRPr="00C04430">
        <w:t>annual report</w:t>
      </w:r>
      <w:r w:rsidR="000E09A3" w:rsidRPr="00C04430">
        <w:t>.</w:t>
      </w:r>
    </w:p>
    <w:p w14:paraId="19B80D95" w14:textId="3E683524" w:rsidR="000E09A3" w:rsidRPr="00C04430" w:rsidRDefault="000E09A3" w:rsidP="00C97200">
      <w:pPr>
        <w:pStyle w:val="Bullet1"/>
      </w:pPr>
      <w:proofErr w:type="gramStart"/>
      <w:r w:rsidRPr="00C04430">
        <w:t>Th</w:t>
      </w:r>
      <w:r>
        <w:t>e</w:t>
      </w:r>
      <w:r w:rsidRPr="00C04430">
        <w:t>s</w:t>
      </w:r>
      <w:r>
        <w:t>e</w:t>
      </w:r>
      <w:r w:rsidRPr="00C04430">
        <w:t xml:space="preserve"> amount</w:t>
      </w:r>
      <w:proofErr w:type="gramEnd"/>
      <w:r w:rsidRPr="00C04430">
        <w:t xml:space="preserve"> can </w:t>
      </w:r>
      <w:r w:rsidR="00BF01BA">
        <w:t>potentially</w:t>
      </w:r>
      <w:r w:rsidRPr="00C04430">
        <w:t xml:space="preserve"> be sourced from the Appropriation note of </w:t>
      </w:r>
      <w:r w:rsidR="00BF01BA">
        <w:t>an</w:t>
      </w:r>
      <w:r w:rsidRPr="00C04430">
        <w:t xml:space="preserve"> entity’s </w:t>
      </w:r>
      <w:r w:rsidR="003C7CD5" w:rsidRPr="00C04430">
        <w:t>202</w:t>
      </w:r>
      <w:r w:rsidR="003C7CD5">
        <w:t>4</w:t>
      </w:r>
      <w:r w:rsidRPr="00C04430">
        <w:t>-</w:t>
      </w:r>
      <w:r w:rsidR="003C7CD5" w:rsidRPr="00C04430">
        <w:t>2</w:t>
      </w:r>
      <w:r w:rsidR="003C7CD5">
        <w:t>5</w:t>
      </w:r>
      <w:r w:rsidR="003C7CD5" w:rsidRPr="00C04430">
        <w:t xml:space="preserve"> </w:t>
      </w:r>
      <w:r w:rsidRPr="00C04430">
        <w:t>annual report.</w:t>
      </w:r>
    </w:p>
    <w:p w14:paraId="14883785" w14:textId="680561CE" w:rsidR="008074E9" w:rsidRDefault="00A34A3D" w:rsidP="008074E9">
      <w:r w:rsidRPr="00C04430">
        <w:t xml:space="preserve">The </w:t>
      </w:r>
      <w:r w:rsidRPr="00C04430">
        <w:rPr>
          <w:b/>
          <w:bCs/>
        </w:rPr>
        <w:t xml:space="preserve">estimate as at Budget </w:t>
      </w:r>
      <w:r w:rsidR="003C7CD5" w:rsidRPr="00C04430">
        <w:rPr>
          <w:b/>
          <w:bCs/>
        </w:rPr>
        <w:t>202</w:t>
      </w:r>
      <w:r w:rsidR="003C7CD5">
        <w:rPr>
          <w:b/>
          <w:bCs/>
        </w:rPr>
        <w:t>5</w:t>
      </w:r>
      <w:r w:rsidRPr="00C04430">
        <w:rPr>
          <w:b/>
          <w:bCs/>
        </w:rPr>
        <w:t>-</w:t>
      </w:r>
      <w:r w:rsidR="003C7CD5" w:rsidRPr="00C04430">
        <w:rPr>
          <w:b/>
          <w:bCs/>
        </w:rPr>
        <w:t>2</w:t>
      </w:r>
      <w:r w:rsidR="003C7CD5">
        <w:rPr>
          <w:b/>
          <w:bCs/>
        </w:rPr>
        <w:t>6</w:t>
      </w:r>
      <w:r w:rsidR="003C7CD5" w:rsidRPr="00C04430">
        <w:t xml:space="preserve"> </w:t>
      </w:r>
      <w:r w:rsidRPr="002939EE">
        <w:rPr>
          <w:u w:val="single"/>
        </w:rPr>
        <w:t>column</w:t>
      </w:r>
      <w:r w:rsidRPr="00C04430">
        <w:t xml:space="preserve">, should reflect the estimate </w:t>
      </w:r>
      <w:r w:rsidR="00A7489A">
        <w:t xml:space="preserve">published </w:t>
      </w:r>
      <w:r w:rsidR="007476B2">
        <w:t xml:space="preserve">during the </w:t>
      </w:r>
      <w:r w:rsidR="003C7CD5">
        <w:t>2025</w:t>
      </w:r>
      <w:r w:rsidR="005309E8">
        <w:t>-</w:t>
      </w:r>
      <w:r w:rsidR="003C7CD5">
        <w:t xml:space="preserve">26 </w:t>
      </w:r>
      <w:r w:rsidR="005309E8">
        <w:t>Budget</w:t>
      </w:r>
      <w:r w:rsidR="007476B2">
        <w:t xml:space="preserve"> update</w:t>
      </w:r>
      <w:r w:rsidR="0030012E">
        <w:t xml:space="preserve"> and may also include </w:t>
      </w:r>
      <w:r w:rsidR="00431BC2">
        <w:t xml:space="preserve">amounts for </w:t>
      </w:r>
      <w:r w:rsidR="003C2D57">
        <w:t>‘prior year appropriation’ balance</w:t>
      </w:r>
      <w:r w:rsidR="000C451A">
        <w:t xml:space="preserve">s. Entities can </w:t>
      </w:r>
      <w:r w:rsidRPr="00C04430">
        <w:t xml:space="preserve">check </w:t>
      </w:r>
      <w:r w:rsidR="005C42AE">
        <w:lastRenderedPageBreak/>
        <w:t xml:space="preserve">their Budget figures (hard limits) and </w:t>
      </w:r>
      <w:r w:rsidRPr="00C04430">
        <w:t xml:space="preserve">unspent, undrawn balances by running the Appropriation Balances Report from CBMS. </w:t>
      </w:r>
      <w:r w:rsidR="00A52E87">
        <w:t>T</w:t>
      </w:r>
      <w:r w:rsidR="008343C5">
        <w:t xml:space="preserve">hese balances may also include </w:t>
      </w:r>
      <w:r w:rsidR="00A52E87">
        <w:t xml:space="preserve">any </w:t>
      </w:r>
      <w:r w:rsidR="008343C5">
        <w:t>s51 withholdings and administrative quarantine</w:t>
      </w:r>
      <w:r w:rsidR="00A52E87">
        <w:t xml:space="preserve"> impacts since applied to the 2025-26 Budget update where they are applied to Appropriation Act 1 and/or Supply Act 1 (footnotes should be included for amounts quarantined).</w:t>
      </w:r>
    </w:p>
    <w:p w14:paraId="35819423" w14:textId="77777777" w:rsidR="008074E9" w:rsidRPr="00D85FEF" w:rsidRDefault="008074E9" w:rsidP="008074E9">
      <w:pPr>
        <w:pStyle w:val="Reports1"/>
      </w:pPr>
      <w:r w:rsidRPr="00D85FEF">
        <w:t xml:space="preserve">All Reports </w:t>
      </w:r>
      <w:r>
        <w:rPr>
          <w:rFonts w:ascii="Wingdings" w:eastAsia="Wingdings" w:hAnsi="Wingdings" w:cs="Wingdings"/>
        </w:rPr>
        <w:t>à</w:t>
      </w:r>
      <w:r w:rsidRPr="00D85FEF">
        <w:t xml:space="preserve"> CBMS Reporting </w:t>
      </w:r>
      <w:r>
        <w:rPr>
          <w:rFonts w:ascii="Wingdings" w:eastAsia="Wingdings" w:hAnsi="Wingdings" w:cs="Wingdings"/>
        </w:rPr>
        <w:t>à</w:t>
      </w:r>
      <w:r w:rsidRPr="00D85FEF">
        <w:t xml:space="preserve"> Operational Reports </w:t>
      </w:r>
      <w:r>
        <w:rPr>
          <w:rFonts w:ascii="Wingdings" w:eastAsia="Wingdings" w:hAnsi="Wingdings" w:cs="Wingdings"/>
        </w:rPr>
        <w:t>à</w:t>
      </w:r>
      <w:r w:rsidRPr="00D85FEF">
        <w:t xml:space="preserve"> Cash Management </w:t>
      </w:r>
      <w:r>
        <w:rPr>
          <w:rFonts w:ascii="Wingdings" w:eastAsia="Wingdings" w:hAnsi="Wingdings" w:cs="Wingdings"/>
        </w:rPr>
        <w:t>à</w:t>
      </w:r>
      <w:r w:rsidRPr="00D85FEF">
        <w:t xml:space="preserve"> Cash Operational Reports </w:t>
      </w:r>
      <w:r>
        <w:rPr>
          <w:rFonts w:ascii="Wingdings" w:eastAsia="Wingdings" w:hAnsi="Wingdings" w:cs="Wingdings"/>
        </w:rPr>
        <w:t>à</w:t>
      </w:r>
      <w:r w:rsidRPr="00D85FEF">
        <w:t xml:space="preserve"> CM.OR.010 Appropriation Balances Report.</w:t>
      </w:r>
    </w:p>
    <w:p w14:paraId="63D51113" w14:textId="6722934A" w:rsidR="00A34A3D" w:rsidRPr="00C04430" w:rsidRDefault="00A34A3D" w:rsidP="00A34A3D">
      <w:r w:rsidRPr="00C04430">
        <w:t xml:space="preserve">The </w:t>
      </w:r>
      <w:r w:rsidR="00A23B40">
        <w:t>report’s</w:t>
      </w:r>
      <w:r w:rsidRPr="00C04430">
        <w:t xml:space="preserve"> </w:t>
      </w:r>
      <w:r w:rsidRPr="00C04430">
        <w:rPr>
          <w:i/>
          <w:iCs/>
        </w:rPr>
        <w:t>‘Available balance’</w:t>
      </w:r>
      <w:r w:rsidRPr="00C04430">
        <w:t xml:space="preserve"> </w:t>
      </w:r>
      <w:r w:rsidRPr="002939EE">
        <w:rPr>
          <w:u w:val="single"/>
        </w:rPr>
        <w:t>column</w:t>
      </w:r>
      <w:r w:rsidRPr="00C04430">
        <w:t xml:space="preserve"> shows the amount available to the entity, with the </w:t>
      </w:r>
      <w:r w:rsidR="00883AF3" w:rsidRPr="00210198">
        <w:rPr>
          <w:i/>
          <w:iCs/>
        </w:rPr>
        <w:t>‘</w:t>
      </w:r>
      <w:r w:rsidR="00E13C1B">
        <w:rPr>
          <w:i/>
          <w:iCs/>
        </w:rPr>
        <w:t>H</w:t>
      </w:r>
      <w:r w:rsidRPr="00210198">
        <w:rPr>
          <w:i/>
          <w:iCs/>
        </w:rPr>
        <w:t xml:space="preserve">ard </w:t>
      </w:r>
      <w:r w:rsidR="00E13C1B">
        <w:rPr>
          <w:i/>
          <w:iCs/>
        </w:rPr>
        <w:t>L</w:t>
      </w:r>
      <w:r w:rsidRPr="00210198">
        <w:rPr>
          <w:i/>
          <w:iCs/>
        </w:rPr>
        <w:t>imit</w:t>
      </w:r>
      <w:r w:rsidR="00883AF3" w:rsidRPr="00210198">
        <w:rPr>
          <w:i/>
          <w:iCs/>
        </w:rPr>
        <w:t>’</w:t>
      </w:r>
      <w:r w:rsidRPr="00C04430">
        <w:t xml:space="preserve"> line</w:t>
      </w:r>
      <w:r w:rsidR="00883AF3">
        <w:noBreakHyphen/>
      </w:r>
      <w:r w:rsidR="00A23B40">
        <w:t>items</w:t>
      </w:r>
      <w:r w:rsidRPr="00C04430">
        <w:t xml:space="preserve"> </w:t>
      </w:r>
      <w:r w:rsidR="00E13C1B">
        <w:t>reporting</w:t>
      </w:r>
      <w:r w:rsidRPr="00C04430">
        <w:t xml:space="preserve"> the total appropriations for </w:t>
      </w:r>
      <w:r w:rsidR="00E13C1B">
        <w:t xml:space="preserve">each </w:t>
      </w:r>
      <w:r w:rsidR="00883AF3">
        <w:t xml:space="preserve">Appropriation </w:t>
      </w:r>
      <w:r w:rsidR="00E13C1B">
        <w:t>type</w:t>
      </w:r>
      <w:r w:rsidRPr="00C04430">
        <w:t>.</w:t>
      </w:r>
    </w:p>
    <w:p w14:paraId="7FFCE369" w14:textId="77777777" w:rsidR="00A34A3D" w:rsidRPr="00C04430" w:rsidRDefault="00A34A3D" w:rsidP="002939EE">
      <w:pPr>
        <w:pStyle w:val="Bullet1"/>
      </w:pPr>
      <w:r w:rsidRPr="00C04430">
        <w:t>Total available appropriation balance can be calculated by adding the hard limit lines of the Appropriations Balances Report for the relevant program or outcome for all financial years.</w:t>
      </w:r>
    </w:p>
    <w:p w14:paraId="15AAE8B5" w14:textId="77777777" w:rsidR="00A34A3D" w:rsidRPr="00C04430" w:rsidRDefault="00A34A3D" w:rsidP="00A34A3D">
      <w:r w:rsidRPr="00C04430">
        <w:t>Where there are unspent appropriations available for administered expenses, equity injections, and administered assets and liabilities, they should be shown in Table 1.1 as a separate line item.</w:t>
      </w:r>
    </w:p>
    <w:p w14:paraId="35CFDE57" w14:textId="2690E341" w:rsidR="007467DF" w:rsidRDefault="00824450" w:rsidP="002939EE">
      <w:pPr>
        <w:pStyle w:val="Bullet1"/>
      </w:pPr>
      <w:proofErr w:type="gramStart"/>
      <w:r w:rsidRPr="00C04430">
        <w:t>Th</w:t>
      </w:r>
      <w:r w:rsidR="000E09A3">
        <w:t>e</w:t>
      </w:r>
      <w:r w:rsidRPr="00C04430">
        <w:t>s</w:t>
      </w:r>
      <w:r w:rsidR="000E09A3">
        <w:t>e</w:t>
      </w:r>
      <w:r w:rsidRPr="00C04430">
        <w:t xml:space="preserve"> amount</w:t>
      </w:r>
      <w:proofErr w:type="gramEnd"/>
      <w:r w:rsidRPr="00C04430">
        <w:t xml:space="preserve"> can be sourced from the Appropriation note of the entity’s </w:t>
      </w:r>
      <w:r w:rsidR="003C7CD5" w:rsidRPr="00C04430">
        <w:t>202</w:t>
      </w:r>
      <w:r w:rsidR="003C7CD5">
        <w:t>4</w:t>
      </w:r>
      <w:r w:rsidRPr="00C04430">
        <w:t>-</w:t>
      </w:r>
      <w:r w:rsidR="003C7CD5" w:rsidRPr="00C04430">
        <w:t>2</w:t>
      </w:r>
      <w:r w:rsidR="003C7CD5">
        <w:t>5</w:t>
      </w:r>
      <w:r w:rsidR="003C7CD5" w:rsidRPr="00C04430">
        <w:t xml:space="preserve"> </w:t>
      </w:r>
      <w:r w:rsidRPr="00C04430">
        <w:t>annual report</w:t>
      </w:r>
      <w:r w:rsidR="008074E9">
        <w:t xml:space="preserve"> </w:t>
      </w:r>
      <w:r w:rsidR="00BF01BA">
        <w:t>from</w:t>
      </w:r>
      <w:r w:rsidRPr="00C04430">
        <w:t xml:space="preserve"> the </w:t>
      </w:r>
      <w:r w:rsidR="00BF01BA">
        <w:t>variance</w:t>
      </w:r>
      <w:r w:rsidRPr="00C04430">
        <w:t xml:space="preserve"> column.</w:t>
      </w:r>
    </w:p>
    <w:p w14:paraId="046A3DDB" w14:textId="19C7798C" w:rsidR="00D55843" w:rsidRDefault="006B0DFB" w:rsidP="00A247D9">
      <w:pPr>
        <w:pStyle w:val="Heading1Numbered"/>
      </w:pPr>
      <w:bookmarkStart w:id="440" w:name="_Toc215844050"/>
      <w:r>
        <w:t xml:space="preserve">Sources of </w:t>
      </w:r>
      <w:r w:rsidR="00B01C1F">
        <w:t>i</w:t>
      </w:r>
      <w:r>
        <w:t xml:space="preserve">nformation - </w:t>
      </w:r>
      <w:r w:rsidR="0027364B">
        <w:t xml:space="preserve">Table 2.X.1 </w:t>
      </w:r>
      <w:r w:rsidR="00A247D9">
        <w:t>Budgeted expenses for outcomes</w:t>
      </w:r>
      <w:bookmarkEnd w:id="440"/>
    </w:p>
    <w:p w14:paraId="1A37DAF7" w14:textId="77777777" w:rsidR="00430FE3" w:rsidRDefault="00430FE3" w:rsidP="00430FE3">
      <w:r w:rsidRPr="00F02FEB">
        <w:t xml:space="preserve">CBMS does not provide detailed data by appropriation source at the budgeted expenses by program level (required for the Table 2.x Budgeted expenses by outcome). </w:t>
      </w:r>
    </w:p>
    <w:p w14:paraId="05FFBBA4" w14:textId="5F2FFDE5" w:rsidR="00430FE3" w:rsidRDefault="00430FE3" w:rsidP="00430FE3">
      <w:r w:rsidRPr="00F02FEB">
        <w:t>Entities will need to source this data from their own FMIS.</w:t>
      </w:r>
    </w:p>
    <w:p w14:paraId="0DCE7BA2" w14:textId="5E70BB6C" w:rsidR="001D6B70" w:rsidRDefault="00B01C1F" w:rsidP="001D6B70">
      <w:pPr>
        <w:pStyle w:val="Heading1Numbered"/>
      </w:pPr>
      <w:bookmarkStart w:id="441" w:name="_Toc215844051"/>
      <w:r>
        <w:t xml:space="preserve">Sources of information - </w:t>
      </w:r>
      <w:r w:rsidR="0027364B">
        <w:t xml:space="preserve">Tables 3.X </w:t>
      </w:r>
      <w:r w:rsidR="00A7502C">
        <w:t xml:space="preserve">Special account flows and budgeted financial </w:t>
      </w:r>
      <w:r w:rsidR="006B0DFB">
        <w:t>statements</w:t>
      </w:r>
      <w:bookmarkEnd w:id="441"/>
    </w:p>
    <w:p w14:paraId="62ED2AD8" w14:textId="77777777" w:rsidR="002A0F18" w:rsidRDefault="00B01C1F" w:rsidP="00B01C1F">
      <w:r w:rsidRPr="00C04430">
        <w:t xml:space="preserve">CBMS contains system-generated reports for </w:t>
      </w:r>
      <w:r w:rsidRPr="00C04430">
        <w:rPr>
          <w:i/>
          <w:iCs/>
        </w:rPr>
        <w:t>Section 3 Special account flows and budgeted financial statements</w:t>
      </w:r>
      <w:r w:rsidRPr="00C04430">
        <w:t xml:space="preserve"> tables. They are available for use by entities who are required to prepare a PAES statement. </w:t>
      </w:r>
    </w:p>
    <w:p w14:paraId="05ED8331" w14:textId="6BFB4475" w:rsidR="002A0F18" w:rsidRPr="00C04430" w:rsidRDefault="00671EC3" w:rsidP="002A0F18">
      <w:r>
        <w:t>For Special Accounts e</w:t>
      </w:r>
      <w:r w:rsidR="002A0F18" w:rsidRPr="00C04430">
        <w:t xml:space="preserve">ntities can run a </w:t>
      </w:r>
      <w:r w:rsidR="002A0F18" w:rsidRPr="00C04430">
        <w:rPr>
          <w:iCs/>
        </w:rPr>
        <w:t>PAES Table 3.</w:t>
      </w:r>
      <w:r>
        <w:rPr>
          <w:iCs/>
        </w:rPr>
        <w:t>0</w:t>
      </w:r>
      <w:r w:rsidR="002A0F18" w:rsidRPr="00C04430">
        <w:rPr>
          <w:iCs/>
        </w:rPr>
        <w:t>1 Estimates of special account flows and balances</w:t>
      </w:r>
      <w:r w:rsidR="002A0F18" w:rsidRPr="00C04430">
        <w:t xml:space="preserve"> from CBMS to complete this table. This </w:t>
      </w:r>
      <w:r>
        <w:t>f</w:t>
      </w:r>
      <w:r w:rsidR="002A0F18" w:rsidRPr="00C04430">
        <w:t>unctionality can be accessed through:</w:t>
      </w:r>
    </w:p>
    <w:p w14:paraId="03CE9A90" w14:textId="77777777" w:rsidR="002A0F18" w:rsidRPr="00C04430" w:rsidRDefault="002A0F18" w:rsidP="00C177A9">
      <w:pPr>
        <w:pStyle w:val="Reports1"/>
      </w:pPr>
      <w:r w:rsidRPr="00C04430">
        <w:t xml:space="preserve">All Reports </w:t>
      </w:r>
      <w:r w:rsidRPr="00C04430">
        <w:rPr>
          <w:rFonts w:ascii="Wingdings" w:eastAsia="Wingdings" w:hAnsi="Wingdings" w:cs="Wingdings"/>
        </w:rPr>
        <w:t>à</w:t>
      </w:r>
      <w:r w:rsidRPr="00C04430">
        <w:t xml:space="preserve"> CBMS Reporting </w:t>
      </w:r>
      <w:r w:rsidRPr="00C04430">
        <w:rPr>
          <w:rFonts w:ascii="Wingdings" w:eastAsia="Wingdings" w:hAnsi="Wingdings" w:cs="Wingdings"/>
        </w:rPr>
        <w:t>à</w:t>
      </w:r>
      <w:r w:rsidRPr="00C04430">
        <w:t xml:space="preserve"> Statutory Reports </w:t>
      </w:r>
      <w:r w:rsidRPr="00C04430">
        <w:rPr>
          <w:rFonts w:ascii="Wingdings" w:eastAsia="Wingdings" w:hAnsi="Wingdings" w:cs="Wingdings"/>
        </w:rPr>
        <w:t>à</w:t>
      </w:r>
      <w:r w:rsidRPr="00C04430">
        <w:t xml:space="preserve"> PAES </w:t>
      </w:r>
      <w:r w:rsidRPr="00C04430">
        <w:rPr>
          <w:rFonts w:ascii="Wingdings" w:eastAsia="Wingdings" w:hAnsi="Wingdings" w:cs="Wingdings"/>
        </w:rPr>
        <w:t>à</w:t>
      </w:r>
      <w:r w:rsidRPr="00C04430">
        <w:t xml:space="preserve"> PAES.T3.01 Estimates of Special Account Flows and Balances</w:t>
      </w:r>
    </w:p>
    <w:p w14:paraId="280C3CCA" w14:textId="6B9F28D4" w:rsidR="002A0F18" w:rsidRPr="00C04430" w:rsidRDefault="002A0F18" w:rsidP="002A0F18">
      <w:r w:rsidRPr="00C04430">
        <w:t>Th</w:t>
      </w:r>
      <w:r w:rsidR="00A52E87">
        <w:t xml:space="preserve">is </w:t>
      </w:r>
      <w:r w:rsidRPr="00C04430">
        <w:t xml:space="preserve">CBMS </w:t>
      </w:r>
      <w:r w:rsidR="00A52E87">
        <w:t xml:space="preserve">report does </w:t>
      </w:r>
      <w:r w:rsidRPr="00C04430">
        <w:t>no</w:t>
      </w:r>
      <w:r w:rsidR="00CE5D63">
        <w:t>t</w:t>
      </w:r>
      <w:r w:rsidRPr="00C04430">
        <w:t xml:space="preserve"> </w:t>
      </w:r>
      <w:r w:rsidR="00CE5D63">
        <w:t>d</w:t>
      </w:r>
      <w:r w:rsidRPr="00C04430">
        <w:t xml:space="preserve">isplay special accounts that have been deactivated in the system. Entities are to reinstate special accounts that sunset in the current year </w:t>
      </w:r>
      <w:r w:rsidR="00582266" w:rsidRPr="00C04430">
        <w:t>202</w:t>
      </w:r>
      <w:r w:rsidR="00582266">
        <w:t>5</w:t>
      </w:r>
      <w:r w:rsidRPr="00C04430">
        <w:t>-</w:t>
      </w:r>
      <w:r w:rsidR="00582266" w:rsidRPr="00C04430">
        <w:t>2</w:t>
      </w:r>
      <w:r w:rsidR="00582266">
        <w:t>6</w:t>
      </w:r>
      <w:r w:rsidR="00582266" w:rsidRPr="00C04430">
        <w:t xml:space="preserve"> </w:t>
      </w:r>
      <w:r w:rsidRPr="00C04430">
        <w:t xml:space="preserve">and the previous year </w:t>
      </w:r>
      <w:r w:rsidR="00582266" w:rsidRPr="00C04430">
        <w:t>202</w:t>
      </w:r>
      <w:r w:rsidR="00582266">
        <w:t>4</w:t>
      </w:r>
      <w:r w:rsidRPr="00C04430">
        <w:t>-</w:t>
      </w:r>
      <w:r w:rsidR="00582266" w:rsidRPr="00C04430">
        <w:t>2</w:t>
      </w:r>
      <w:r w:rsidR="00582266">
        <w:t xml:space="preserve">5 </w:t>
      </w:r>
      <w:r w:rsidR="00CE5D63">
        <w:t>for reporting purposes</w:t>
      </w:r>
      <w:r w:rsidRPr="00C04430">
        <w:t>. For example, figures will display in the previous year when it was active but nil amounts in the current year when the account was deactivated.</w:t>
      </w:r>
    </w:p>
    <w:p w14:paraId="390A840E" w14:textId="53EE3E88" w:rsidR="00B01C1F" w:rsidRPr="00C04430" w:rsidRDefault="00B01C1F" w:rsidP="00B01C1F">
      <w:r w:rsidRPr="00C04430">
        <w:t>The</w:t>
      </w:r>
      <w:r w:rsidR="00FB42F3">
        <w:t xml:space="preserve"> </w:t>
      </w:r>
      <w:r w:rsidR="00AD34BA">
        <w:t>b</w:t>
      </w:r>
      <w:r w:rsidR="00FB42F3">
        <w:t xml:space="preserve">udgeted financial statements </w:t>
      </w:r>
      <w:r w:rsidR="00BC6233">
        <w:t>can be accessed through the following path under</w:t>
      </w:r>
      <w:r w:rsidRPr="00C04430">
        <w:t xml:space="preserve"> CBMS User Reference Material:</w:t>
      </w:r>
    </w:p>
    <w:p w14:paraId="6378F0D0" w14:textId="75E1C86F" w:rsidR="00B01C1F" w:rsidRPr="00C04430" w:rsidRDefault="00B01C1F" w:rsidP="00C177A9">
      <w:pPr>
        <w:pStyle w:val="Reports1"/>
      </w:pPr>
      <w:r w:rsidRPr="00C04430">
        <w:t xml:space="preserve">All Reports </w:t>
      </w:r>
      <w:r w:rsidRPr="00C04430">
        <w:rPr>
          <w:rFonts w:ascii="Wingdings" w:eastAsia="Wingdings" w:hAnsi="Wingdings" w:cs="Wingdings"/>
        </w:rPr>
        <w:t>à</w:t>
      </w:r>
      <w:r w:rsidRPr="00C04430">
        <w:t xml:space="preserve"> CBMS Reporting </w:t>
      </w:r>
      <w:r w:rsidRPr="00C04430">
        <w:rPr>
          <w:rFonts w:ascii="Wingdings" w:eastAsia="Wingdings" w:hAnsi="Wingdings" w:cs="Wingdings"/>
        </w:rPr>
        <w:t>à</w:t>
      </w:r>
      <w:r w:rsidRPr="00C04430">
        <w:t xml:space="preserve"> Statutory Reports </w:t>
      </w:r>
      <w:r w:rsidRPr="00C04430">
        <w:rPr>
          <w:rFonts w:ascii="Wingdings" w:eastAsia="Wingdings" w:hAnsi="Wingdings" w:cs="Wingdings"/>
        </w:rPr>
        <w:t>à</w:t>
      </w:r>
      <w:r w:rsidRPr="00C04430">
        <w:t xml:space="preserve"> PAES </w:t>
      </w:r>
      <w:r w:rsidRPr="00C04430">
        <w:rPr>
          <w:rFonts w:ascii="Wingdings" w:eastAsia="Wingdings" w:hAnsi="Wingdings" w:cs="Wingdings"/>
        </w:rPr>
        <w:t>à</w:t>
      </w:r>
      <w:r w:rsidRPr="00C04430">
        <w:t xml:space="preserve"> Table</w:t>
      </w:r>
      <w:r w:rsidR="00A52E87">
        <w:t>s</w:t>
      </w:r>
      <w:r w:rsidRPr="00C04430">
        <w:t xml:space="preserve"> 3.</w:t>
      </w:r>
      <w:r w:rsidR="00A52E87">
        <w:t>02 to 3.12</w:t>
      </w:r>
    </w:p>
    <w:p w14:paraId="31BB52B3" w14:textId="77777777" w:rsidR="00B01C1F" w:rsidRPr="00C04430" w:rsidRDefault="00B01C1F" w:rsidP="00B01C1F">
      <w:r w:rsidRPr="00C04430">
        <w:lastRenderedPageBreak/>
        <w:t>Entities are encouraged to use these reports (PAES T3.2 to PAES T3.12) and become familiar with their use to improve entity processes in checking and completing their PAES tables.</w:t>
      </w:r>
    </w:p>
    <w:p w14:paraId="7A606F85" w14:textId="77777777" w:rsidR="00B01C1F" w:rsidRPr="00C04430" w:rsidRDefault="00B01C1F" w:rsidP="00B01C1F">
      <w:r w:rsidRPr="00C04430">
        <w:t>Documentation is available that describes the mappings for how the data flows through each of the tables derived by CBMS. They are available through a link located on the CBMS landing page Reference Material under the following path:</w:t>
      </w:r>
    </w:p>
    <w:p w14:paraId="60A340FE" w14:textId="7A200D1C" w:rsidR="00B01C1F" w:rsidRPr="00C04430" w:rsidRDefault="00B01C1F" w:rsidP="00C177A9">
      <w:pPr>
        <w:pStyle w:val="Reports1"/>
      </w:pPr>
      <w:r w:rsidRPr="00C04430">
        <w:t xml:space="preserve">User Support </w:t>
      </w:r>
      <w:r w:rsidRPr="00C04430">
        <w:rPr>
          <w:rFonts w:ascii="Wingdings" w:eastAsia="Wingdings" w:hAnsi="Wingdings" w:cs="Wingdings"/>
        </w:rPr>
        <w:t>à</w:t>
      </w:r>
      <w:r w:rsidRPr="00C04430">
        <w:t xml:space="preserve"> Guidance and Resources </w:t>
      </w:r>
      <w:r w:rsidRPr="00C04430">
        <w:rPr>
          <w:rFonts w:ascii="Wingdings" w:eastAsia="Wingdings" w:hAnsi="Wingdings" w:cs="Wingdings"/>
        </w:rPr>
        <w:t>à</w:t>
      </w:r>
      <w:r w:rsidRPr="00C04430">
        <w:t xml:space="preserve"> Reference Material </w:t>
      </w:r>
      <w:r w:rsidRPr="00C04430">
        <w:rPr>
          <w:rFonts w:ascii="Wingdings" w:eastAsia="Wingdings" w:hAnsi="Wingdings" w:cs="Wingdings"/>
        </w:rPr>
        <w:t>à</w:t>
      </w:r>
      <w:r w:rsidRPr="00C04430">
        <w:t xml:space="preserve"> </w:t>
      </w:r>
      <w:r>
        <w:t xml:space="preserve">CBMS Mappings </w:t>
      </w:r>
      <w:r w:rsidRPr="00C04430">
        <w:t xml:space="preserve">PBS &amp; PAES </w:t>
      </w:r>
      <w:r>
        <w:t>Section 3 Financial Statements v1.</w:t>
      </w:r>
      <w:r w:rsidR="00A52E87">
        <w:t>xx.</w:t>
      </w:r>
      <w:r>
        <w:t>xlsx</w:t>
      </w:r>
    </w:p>
    <w:p w14:paraId="72013DE4" w14:textId="54861863" w:rsidR="00B01C1F" w:rsidRPr="00C04430" w:rsidRDefault="00582266" w:rsidP="00B01C1F">
      <w:pPr>
        <w:pStyle w:val="CBMSReportPath"/>
      </w:pPr>
      <w:r w:rsidRPr="00582266">
        <w:rPr>
          <w:noProof/>
        </w:rPr>
        <w:drawing>
          <wp:inline distT="0" distB="0" distL="0" distR="0" wp14:anchorId="5E7F363A" wp14:editId="3F70A236">
            <wp:extent cx="6119495" cy="1494155"/>
            <wp:effectExtent l="0" t="0" r="0" b="0"/>
            <wp:docPr id="1544309293" name="Picture 1" descr="A screenshot of a computer&#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44309293" name="Picture 1" descr="A screenshot of a computer&#10;&#10;AI-generated content may be incorrect."/>
                    <pic:cNvPicPr/>
                  </pic:nvPicPr>
                  <pic:blipFill>
                    <a:blip r:embed="rId118"/>
                    <a:stretch>
                      <a:fillRect/>
                    </a:stretch>
                  </pic:blipFill>
                  <pic:spPr>
                    <a:xfrm>
                      <a:off x="0" y="0"/>
                      <a:ext cx="6119495" cy="1494155"/>
                    </a:xfrm>
                    <a:prstGeom prst="rect">
                      <a:avLst/>
                    </a:prstGeom>
                  </pic:spPr>
                </pic:pic>
              </a:graphicData>
            </a:graphic>
          </wp:inline>
        </w:drawing>
      </w:r>
    </w:p>
    <w:p w14:paraId="34B04A11" w14:textId="3310DB30" w:rsidR="00B01C1F" w:rsidRPr="00C04430" w:rsidRDefault="00B01C1F" w:rsidP="00C97200">
      <w:pPr>
        <w:pStyle w:val="Bullet1"/>
      </w:pPr>
      <w:r w:rsidRPr="00C04430">
        <w:t xml:space="preserve">Entities </w:t>
      </w:r>
      <w:r w:rsidRPr="00C04430">
        <w:rPr>
          <w:b/>
          <w:bCs/>
        </w:rPr>
        <w:t>must continue to use</w:t>
      </w:r>
      <w:r w:rsidRPr="00C04430">
        <w:t xml:space="preserve"> the Excel templates in </w:t>
      </w:r>
      <w:r w:rsidRPr="00C04430">
        <w:rPr>
          <w:u w:val="single"/>
        </w:rPr>
        <w:t xml:space="preserve">Attachment </w:t>
      </w:r>
      <w:r w:rsidR="00474EB3">
        <w:rPr>
          <w:u w:val="single"/>
        </w:rPr>
        <w:t>G</w:t>
      </w:r>
      <w:r w:rsidR="00474EB3" w:rsidRPr="00C04430">
        <w:t xml:space="preserve"> </w:t>
      </w:r>
      <w:r w:rsidRPr="00C04430">
        <w:t>(to this EM) to prepare their PAES document for publication purposes.</w:t>
      </w:r>
    </w:p>
    <w:p w14:paraId="6A1639ED" w14:textId="77777777" w:rsidR="00B01C1F" w:rsidRPr="00C04430" w:rsidRDefault="00B01C1F" w:rsidP="00B01C1F">
      <w:r w:rsidRPr="00C04430">
        <w:t>Information for these tables should also be sourced and crosschecked from the following CBMS operational reports:</w:t>
      </w:r>
    </w:p>
    <w:p w14:paraId="71B92B6F" w14:textId="28B59E2D" w:rsidR="00B01C1F" w:rsidRPr="00C04430" w:rsidRDefault="00B01C1F" w:rsidP="00C177A9">
      <w:pPr>
        <w:pStyle w:val="Reports1"/>
      </w:pPr>
      <w:r w:rsidRPr="00C04430">
        <w:t xml:space="preserve">All Reports </w:t>
      </w:r>
      <w:r w:rsidRPr="00C04430">
        <w:rPr>
          <w:rFonts w:ascii="Wingdings" w:eastAsia="Wingdings" w:hAnsi="Wingdings" w:cs="Wingdings"/>
        </w:rPr>
        <w:t>à</w:t>
      </w:r>
      <w:r w:rsidRPr="00C04430">
        <w:t xml:space="preserve"> CBMS Reporting </w:t>
      </w:r>
      <w:r w:rsidRPr="00C04430">
        <w:rPr>
          <w:rFonts w:ascii="Wingdings" w:eastAsia="Wingdings" w:hAnsi="Wingdings" w:cs="Wingdings"/>
        </w:rPr>
        <w:t>à</w:t>
      </w:r>
      <w:r w:rsidRPr="00C04430">
        <w:t xml:space="preserve"> Operational Reports </w:t>
      </w:r>
      <w:r w:rsidRPr="00C04430">
        <w:rPr>
          <w:rFonts w:ascii="Wingdings" w:eastAsia="Wingdings" w:hAnsi="Wingdings" w:cs="Wingdings"/>
        </w:rPr>
        <w:t>à</w:t>
      </w:r>
      <w:r w:rsidRPr="00C04430">
        <w:t xml:space="preserve"> Estimates </w:t>
      </w:r>
      <w:r w:rsidRPr="00C04430">
        <w:rPr>
          <w:rFonts w:ascii="Wingdings" w:eastAsia="Wingdings" w:hAnsi="Wingdings" w:cs="Wingdings"/>
        </w:rPr>
        <w:t>à</w:t>
      </w:r>
      <w:r w:rsidRPr="00C04430">
        <w:t xml:space="preserve"> Annual Estimates </w:t>
      </w:r>
      <w:r w:rsidRPr="00C04430">
        <w:rPr>
          <w:rFonts w:ascii="Wingdings" w:eastAsia="Wingdings" w:hAnsi="Wingdings" w:cs="Wingdings"/>
        </w:rPr>
        <w:t>à</w:t>
      </w:r>
      <w:r w:rsidRPr="00C04430">
        <w:t xml:space="preserve"> AE.OR.01</w:t>
      </w:r>
      <w:r w:rsidR="00A52E87">
        <w:t> </w:t>
      </w:r>
      <w:r w:rsidRPr="00C04430">
        <w:t>Annual Estimates Financial Statements</w:t>
      </w:r>
    </w:p>
    <w:p w14:paraId="67C44891" w14:textId="77777777" w:rsidR="00B01C1F" w:rsidRPr="00C04430" w:rsidRDefault="00B01C1F" w:rsidP="00B01C1F">
      <w:pPr>
        <w:pStyle w:val="Boxed2Text"/>
      </w:pPr>
      <w:r w:rsidRPr="00C04430">
        <w:t xml:space="preserve">All Account Hierarchies should be expanded (by right clicking on one of the Account Hierarchy items and selecting Hierarchical Navigation </w:t>
      </w:r>
      <w:r w:rsidRPr="00C04430">
        <w:rPr>
          <w:rFonts w:ascii="Wingdings" w:eastAsia="Wingdings" w:hAnsi="Wingdings" w:cs="Wingdings"/>
        </w:rPr>
        <w:t>à</w:t>
      </w:r>
      <w:r w:rsidRPr="00C04430">
        <w:t xml:space="preserve"> All </w:t>
      </w:r>
      <w:r w:rsidRPr="00C04430">
        <w:rPr>
          <w:rFonts w:ascii="Wingdings" w:eastAsia="Wingdings" w:hAnsi="Wingdings" w:cs="Wingdings"/>
        </w:rPr>
        <w:t>à</w:t>
      </w:r>
      <w:r w:rsidRPr="00C04430">
        <w:t xml:space="preserve"> Expand all hierarchies) prior to exporting reports.</w:t>
      </w:r>
    </w:p>
    <w:p w14:paraId="7020DDA1" w14:textId="5A81E0BD" w:rsidR="00B01C1F" w:rsidRPr="00C04430" w:rsidRDefault="00B01C1F" w:rsidP="00C177A9">
      <w:pPr>
        <w:pStyle w:val="Reports1"/>
      </w:pPr>
      <w:r w:rsidRPr="00C04430">
        <w:t xml:space="preserve">All Reports </w:t>
      </w:r>
      <w:r w:rsidRPr="00C04430">
        <w:rPr>
          <w:rFonts w:ascii="Wingdings" w:eastAsia="Wingdings" w:hAnsi="Wingdings" w:cs="Wingdings"/>
        </w:rPr>
        <w:t>à</w:t>
      </w:r>
      <w:r w:rsidRPr="00C04430">
        <w:t xml:space="preserve"> CBMS </w:t>
      </w:r>
      <w:r w:rsidRPr="0027364B">
        <w:t>Reporting</w:t>
      </w:r>
      <w:r w:rsidRPr="00C04430">
        <w:t xml:space="preserve"> </w:t>
      </w:r>
      <w:r w:rsidRPr="00C04430">
        <w:rPr>
          <w:rFonts w:ascii="Wingdings" w:eastAsia="Wingdings" w:hAnsi="Wingdings" w:cs="Wingdings"/>
        </w:rPr>
        <w:t>à</w:t>
      </w:r>
      <w:r w:rsidRPr="00C04430">
        <w:t xml:space="preserve"> Operational Reports </w:t>
      </w:r>
      <w:r w:rsidRPr="00C04430">
        <w:rPr>
          <w:rFonts w:ascii="Wingdings" w:eastAsia="Wingdings" w:hAnsi="Wingdings" w:cs="Wingdings"/>
        </w:rPr>
        <w:t>à</w:t>
      </w:r>
      <w:r w:rsidRPr="00C04430">
        <w:t xml:space="preserve"> Estimates </w:t>
      </w:r>
      <w:r w:rsidRPr="00C04430">
        <w:rPr>
          <w:rFonts w:ascii="Wingdings" w:eastAsia="Wingdings" w:hAnsi="Wingdings" w:cs="Wingdings"/>
        </w:rPr>
        <w:t>à</w:t>
      </w:r>
      <w:r w:rsidRPr="00C04430">
        <w:t xml:space="preserve"> Annual Estimates </w:t>
      </w:r>
      <w:r w:rsidRPr="00C04430">
        <w:rPr>
          <w:rFonts w:ascii="Wingdings" w:eastAsia="Wingdings" w:hAnsi="Wingdings" w:cs="Wingdings"/>
        </w:rPr>
        <w:t>à</w:t>
      </w:r>
      <w:r w:rsidRPr="00C04430">
        <w:t xml:space="preserve"> AE.OR.02</w:t>
      </w:r>
      <w:r w:rsidR="00605599">
        <w:t> </w:t>
      </w:r>
      <w:r w:rsidRPr="00C04430">
        <w:t>Annual Estimates Assets and Equity Report</w:t>
      </w:r>
    </w:p>
    <w:p w14:paraId="63757CD9" w14:textId="53CCB24F" w:rsidR="006B0DFB" w:rsidRPr="006B0DFB" w:rsidRDefault="00B01C1F" w:rsidP="002939EE">
      <w:pPr>
        <w:pStyle w:val="Reports1"/>
      </w:pPr>
      <w:r w:rsidRPr="00C04430">
        <w:t xml:space="preserve">All Reports </w:t>
      </w:r>
      <w:r w:rsidR="00605599">
        <w:sym w:font="Wingdings" w:char="F0E0"/>
      </w:r>
      <w:r w:rsidRPr="00C04430">
        <w:t xml:space="preserve"> CBMS Reporting </w:t>
      </w:r>
      <w:r w:rsidR="00605599">
        <w:sym w:font="Wingdings" w:char="F0E0"/>
      </w:r>
      <w:r w:rsidRPr="00C04430">
        <w:t xml:space="preserve"> Operational Reports </w:t>
      </w:r>
      <w:r w:rsidR="00605599">
        <w:sym w:font="Wingdings" w:char="F0E0"/>
      </w:r>
      <w:r w:rsidRPr="00C04430">
        <w:t xml:space="preserve"> Estimates </w:t>
      </w:r>
      <w:r w:rsidR="00605599">
        <w:sym w:font="Wingdings" w:char="F0E0"/>
      </w:r>
      <w:r w:rsidRPr="00C04430">
        <w:t xml:space="preserve"> Annual Estimates </w:t>
      </w:r>
      <w:r w:rsidR="00605599">
        <w:sym w:font="Wingdings" w:char="F0E0"/>
      </w:r>
      <w:r w:rsidRPr="00C04430">
        <w:t xml:space="preserve"> AE.OR.06 Annual Estimates Capital Budget Statement Report</w:t>
      </w:r>
    </w:p>
    <w:sectPr w:rsidR="006B0DFB" w:rsidRPr="006B0DFB" w:rsidSect="006D7ABD">
      <w:headerReference w:type="default" r:id="rId119"/>
      <w:footerReference w:type="default" r:id="rId120"/>
      <w:pgSz w:w="11906" w:h="16838" w:code="9"/>
      <w:pgMar w:top="1418" w:right="851" w:bottom="1418" w:left="1418" w:header="567" w:footer="403"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1FB01D0" w14:textId="77777777" w:rsidR="00396331" w:rsidRDefault="00396331" w:rsidP="00EF4574">
      <w:pPr>
        <w:spacing w:before="0" w:after="0" w:line="240" w:lineRule="auto"/>
      </w:pPr>
      <w:r>
        <w:separator/>
      </w:r>
    </w:p>
    <w:p w14:paraId="3581518B" w14:textId="77777777" w:rsidR="00396331" w:rsidRDefault="00396331"/>
  </w:endnote>
  <w:endnote w:type="continuationSeparator" w:id="0">
    <w:p w14:paraId="6006C958" w14:textId="77777777" w:rsidR="00396331" w:rsidRDefault="00396331" w:rsidP="00EF4574">
      <w:pPr>
        <w:spacing w:before="0" w:after="0" w:line="240" w:lineRule="auto"/>
      </w:pPr>
      <w:r>
        <w:continuationSeparator/>
      </w:r>
    </w:p>
    <w:p w14:paraId="7F6721FC" w14:textId="77777777" w:rsidR="00396331" w:rsidRDefault="00396331"/>
  </w:endnote>
  <w:endnote w:type="continuationNotice" w:id="1">
    <w:p w14:paraId="5188E48F" w14:textId="77777777" w:rsidR="00396331" w:rsidRDefault="00396331" w:rsidP="00883640">
      <w:pPr>
        <w:spacing w:before="0"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Arial">
    <w:panose1 w:val="020B0604020202020204"/>
    <w:charset w:val="00"/>
    <w:family w:val="swiss"/>
    <w:pitch w:val="variable"/>
    <w:sig w:usb0="E0002EFF" w:usb1="C000785B" w:usb2="00000009" w:usb3="00000000" w:csb0="000001FF" w:csb1="00000000"/>
  </w:font>
  <w:font w:name="Cambria">
    <w:panose1 w:val="02040503050406030204"/>
    <w:charset w:val="00"/>
    <w:family w:val="roman"/>
    <w:pitch w:val="variable"/>
    <w:sig w:usb0="E00006FF" w:usb1="420024FF" w:usb2="02000000" w:usb3="00000000" w:csb0="0000019F" w:csb1="00000000"/>
  </w:font>
  <w:font w:name="Calibri">
    <w:panose1 w:val="020F0502020204030204"/>
    <w:charset w:val="00"/>
    <w:family w:val="swiss"/>
    <w:pitch w:val="variable"/>
    <w:sig w:usb0="E4002EFF" w:usb1="C200247B" w:usb2="00000009" w:usb3="00000000" w:csb0="000001FF" w:csb1="00000000"/>
  </w:font>
  <w:font w:name="MS PGothic">
    <w:panose1 w:val="020B0600070205080204"/>
    <w:charset w:val="80"/>
    <w:family w:val="swiss"/>
    <w:pitch w:val="variable"/>
    <w:sig w:usb0="E00002FF" w:usb1="6AC7FDFB" w:usb2="08000012" w:usb3="00000000" w:csb0="0002009F" w:csb1="00000000"/>
  </w:font>
  <w:font w:name="MuseoSans-500">
    <w:altName w:val="Calibri"/>
    <w:panose1 w:val="00000000000000000000"/>
    <w:charset w:val="4D"/>
    <w:family w:val="auto"/>
    <w:notTrueType/>
    <w:pitch w:val="default"/>
    <w:sig w:usb0="00000003" w:usb1="00000000" w:usb2="00000000" w:usb3="00000000" w:csb0="00000001" w:csb1="00000000"/>
  </w:font>
  <w:font w:name="Segoe UI">
    <w:panose1 w:val="020B0502040204020203"/>
    <w:charset w:val="00"/>
    <w:family w:val="swiss"/>
    <w:pitch w:val="variable"/>
    <w:sig w:usb0="E4002EFF" w:usb1="C000E47F"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Cambria Math">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5AEB4DD" w14:textId="77777777" w:rsidR="00890EE8" w:rsidRDefault="00890EE8" w:rsidP="005D3E0C">
    <w:pPr>
      <w:pStyle w:val="Footer"/>
      <w:jc w:val="right"/>
      <w:rPr>
        <w:noProof/>
      </w:rPr>
    </w:pPr>
  </w:p>
  <w:sdt>
    <w:sdtPr>
      <w:rPr>
        <w:rStyle w:val="Classification"/>
      </w:rPr>
      <w:alias w:val="Status"/>
      <w:tag w:val=""/>
      <w:id w:val="-417335778"/>
      <w:placeholder>
        <w:docPart w:val="5C4B31DB2C8C4092A163BC9FC728C771"/>
      </w:placeholder>
      <w:dataBinding w:prefixMappings="xmlns:ns0='http://purl.org/dc/elements/1.1/' xmlns:ns1='http://schemas.openxmlformats.org/package/2006/metadata/core-properties' " w:xpath="/ns1:coreProperties[1]/ns1:contentStatus[1]" w:storeItemID="{6C3C8BC8-F283-45AE-878A-BAB7291924A1}"/>
      <w:text/>
    </w:sdtPr>
    <w:sdtContent>
      <w:p w14:paraId="2A5D52FC" w14:textId="246E5C1D" w:rsidR="00890EE8" w:rsidRPr="005C2636" w:rsidRDefault="00890EE8" w:rsidP="005C2636">
        <w:pPr>
          <w:pStyle w:val="Footer"/>
          <w:jc w:val="center"/>
          <w:rPr>
            <w:rStyle w:val="Classification"/>
          </w:rPr>
        </w:pPr>
        <w:r>
          <w:rPr>
            <w:rStyle w:val="Classification"/>
          </w:rPr>
          <w:t>OFFICIAL</w:t>
        </w:r>
      </w:p>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B32E8BD" w14:textId="77777777" w:rsidR="00890EE8" w:rsidRDefault="00890EE8">
    <w:pPr>
      <w:pStyle w:val="Footer"/>
    </w:pPr>
  </w:p>
  <w:p w14:paraId="5B1762E4" w14:textId="05F7A949" w:rsidR="00890EE8" w:rsidRDefault="00890EE8" w:rsidP="000A6A8B">
    <w:pPr>
      <w:pStyle w:val="Footer"/>
      <w:jc w:val="center"/>
      <w:rPr>
        <w:rStyle w:val="Classification"/>
      </w:rPr>
    </w:pPr>
    <w:r>
      <w:rPr>
        <w:rStyle w:val="Classification"/>
      </w:rPr>
      <w:t>OFFICIAL</w:t>
    </w:r>
  </w:p>
  <w:p w14:paraId="2B39A291" w14:textId="77777777" w:rsidR="00890EE8" w:rsidRPr="000A6A8B" w:rsidRDefault="00890EE8" w:rsidP="005C2636">
    <w:pPr>
      <w:pStyle w:val="Footer"/>
      <w:jc w:val="cen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1D7C44B" w14:textId="279C85E7" w:rsidR="00890EE8" w:rsidRDefault="00100A6C" w:rsidP="005D3E0C">
    <w:pPr>
      <w:pStyle w:val="Footer"/>
      <w:jc w:val="right"/>
      <w:rPr>
        <w:noProof/>
      </w:rPr>
    </w:pPr>
    <w:r>
      <w:rPr>
        <w:noProof/>
      </w:rPr>
      <w:t xml:space="preserve">Page </w:t>
    </w:r>
    <w:r w:rsidR="00890EE8">
      <w:rPr>
        <w:noProof/>
      </w:rPr>
      <w:fldChar w:fldCharType="begin"/>
    </w:r>
    <w:r w:rsidR="00890EE8">
      <w:rPr>
        <w:noProof/>
      </w:rPr>
      <w:instrText xml:space="preserve"> PAGE   \* MERGEFORMAT </w:instrText>
    </w:r>
    <w:r w:rsidR="00890EE8">
      <w:rPr>
        <w:noProof/>
      </w:rPr>
      <w:fldChar w:fldCharType="separate"/>
    </w:r>
    <w:r w:rsidR="0096625D">
      <w:rPr>
        <w:noProof/>
      </w:rPr>
      <w:t>33</w:t>
    </w:r>
    <w:r w:rsidR="00890EE8">
      <w:rPr>
        <w:noProof/>
      </w:rPr>
      <w:fldChar w:fldCharType="end"/>
    </w:r>
  </w:p>
  <w:p w14:paraId="3D924790" w14:textId="77777777" w:rsidR="00890EE8" w:rsidRPr="005C2636" w:rsidRDefault="00890EE8" w:rsidP="005C2636">
    <w:pPr>
      <w:pStyle w:val="Footer"/>
      <w:rPr>
        <w:rStyle w:val="Classification"/>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51D74CE" w14:textId="77777777" w:rsidR="00396331" w:rsidRDefault="00396331" w:rsidP="005C2636">
      <w:pPr>
        <w:pStyle w:val="FootnoteSeparator"/>
      </w:pPr>
    </w:p>
  </w:footnote>
  <w:footnote w:type="continuationSeparator" w:id="0">
    <w:p w14:paraId="61D57BCA" w14:textId="77777777" w:rsidR="00396331" w:rsidRDefault="00396331" w:rsidP="00EF4574">
      <w:pPr>
        <w:spacing w:before="0" w:after="0" w:line="240" w:lineRule="auto"/>
      </w:pPr>
      <w:r>
        <w:continuationSeparator/>
      </w:r>
    </w:p>
    <w:p w14:paraId="55FAF170" w14:textId="77777777" w:rsidR="00396331" w:rsidRDefault="00396331"/>
  </w:footnote>
  <w:footnote w:type="continuationNotice" w:id="1">
    <w:p w14:paraId="70CDF53D" w14:textId="77777777" w:rsidR="00396331" w:rsidRDefault="00396331" w:rsidP="00883640">
      <w:pPr>
        <w:spacing w:before="0"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0ECE106" w14:textId="4449B598" w:rsidR="00890EE8" w:rsidRPr="00735972" w:rsidRDefault="00890EE8" w:rsidP="001C7ABE">
    <w:pPr>
      <w:pStyle w:val="Header"/>
      <w:tabs>
        <w:tab w:val="clear" w:pos="4513"/>
        <w:tab w:val="center" w:pos="4535"/>
        <w:tab w:val="left" w:pos="7256"/>
      </w:tabs>
      <w:jc w:val="left"/>
      <w:rPr>
        <w:rStyle w:val="Classification"/>
      </w:rPr>
    </w:pPr>
    <w:r>
      <w:rPr>
        <w:rStyle w:val="Heading3Char"/>
        <w:rFonts w:eastAsiaTheme="minorHAnsi"/>
        <w:b/>
        <w:caps/>
        <w:sz w:val="24"/>
      </w:rPr>
      <w:tab/>
    </w:r>
    <w:sdt>
      <w:sdtPr>
        <w:rPr>
          <w:rStyle w:val="Heading3Char"/>
          <w:rFonts w:eastAsiaTheme="minorHAnsi"/>
          <w:b/>
          <w:caps/>
          <w:sz w:val="24"/>
        </w:rPr>
        <w:alias w:val="Status"/>
        <w:tag w:val=""/>
        <w:id w:val="971095811"/>
        <w:placeholder>
          <w:docPart w:val="A62506F095F64A8DA15CCC83F10457A0"/>
        </w:placeholder>
        <w:dataBinding w:prefixMappings="xmlns:ns0='http://purl.org/dc/elements/1.1/' xmlns:ns1='http://schemas.openxmlformats.org/package/2006/metadata/core-properties' " w:xpath="/ns1:coreProperties[1]/ns1:contentStatus[1]" w:storeItemID="{6C3C8BC8-F283-45AE-878A-BAB7291924A1}"/>
        <w:text/>
      </w:sdtPr>
      <w:sdtContent>
        <w:r>
          <w:rPr>
            <w:rStyle w:val="Heading3Char"/>
            <w:rFonts w:eastAsiaTheme="minorHAnsi"/>
            <w:b/>
            <w:caps/>
            <w:sz w:val="24"/>
          </w:rPr>
          <w:t>OFFICIAL</w:t>
        </w:r>
      </w:sdtContent>
    </w:sdt>
    <w:r>
      <w:rPr>
        <w:rStyle w:val="Heading3Char"/>
        <w:rFonts w:eastAsiaTheme="minorHAnsi"/>
        <w:b/>
        <w:caps/>
        <w:sz w:val="24"/>
      </w:rPr>
      <w:tab/>
    </w:r>
  </w:p>
  <w:p w14:paraId="16C11B0D" w14:textId="77777777" w:rsidR="005B5389" w:rsidRDefault="005B5389" w:rsidP="005C2636">
    <w:pPr>
      <w:pStyle w:val="Header"/>
      <w:rPr>
        <w:noProof/>
        <w:lang w:eastAsia="en-AU"/>
      </w:rPr>
    </w:pPr>
  </w:p>
  <w:p w14:paraId="6A815ED2" w14:textId="18AF439A" w:rsidR="00890EE8" w:rsidRDefault="00890EE8" w:rsidP="005C2636">
    <w:pPr>
      <w:pStyle w:val="Header"/>
    </w:pPr>
    <w:r>
      <w:rPr>
        <w:noProof/>
        <w:lang w:eastAsia="en-AU"/>
      </w:rPr>
      <w:drawing>
        <wp:anchor distT="0" distB="0" distL="114300" distR="114300" simplePos="0" relativeHeight="251657216" behindDoc="1" locked="0" layoutInCell="1" allowOverlap="1" wp14:anchorId="24D12980" wp14:editId="167A6994">
          <wp:simplePos x="0" y="0"/>
          <wp:positionH relativeFrom="page">
            <wp:posOffset>0</wp:posOffset>
          </wp:positionH>
          <wp:positionV relativeFrom="paragraph">
            <wp:posOffset>-532983</wp:posOffset>
          </wp:positionV>
          <wp:extent cx="7571105" cy="10700820"/>
          <wp:effectExtent l="0" t="0" r="0" b="5715"/>
          <wp:wrapNone/>
          <wp:docPr id="1194678288" name="Picture 11946782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C:\Users\seabel\AppData\Local\Microsoft\Windows\INetCache\Content.Word\Long word cover_blue.jpg"/>
                  <pic:cNvPicPr>
                    <a:picLocks noChangeAspect="1" noChangeArrowheads="1"/>
                  </pic:cNvPicPr>
                </pic:nvPicPr>
                <pic:blipFill>
                  <a:blip r:embed="rId1">
                    <a:extLst>
                      <a:ext uri="{28A0092B-C50C-407E-A947-70E740481C1C}">
                        <a14:useLocalDpi xmlns:a14="http://schemas.microsoft.com/office/drawing/2010/main" val="0"/>
                      </a:ext>
                    </a:extLst>
                  </a:blip>
                  <a:stretch>
                    <a:fillRect/>
                  </a:stretch>
                </pic:blipFill>
                <pic:spPr bwMode="auto">
                  <a:xfrm>
                    <a:off x="0" y="0"/>
                    <a:ext cx="7571105" cy="10700820"/>
                  </a:xfrm>
                  <a:prstGeom prst="rect">
                    <a:avLst/>
                  </a:prstGeom>
                  <a:noFill/>
                  <a:ln>
                    <a:noFill/>
                  </a:ln>
                </pic:spPr>
              </pic:pic>
            </a:graphicData>
          </a:graphic>
          <wp14:sizeRelH relativeFrom="page">
            <wp14:pctWidth>0</wp14:pctWidth>
          </wp14:sizeRelH>
          <wp14:sizeRelV relativeFrom="page">
            <wp14:pctHeight>0</wp14:pctHeight>
          </wp14:sizeRelV>
        </wp:anchor>
      </w:drawing>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69EF282" w14:textId="05A18BB5" w:rsidR="00890EE8" w:rsidRDefault="00000000" w:rsidP="005C2636">
    <w:pPr>
      <w:pStyle w:val="Header"/>
      <w:jc w:val="center"/>
    </w:pPr>
    <w:r>
      <w:rPr>
        <w:noProof/>
      </w:rPr>
      <w:pict w14:anchorId="211D57C5">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25" type="#_x0000_t75" style="position:absolute;left:0;text-align:left;margin-left:-70.9pt;margin-top:-28.4pt;width:596.15pt;height:842.95pt;z-index:-251658240">
          <v:imagedata r:id="rId1" o:title="Long word cover_blue"/>
        </v:shape>
      </w:pict>
    </w:r>
    <w:sdt>
      <w:sdtPr>
        <w:rPr>
          <w:rStyle w:val="Classification"/>
        </w:rPr>
        <w:alias w:val="Status"/>
        <w:tag w:val=""/>
        <w:id w:val="1135987026"/>
        <w:placeholder>
          <w:docPart w:val="9D808996CD2146019246D2031F05F10B"/>
        </w:placeholder>
        <w:dataBinding w:prefixMappings="xmlns:ns0='http://purl.org/dc/elements/1.1/' xmlns:ns1='http://schemas.openxmlformats.org/package/2006/metadata/core-properties' " w:xpath="/ns1:coreProperties[1]/ns1:contentStatus[1]" w:storeItemID="{6C3C8BC8-F283-45AE-878A-BAB7291924A1}"/>
        <w:text/>
      </w:sdtPr>
      <w:sdtContent>
        <w:r w:rsidR="00890EE8">
          <w:rPr>
            <w:rStyle w:val="Classification"/>
          </w:rPr>
          <w:t>OFFICIAL</w:t>
        </w:r>
      </w:sdtContent>
    </w:sdt>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86C7EF9" w14:textId="77777777" w:rsidR="00890EE8" w:rsidRPr="000A6A8B" w:rsidRDefault="00890EE8" w:rsidP="005D3E0C">
    <w:pPr>
      <w:pStyle w:val="Header"/>
      <w:tabs>
        <w:tab w:val="clear" w:pos="4513"/>
        <w:tab w:val="center" w:pos="4535"/>
        <w:tab w:val="right" w:pos="9070"/>
      </w:tabs>
      <w:jc w:val="center"/>
      <w:rPr>
        <w:rStyle w:val="Classification"/>
      </w:rPr>
    </w:pPr>
  </w:p>
  <w:p w14:paraId="25501670" w14:textId="77777777" w:rsidR="00890EE8" w:rsidRPr="004D7049" w:rsidRDefault="00890EE8">
    <w:pPr>
      <w:pStyle w:val="Header"/>
      <w:rPr>
        <w:b/>
        <w:bCs/>
      </w:rPr>
    </w:pPr>
    <w:r w:rsidRPr="003F204E">
      <w:rPr>
        <w:b/>
        <w:bCs/>
      </w:rPr>
      <w:t>Department of Finance</w:t>
    </w:r>
  </w:p>
  <w:p w14:paraId="0C798375" w14:textId="189D0D61" w:rsidR="00890EE8" w:rsidRPr="00623743" w:rsidRDefault="00890EE8" w:rsidP="00623743">
    <w:pPr>
      <w:pStyle w:val="Header"/>
      <w:spacing w:after="680"/>
      <w:rPr>
        <w:b/>
        <w:bCs/>
        <w:noProof/>
      </w:rPr>
    </w:pPr>
    <w:r w:rsidRPr="004E4C5E">
      <w:rPr>
        <w:b/>
        <w:bCs/>
        <w:noProof/>
      </w:rPr>
      <w:t xml:space="preserve">Attachment </w:t>
    </w:r>
    <w:r w:rsidR="00474EB3">
      <w:rPr>
        <w:b/>
        <w:bCs/>
        <w:noProof/>
      </w:rPr>
      <w:t>E</w:t>
    </w:r>
    <w:r w:rsidR="00474EB3" w:rsidRPr="004E4C5E">
      <w:rPr>
        <w:b/>
        <w:bCs/>
        <w:noProof/>
      </w:rPr>
      <w:t xml:space="preserve"> </w:t>
    </w:r>
    <w:r w:rsidRPr="004E4C5E">
      <w:rPr>
        <w:b/>
        <w:bCs/>
        <w:noProof/>
      </w:rPr>
      <w:t xml:space="preserve">– Guide to preparing the </w:t>
    </w:r>
    <w:r w:rsidR="005B5389" w:rsidRPr="004E4C5E">
      <w:rPr>
        <w:b/>
        <w:bCs/>
        <w:noProof/>
      </w:rPr>
      <w:t>202</w:t>
    </w:r>
    <w:r w:rsidR="005B5389">
      <w:rPr>
        <w:b/>
        <w:bCs/>
        <w:noProof/>
      </w:rPr>
      <w:t>5</w:t>
    </w:r>
    <w:r w:rsidRPr="007B1295">
      <w:rPr>
        <w:b/>
        <w:bCs/>
        <w:noProof/>
      </w:rPr>
      <w:t>-</w:t>
    </w:r>
    <w:r w:rsidR="005B5389" w:rsidRPr="007B1295">
      <w:rPr>
        <w:b/>
        <w:bCs/>
        <w:noProof/>
      </w:rPr>
      <w:t>2</w:t>
    </w:r>
    <w:r w:rsidR="005B5389">
      <w:rPr>
        <w:b/>
        <w:bCs/>
        <w:noProof/>
      </w:rPr>
      <w:t>6</w:t>
    </w:r>
    <w:r w:rsidR="005B5389" w:rsidRPr="007B1295">
      <w:rPr>
        <w:b/>
        <w:bCs/>
        <w:noProof/>
      </w:rPr>
      <w:t xml:space="preserve"> </w:t>
    </w:r>
    <w:r w:rsidRPr="007B1295">
      <w:rPr>
        <w:b/>
        <w:bCs/>
        <w:noProof/>
      </w:rPr>
      <w:t>PAES</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E"/>
    <w:multiLevelType w:val="singleLevel"/>
    <w:tmpl w:val="434C19A8"/>
    <w:lvl w:ilvl="0">
      <w:start w:val="1"/>
      <w:numFmt w:val="decimal"/>
      <w:lvlText w:val="%1."/>
      <w:lvlJc w:val="left"/>
      <w:pPr>
        <w:tabs>
          <w:tab w:val="num" w:pos="926"/>
        </w:tabs>
        <w:ind w:left="926" w:hanging="360"/>
      </w:pPr>
    </w:lvl>
  </w:abstractNum>
  <w:abstractNum w:abstractNumId="1" w15:restartNumberingAfterBreak="0">
    <w:nsid w:val="FFFFFF83"/>
    <w:multiLevelType w:val="singleLevel"/>
    <w:tmpl w:val="CBE48C32"/>
    <w:lvl w:ilvl="0">
      <w:start w:val="1"/>
      <w:numFmt w:val="bullet"/>
      <w:lvlText w:val=""/>
      <w:lvlJc w:val="left"/>
      <w:pPr>
        <w:tabs>
          <w:tab w:val="num" w:pos="643"/>
        </w:tabs>
        <w:ind w:left="643" w:hanging="360"/>
      </w:pPr>
      <w:rPr>
        <w:rFonts w:ascii="Symbol" w:hAnsi="Symbol" w:hint="default"/>
      </w:rPr>
    </w:lvl>
  </w:abstractNum>
  <w:abstractNum w:abstractNumId="2" w15:restartNumberingAfterBreak="0">
    <w:nsid w:val="FFFFFF88"/>
    <w:multiLevelType w:val="singleLevel"/>
    <w:tmpl w:val="E81864EC"/>
    <w:lvl w:ilvl="0">
      <w:start w:val="1"/>
      <w:numFmt w:val="decimal"/>
      <w:lvlText w:val="%1."/>
      <w:lvlJc w:val="left"/>
      <w:pPr>
        <w:tabs>
          <w:tab w:val="num" w:pos="360"/>
        </w:tabs>
        <w:ind w:left="360" w:hanging="360"/>
      </w:pPr>
    </w:lvl>
  </w:abstractNum>
  <w:abstractNum w:abstractNumId="3" w15:restartNumberingAfterBreak="0">
    <w:nsid w:val="FFFFFF89"/>
    <w:multiLevelType w:val="singleLevel"/>
    <w:tmpl w:val="F7E830F2"/>
    <w:lvl w:ilvl="0">
      <w:start w:val="1"/>
      <w:numFmt w:val="bullet"/>
      <w:pStyle w:val="Bullet1"/>
      <w:lvlText w:val=""/>
      <w:lvlJc w:val="left"/>
      <w:pPr>
        <w:tabs>
          <w:tab w:val="num" w:pos="360"/>
        </w:tabs>
        <w:ind w:left="360" w:hanging="360"/>
      </w:pPr>
      <w:rPr>
        <w:rFonts w:ascii="Symbol" w:hAnsi="Symbol" w:hint="default"/>
      </w:rPr>
    </w:lvl>
  </w:abstractNum>
  <w:abstractNum w:abstractNumId="4" w15:restartNumberingAfterBreak="0">
    <w:nsid w:val="00100EB5"/>
    <w:multiLevelType w:val="hybridMultilevel"/>
    <w:tmpl w:val="D8DE4E38"/>
    <w:lvl w:ilvl="0" w:tplc="0C090005">
      <w:start w:val="1"/>
      <w:numFmt w:val="bullet"/>
      <w:lvlText w:val=""/>
      <w:lvlJc w:val="left"/>
      <w:pPr>
        <w:ind w:left="720" w:hanging="360"/>
      </w:pPr>
      <w:rPr>
        <w:rFonts w:ascii="Wingdings" w:hAnsi="Wingdings"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5" w15:restartNumberingAfterBreak="0">
    <w:nsid w:val="00990E04"/>
    <w:multiLevelType w:val="hybridMultilevel"/>
    <w:tmpl w:val="476E949C"/>
    <w:lvl w:ilvl="0" w:tplc="F93C0D6C">
      <w:start w:val="1"/>
      <w:numFmt w:val="bullet"/>
      <w:lvlText w:val="»"/>
      <w:lvlJc w:val="left"/>
      <w:pPr>
        <w:ind w:left="1069" w:hanging="360"/>
      </w:pPr>
      <w:rPr>
        <w:rFonts w:ascii="Arial" w:hAnsi="Arial" w:hint="default"/>
      </w:rPr>
    </w:lvl>
    <w:lvl w:ilvl="1" w:tplc="0C090003">
      <w:start w:val="1"/>
      <w:numFmt w:val="bullet"/>
      <w:lvlText w:val="o"/>
      <w:lvlJc w:val="left"/>
      <w:pPr>
        <w:ind w:left="1723" w:hanging="360"/>
      </w:pPr>
      <w:rPr>
        <w:rFonts w:ascii="Courier New" w:hAnsi="Courier New" w:cs="Courier New" w:hint="default"/>
      </w:rPr>
    </w:lvl>
    <w:lvl w:ilvl="2" w:tplc="0C090005" w:tentative="1">
      <w:start w:val="1"/>
      <w:numFmt w:val="bullet"/>
      <w:lvlText w:val=""/>
      <w:lvlJc w:val="left"/>
      <w:pPr>
        <w:ind w:left="2443" w:hanging="360"/>
      </w:pPr>
      <w:rPr>
        <w:rFonts w:ascii="Wingdings" w:hAnsi="Wingdings" w:hint="default"/>
      </w:rPr>
    </w:lvl>
    <w:lvl w:ilvl="3" w:tplc="0C090001" w:tentative="1">
      <w:start w:val="1"/>
      <w:numFmt w:val="bullet"/>
      <w:lvlText w:val=""/>
      <w:lvlJc w:val="left"/>
      <w:pPr>
        <w:ind w:left="3163" w:hanging="360"/>
      </w:pPr>
      <w:rPr>
        <w:rFonts w:ascii="Symbol" w:hAnsi="Symbol" w:hint="default"/>
      </w:rPr>
    </w:lvl>
    <w:lvl w:ilvl="4" w:tplc="0C090003" w:tentative="1">
      <w:start w:val="1"/>
      <w:numFmt w:val="bullet"/>
      <w:lvlText w:val="o"/>
      <w:lvlJc w:val="left"/>
      <w:pPr>
        <w:ind w:left="3883" w:hanging="360"/>
      </w:pPr>
      <w:rPr>
        <w:rFonts w:ascii="Courier New" w:hAnsi="Courier New" w:cs="Courier New" w:hint="default"/>
      </w:rPr>
    </w:lvl>
    <w:lvl w:ilvl="5" w:tplc="0C090005" w:tentative="1">
      <w:start w:val="1"/>
      <w:numFmt w:val="bullet"/>
      <w:lvlText w:val=""/>
      <w:lvlJc w:val="left"/>
      <w:pPr>
        <w:ind w:left="4603" w:hanging="360"/>
      </w:pPr>
      <w:rPr>
        <w:rFonts w:ascii="Wingdings" w:hAnsi="Wingdings" w:hint="default"/>
      </w:rPr>
    </w:lvl>
    <w:lvl w:ilvl="6" w:tplc="0C090001" w:tentative="1">
      <w:start w:val="1"/>
      <w:numFmt w:val="bullet"/>
      <w:lvlText w:val=""/>
      <w:lvlJc w:val="left"/>
      <w:pPr>
        <w:ind w:left="5323" w:hanging="360"/>
      </w:pPr>
      <w:rPr>
        <w:rFonts w:ascii="Symbol" w:hAnsi="Symbol" w:hint="default"/>
      </w:rPr>
    </w:lvl>
    <w:lvl w:ilvl="7" w:tplc="0C090003" w:tentative="1">
      <w:start w:val="1"/>
      <w:numFmt w:val="bullet"/>
      <w:lvlText w:val="o"/>
      <w:lvlJc w:val="left"/>
      <w:pPr>
        <w:ind w:left="6043" w:hanging="360"/>
      </w:pPr>
      <w:rPr>
        <w:rFonts w:ascii="Courier New" w:hAnsi="Courier New" w:cs="Courier New" w:hint="default"/>
      </w:rPr>
    </w:lvl>
    <w:lvl w:ilvl="8" w:tplc="0C090005" w:tentative="1">
      <w:start w:val="1"/>
      <w:numFmt w:val="bullet"/>
      <w:lvlText w:val=""/>
      <w:lvlJc w:val="left"/>
      <w:pPr>
        <w:ind w:left="6763" w:hanging="360"/>
      </w:pPr>
      <w:rPr>
        <w:rFonts w:ascii="Wingdings" w:hAnsi="Wingdings" w:hint="default"/>
      </w:rPr>
    </w:lvl>
  </w:abstractNum>
  <w:abstractNum w:abstractNumId="6" w15:restartNumberingAfterBreak="0">
    <w:nsid w:val="03F203B9"/>
    <w:multiLevelType w:val="hybridMultilevel"/>
    <w:tmpl w:val="0D389A8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7" w15:restartNumberingAfterBreak="0">
    <w:nsid w:val="0A2F6B80"/>
    <w:multiLevelType w:val="multilevel"/>
    <w:tmpl w:val="437081D8"/>
    <w:styleLink w:val="Numberedlist"/>
    <w:lvl w:ilvl="0">
      <w:start w:val="1"/>
      <w:numFmt w:val="decimal"/>
      <w:lvlText w:val="%1."/>
      <w:lvlJc w:val="left"/>
      <w:pPr>
        <w:ind w:left="738" w:hanging="284"/>
      </w:pPr>
      <w:rPr>
        <w:rFonts w:hint="default"/>
      </w:rPr>
    </w:lvl>
    <w:lvl w:ilvl="1">
      <w:start w:val="1"/>
      <w:numFmt w:val="lowerLetter"/>
      <w:lvlText w:val="%2."/>
      <w:lvlJc w:val="left"/>
      <w:pPr>
        <w:ind w:left="1022" w:hanging="284"/>
      </w:pPr>
      <w:rPr>
        <w:rFonts w:hint="default"/>
      </w:rPr>
    </w:lvl>
    <w:lvl w:ilvl="2">
      <w:start w:val="1"/>
      <w:numFmt w:val="lowerRoman"/>
      <w:lvlText w:val="%3."/>
      <w:lvlJc w:val="left"/>
      <w:pPr>
        <w:ind w:left="1306" w:hanging="284"/>
      </w:pPr>
      <w:rPr>
        <w:rFonts w:hint="default"/>
      </w:rPr>
    </w:lvl>
    <w:lvl w:ilvl="3">
      <w:start w:val="1"/>
      <w:numFmt w:val="decimal"/>
      <w:lvlText w:val="(%4)"/>
      <w:lvlJc w:val="left"/>
      <w:pPr>
        <w:ind w:left="1590" w:hanging="284"/>
      </w:pPr>
      <w:rPr>
        <w:rFonts w:hint="default"/>
      </w:rPr>
    </w:lvl>
    <w:lvl w:ilvl="4">
      <w:start w:val="1"/>
      <w:numFmt w:val="lowerLetter"/>
      <w:lvlText w:val="(%5)"/>
      <w:lvlJc w:val="left"/>
      <w:pPr>
        <w:ind w:left="1874" w:hanging="284"/>
      </w:pPr>
      <w:rPr>
        <w:rFonts w:hint="default"/>
      </w:rPr>
    </w:lvl>
    <w:lvl w:ilvl="5">
      <w:start w:val="1"/>
      <w:numFmt w:val="lowerRoman"/>
      <w:lvlText w:val="(%6)"/>
      <w:lvlJc w:val="left"/>
      <w:pPr>
        <w:ind w:left="2158" w:hanging="284"/>
      </w:pPr>
      <w:rPr>
        <w:rFonts w:hint="default"/>
      </w:rPr>
    </w:lvl>
    <w:lvl w:ilvl="6">
      <w:start w:val="1"/>
      <w:numFmt w:val="decimal"/>
      <w:lvlText w:val="%7."/>
      <w:lvlJc w:val="left"/>
      <w:pPr>
        <w:ind w:left="2442" w:hanging="284"/>
      </w:pPr>
      <w:rPr>
        <w:rFonts w:hint="default"/>
      </w:rPr>
    </w:lvl>
    <w:lvl w:ilvl="7">
      <w:start w:val="1"/>
      <w:numFmt w:val="lowerLetter"/>
      <w:lvlText w:val="%8."/>
      <w:lvlJc w:val="left"/>
      <w:pPr>
        <w:ind w:left="2726" w:hanging="284"/>
      </w:pPr>
      <w:rPr>
        <w:rFonts w:hint="default"/>
      </w:rPr>
    </w:lvl>
    <w:lvl w:ilvl="8">
      <w:start w:val="1"/>
      <w:numFmt w:val="lowerRoman"/>
      <w:lvlText w:val="%9."/>
      <w:lvlJc w:val="left"/>
      <w:pPr>
        <w:ind w:left="3010" w:hanging="284"/>
      </w:pPr>
      <w:rPr>
        <w:rFonts w:hint="default"/>
      </w:rPr>
    </w:lvl>
  </w:abstractNum>
  <w:abstractNum w:abstractNumId="8" w15:restartNumberingAfterBreak="0">
    <w:nsid w:val="0A8428AA"/>
    <w:multiLevelType w:val="hybridMultilevel"/>
    <w:tmpl w:val="8676CE4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9" w15:restartNumberingAfterBreak="0">
    <w:nsid w:val="0B142738"/>
    <w:multiLevelType w:val="hybridMultilevel"/>
    <w:tmpl w:val="B32AFF1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0" w15:restartNumberingAfterBreak="0">
    <w:nsid w:val="0E1B58A6"/>
    <w:multiLevelType w:val="multilevel"/>
    <w:tmpl w:val="0C09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11" w15:restartNumberingAfterBreak="0">
    <w:nsid w:val="12BF6DC5"/>
    <w:multiLevelType w:val="hybridMultilevel"/>
    <w:tmpl w:val="E904011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2" w15:restartNumberingAfterBreak="0">
    <w:nsid w:val="12D82ED1"/>
    <w:multiLevelType w:val="multilevel"/>
    <w:tmpl w:val="B316C24A"/>
    <w:lvl w:ilvl="0">
      <w:start w:val="1"/>
      <w:numFmt w:val="decimal"/>
      <w:pStyle w:val="Heading1Numbered"/>
      <w:lvlText w:val="%1."/>
      <w:lvlJc w:val="left"/>
      <w:pPr>
        <w:ind w:left="9858" w:hanging="360"/>
      </w:pPr>
      <w:rPr>
        <w:rFonts w:hint="default"/>
      </w:rPr>
    </w:lvl>
    <w:lvl w:ilvl="1">
      <w:start w:val="1"/>
      <w:numFmt w:val="decimal"/>
      <w:pStyle w:val="Heading2Numbered"/>
      <w:isLgl/>
      <w:lvlText w:val="%1.%2"/>
      <w:lvlJc w:val="left"/>
      <w:pPr>
        <w:ind w:left="3838" w:hanging="720"/>
      </w:pPr>
      <w:rPr>
        <w:rFonts w:hint="default"/>
        <w:sz w:val="34"/>
        <w:szCs w:val="34"/>
      </w:rPr>
    </w:lvl>
    <w:lvl w:ilvl="2">
      <w:start w:val="1"/>
      <w:numFmt w:val="decimal"/>
      <w:pStyle w:val="Heading3Numbered"/>
      <w:isLgl/>
      <w:lvlText w:val="%1.%2.%3"/>
      <w:lvlJc w:val="left"/>
      <w:pPr>
        <w:ind w:left="1788" w:hanging="1080"/>
      </w:pPr>
      <w:rPr>
        <w:rFonts w:hint="default"/>
      </w:rPr>
    </w:lvl>
    <w:lvl w:ilvl="3">
      <w:start w:val="1"/>
      <w:numFmt w:val="decimal"/>
      <w:isLgl/>
      <w:lvlText w:val="%1.%2.%3.%4"/>
      <w:lvlJc w:val="left"/>
      <w:pPr>
        <w:ind w:left="1440" w:hanging="1080"/>
      </w:pPr>
      <w:rPr>
        <w:rFonts w:hint="default"/>
      </w:rPr>
    </w:lvl>
    <w:lvl w:ilvl="4">
      <w:start w:val="1"/>
      <w:numFmt w:val="decimal"/>
      <w:isLgl/>
      <w:lvlText w:val="%1.%2.%3.%4.%5"/>
      <w:lvlJc w:val="left"/>
      <w:pPr>
        <w:ind w:left="1800" w:hanging="1440"/>
      </w:pPr>
      <w:rPr>
        <w:rFonts w:hint="default"/>
      </w:rPr>
    </w:lvl>
    <w:lvl w:ilvl="5">
      <w:start w:val="1"/>
      <w:numFmt w:val="decimal"/>
      <w:isLgl/>
      <w:lvlText w:val="%1.%2.%3.%4.%5.%6"/>
      <w:lvlJc w:val="left"/>
      <w:pPr>
        <w:ind w:left="2160" w:hanging="1800"/>
      </w:pPr>
      <w:rPr>
        <w:rFonts w:hint="default"/>
      </w:rPr>
    </w:lvl>
    <w:lvl w:ilvl="6">
      <w:start w:val="1"/>
      <w:numFmt w:val="decimal"/>
      <w:isLgl/>
      <w:lvlText w:val="%1.%2.%3.%4.%5.%6.%7"/>
      <w:lvlJc w:val="left"/>
      <w:pPr>
        <w:ind w:left="2520" w:hanging="2160"/>
      </w:pPr>
      <w:rPr>
        <w:rFonts w:hint="default"/>
      </w:rPr>
    </w:lvl>
    <w:lvl w:ilvl="7">
      <w:start w:val="1"/>
      <w:numFmt w:val="decimal"/>
      <w:isLgl/>
      <w:lvlText w:val="%1.%2.%3.%4.%5.%6.%7.%8"/>
      <w:lvlJc w:val="left"/>
      <w:pPr>
        <w:ind w:left="2880" w:hanging="2520"/>
      </w:pPr>
      <w:rPr>
        <w:rFonts w:hint="default"/>
      </w:rPr>
    </w:lvl>
    <w:lvl w:ilvl="8">
      <w:start w:val="1"/>
      <w:numFmt w:val="decimal"/>
      <w:isLgl/>
      <w:lvlText w:val="%1.%2.%3.%4.%5.%6.%7.%8.%9"/>
      <w:lvlJc w:val="left"/>
      <w:pPr>
        <w:ind w:left="2880" w:hanging="2520"/>
      </w:pPr>
      <w:rPr>
        <w:rFonts w:hint="default"/>
      </w:rPr>
    </w:lvl>
  </w:abstractNum>
  <w:abstractNum w:abstractNumId="13" w15:restartNumberingAfterBreak="0">
    <w:nsid w:val="15005505"/>
    <w:multiLevelType w:val="hybridMultilevel"/>
    <w:tmpl w:val="303CD644"/>
    <w:lvl w:ilvl="0" w:tplc="6FD4B27A">
      <w:start w:val="2021"/>
      <w:numFmt w:val="bullet"/>
      <w:lvlText w:val="-"/>
      <w:lvlJc w:val="left"/>
      <w:pPr>
        <w:ind w:left="1429" w:hanging="360"/>
      </w:pPr>
      <w:rPr>
        <w:rFonts w:ascii="Arial" w:eastAsia="Times New Roman" w:hAnsi="Arial" w:cs="Arial" w:hint="default"/>
      </w:rPr>
    </w:lvl>
    <w:lvl w:ilvl="1" w:tplc="0C090003" w:tentative="1">
      <w:start w:val="1"/>
      <w:numFmt w:val="bullet"/>
      <w:lvlText w:val="o"/>
      <w:lvlJc w:val="left"/>
      <w:pPr>
        <w:ind w:left="2149" w:hanging="360"/>
      </w:pPr>
      <w:rPr>
        <w:rFonts w:ascii="Courier New" w:hAnsi="Courier New" w:cs="Courier New" w:hint="default"/>
      </w:rPr>
    </w:lvl>
    <w:lvl w:ilvl="2" w:tplc="0C090005" w:tentative="1">
      <w:start w:val="1"/>
      <w:numFmt w:val="bullet"/>
      <w:lvlText w:val=""/>
      <w:lvlJc w:val="left"/>
      <w:pPr>
        <w:ind w:left="2869" w:hanging="360"/>
      </w:pPr>
      <w:rPr>
        <w:rFonts w:ascii="Wingdings" w:hAnsi="Wingdings" w:hint="default"/>
      </w:rPr>
    </w:lvl>
    <w:lvl w:ilvl="3" w:tplc="0C090001" w:tentative="1">
      <w:start w:val="1"/>
      <w:numFmt w:val="bullet"/>
      <w:lvlText w:val=""/>
      <w:lvlJc w:val="left"/>
      <w:pPr>
        <w:ind w:left="3589" w:hanging="360"/>
      </w:pPr>
      <w:rPr>
        <w:rFonts w:ascii="Symbol" w:hAnsi="Symbol" w:hint="default"/>
      </w:rPr>
    </w:lvl>
    <w:lvl w:ilvl="4" w:tplc="0C090003" w:tentative="1">
      <w:start w:val="1"/>
      <w:numFmt w:val="bullet"/>
      <w:lvlText w:val="o"/>
      <w:lvlJc w:val="left"/>
      <w:pPr>
        <w:ind w:left="4309" w:hanging="360"/>
      </w:pPr>
      <w:rPr>
        <w:rFonts w:ascii="Courier New" w:hAnsi="Courier New" w:cs="Courier New" w:hint="default"/>
      </w:rPr>
    </w:lvl>
    <w:lvl w:ilvl="5" w:tplc="0C090005" w:tentative="1">
      <w:start w:val="1"/>
      <w:numFmt w:val="bullet"/>
      <w:lvlText w:val=""/>
      <w:lvlJc w:val="left"/>
      <w:pPr>
        <w:ind w:left="5029" w:hanging="360"/>
      </w:pPr>
      <w:rPr>
        <w:rFonts w:ascii="Wingdings" w:hAnsi="Wingdings" w:hint="default"/>
      </w:rPr>
    </w:lvl>
    <w:lvl w:ilvl="6" w:tplc="0C090001" w:tentative="1">
      <w:start w:val="1"/>
      <w:numFmt w:val="bullet"/>
      <w:lvlText w:val=""/>
      <w:lvlJc w:val="left"/>
      <w:pPr>
        <w:ind w:left="5749" w:hanging="360"/>
      </w:pPr>
      <w:rPr>
        <w:rFonts w:ascii="Symbol" w:hAnsi="Symbol" w:hint="default"/>
      </w:rPr>
    </w:lvl>
    <w:lvl w:ilvl="7" w:tplc="0C090003" w:tentative="1">
      <w:start w:val="1"/>
      <w:numFmt w:val="bullet"/>
      <w:lvlText w:val="o"/>
      <w:lvlJc w:val="left"/>
      <w:pPr>
        <w:ind w:left="6469" w:hanging="360"/>
      </w:pPr>
      <w:rPr>
        <w:rFonts w:ascii="Courier New" w:hAnsi="Courier New" w:cs="Courier New" w:hint="default"/>
      </w:rPr>
    </w:lvl>
    <w:lvl w:ilvl="8" w:tplc="0C090005" w:tentative="1">
      <w:start w:val="1"/>
      <w:numFmt w:val="bullet"/>
      <w:lvlText w:val=""/>
      <w:lvlJc w:val="left"/>
      <w:pPr>
        <w:ind w:left="7189" w:hanging="360"/>
      </w:pPr>
      <w:rPr>
        <w:rFonts w:ascii="Wingdings" w:hAnsi="Wingdings" w:hint="default"/>
      </w:rPr>
    </w:lvl>
  </w:abstractNum>
  <w:abstractNum w:abstractNumId="14" w15:restartNumberingAfterBreak="0">
    <w:nsid w:val="174B43FC"/>
    <w:multiLevelType w:val="hybridMultilevel"/>
    <w:tmpl w:val="ECFE81B0"/>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15" w15:restartNumberingAfterBreak="0">
    <w:nsid w:val="18522F62"/>
    <w:multiLevelType w:val="multilevel"/>
    <w:tmpl w:val="0C090025"/>
    <w:styleLink w:val="Style2"/>
    <w:lvl w:ilvl="0">
      <w:start w:val="1"/>
      <w:numFmt w:val="decimal"/>
      <w:lvlText w:val="%1"/>
      <w:lvlJc w:val="left"/>
      <w:pPr>
        <w:ind w:left="432" w:hanging="432"/>
      </w:pPr>
      <w:rPr>
        <w:rFonts w:ascii="Times New Roman" w:hAnsi="Times New Roman" w:hint="default"/>
        <w:color w:val="auto"/>
      </w:rPr>
    </w:lvl>
    <w:lvl w:ilvl="1">
      <w:start w:val="1"/>
      <w:numFmt w:val="decimal"/>
      <w:lvlText w:val="%1.%2"/>
      <w:lvlJc w:val="left"/>
      <w:pPr>
        <w:ind w:left="576" w:hanging="576"/>
      </w:pPr>
    </w:lvl>
    <w:lvl w:ilvl="2">
      <w:start w:val="1"/>
      <w:numFmt w:val="decimal"/>
      <w:lvlText w:val="%1.%2.%3"/>
      <w:lvlJc w:val="left"/>
      <w:pPr>
        <w:ind w:left="720" w:hanging="720"/>
      </w:pPr>
    </w:lvl>
    <w:lvl w:ilvl="3">
      <w:start w:val="1"/>
      <w:numFmt w:val="decimal"/>
      <w:lvlText w:val="%1.%2.%3.%4"/>
      <w:lvlJc w:val="left"/>
      <w:pPr>
        <w:ind w:left="864" w:hanging="864"/>
      </w:pPr>
    </w:lvl>
    <w:lvl w:ilvl="4">
      <w:start w:val="1"/>
      <w:numFmt w:val="decimal"/>
      <w:lvlText w:val="%1.%2.%3.%4.%5"/>
      <w:lvlJc w:val="left"/>
      <w:pPr>
        <w:ind w:left="1008" w:hanging="1008"/>
      </w:pPr>
    </w:lvl>
    <w:lvl w:ilvl="5">
      <w:start w:val="1"/>
      <w:numFmt w:val="decimal"/>
      <w:lvlText w:val="%1.%2.%3.%4.%5.%6"/>
      <w:lvlJc w:val="left"/>
      <w:pPr>
        <w:ind w:left="1152" w:hanging="1152"/>
      </w:pPr>
    </w:lvl>
    <w:lvl w:ilvl="6">
      <w:start w:val="1"/>
      <w:numFmt w:val="decimal"/>
      <w:lvlText w:val="%1.%2.%3.%4.%5.%6.%7"/>
      <w:lvlJc w:val="left"/>
      <w:pPr>
        <w:ind w:left="1296" w:hanging="1296"/>
      </w:pPr>
    </w:lvl>
    <w:lvl w:ilvl="7">
      <w:start w:val="1"/>
      <w:numFmt w:val="decimal"/>
      <w:lvlText w:val="%1.%2.%3.%4.%5.%6.%7.%8"/>
      <w:lvlJc w:val="left"/>
      <w:pPr>
        <w:ind w:left="1440" w:hanging="1440"/>
      </w:pPr>
    </w:lvl>
    <w:lvl w:ilvl="8">
      <w:start w:val="1"/>
      <w:numFmt w:val="decimal"/>
      <w:lvlText w:val="%1.%2.%3.%4.%5.%6.%7.%8.%9"/>
      <w:lvlJc w:val="left"/>
      <w:pPr>
        <w:ind w:left="1584" w:hanging="1584"/>
      </w:pPr>
    </w:lvl>
  </w:abstractNum>
  <w:abstractNum w:abstractNumId="16" w15:restartNumberingAfterBreak="0">
    <w:nsid w:val="18CB60FA"/>
    <w:multiLevelType w:val="hybridMultilevel"/>
    <w:tmpl w:val="2872155C"/>
    <w:lvl w:ilvl="0" w:tplc="0C090001">
      <w:start w:val="1"/>
      <w:numFmt w:val="bullet"/>
      <w:lvlText w:val=""/>
      <w:lvlJc w:val="left"/>
      <w:pPr>
        <w:ind w:left="850" w:hanging="360"/>
      </w:pPr>
      <w:rPr>
        <w:rFonts w:ascii="Symbol" w:hAnsi="Symbol" w:hint="default"/>
      </w:rPr>
    </w:lvl>
    <w:lvl w:ilvl="1" w:tplc="0C090003" w:tentative="1">
      <w:start w:val="1"/>
      <w:numFmt w:val="bullet"/>
      <w:lvlText w:val="o"/>
      <w:lvlJc w:val="left"/>
      <w:pPr>
        <w:ind w:left="1570" w:hanging="360"/>
      </w:pPr>
      <w:rPr>
        <w:rFonts w:ascii="Courier New" w:hAnsi="Courier New" w:cs="Courier New" w:hint="default"/>
      </w:rPr>
    </w:lvl>
    <w:lvl w:ilvl="2" w:tplc="0C090005" w:tentative="1">
      <w:start w:val="1"/>
      <w:numFmt w:val="bullet"/>
      <w:lvlText w:val=""/>
      <w:lvlJc w:val="left"/>
      <w:pPr>
        <w:ind w:left="2290" w:hanging="360"/>
      </w:pPr>
      <w:rPr>
        <w:rFonts w:ascii="Wingdings" w:hAnsi="Wingdings" w:hint="default"/>
      </w:rPr>
    </w:lvl>
    <w:lvl w:ilvl="3" w:tplc="0C090001" w:tentative="1">
      <w:start w:val="1"/>
      <w:numFmt w:val="bullet"/>
      <w:lvlText w:val=""/>
      <w:lvlJc w:val="left"/>
      <w:pPr>
        <w:ind w:left="3010" w:hanging="360"/>
      </w:pPr>
      <w:rPr>
        <w:rFonts w:ascii="Symbol" w:hAnsi="Symbol" w:hint="default"/>
      </w:rPr>
    </w:lvl>
    <w:lvl w:ilvl="4" w:tplc="0C090003" w:tentative="1">
      <w:start w:val="1"/>
      <w:numFmt w:val="bullet"/>
      <w:lvlText w:val="o"/>
      <w:lvlJc w:val="left"/>
      <w:pPr>
        <w:ind w:left="3730" w:hanging="360"/>
      </w:pPr>
      <w:rPr>
        <w:rFonts w:ascii="Courier New" w:hAnsi="Courier New" w:cs="Courier New" w:hint="default"/>
      </w:rPr>
    </w:lvl>
    <w:lvl w:ilvl="5" w:tplc="0C090005" w:tentative="1">
      <w:start w:val="1"/>
      <w:numFmt w:val="bullet"/>
      <w:lvlText w:val=""/>
      <w:lvlJc w:val="left"/>
      <w:pPr>
        <w:ind w:left="4450" w:hanging="360"/>
      </w:pPr>
      <w:rPr>
        <w:rFonts w:ascii="Wingdings" w:hAnsi="Wingdings" w:hint="default"/>
      </w:rPr>
    </w:lvl>
    <w:lvl w:ilvl="6" w:tplc="0C090001" w:tentative="1">
      <w:start w:val="1"/>
      <w:numFmt w:val="bullet"/>
      <w:lvlText w:val=""/>
      <w:lvlJc w:val="left"/>
      <w:pPr>
        <w:ind w:left="5170" w:hanging="360"/>
      </w:pPr>
      <w:rPr>
        <w:rFonts w:ascii="Symbol" w:hAnsi="Symbol" w:hint="default"/>
      </w:rPr>
    </w:lvl>
    <w:lvl w:ilvl="7" w:tplc="0C090003" w:tentative="1">
      <w:start w:val="1"/>
      <w:numFmt w:val="bullet"/>
      <w:lvlText w:val="o"/>
      <w:lvlJc w:val="left"/>
      <w:pPr>
        <w:ind w:left="5890" w:hanging="360"/>
      </w:pPr>
      <w:rPr>
        <w:rFonts w:ascii="Courier New" w:hAnsi="Courier New" w:cs="Courier New" w:hint="default"/>
      </w:rPr>
    </w:lvl>
    <w:lvl w:ilvl="8" w:tplc="0C090005" w:tentative="1">
      <w:start w:val="1"/>
      <w:numFmt w:val="bullet"/>
      <w:lvlText w:val=""/>
      <w:lvlJc w:val="left"/>
      <w:pPr>
        <w:ind w:left="6610" w:hanging="360"/>
      </w:pPr>
      <w:rPr>
        <w:rFonts w:ascii="Wingdings" w:hAnsi="Wingdings" w:hint="default"/>
      </w:rPr>
    </w:lvl>
  </w:abstractNum>
  <w:abstractNum w:abstractNumId="17" w15:restartNumberingAfterBreak="0">
    <w:nsid w:val="1ABF4F2B"/>
    <w:multiLevelType w:val="multilevel"/>
    <w:tmpl w:val="0C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8" w15:restartNumberingAfterBreak="0">
    <w:nsid w:val="1DC664E0"/>
    <w:multiLevelType w:val="hybridMultilevel"/>
    <w:tmpl w:val="42D660E0"/>
    <w:lvl w:ilvl="0" w:tplc="EA58BA30">
      <w:start w:val="1"/>
      <w:numFmt w:val="bullet"/>
      <w:lvlText w:val=""/>
      <w:lvlJc w:val="left"/>
      <w:pPr>
        <w:ind w:left="1440" w:hanging="360"/>
      </w:pPr>
      <w:rPr>
        <w:rFonts w:ascii="Symbol" w:hAnsi="Symbol" w:hint="default"/>
      </w:rPr>
    </w:lvl>
    <w:lvl w:ilvl="1" w:tplc="0C090003" w:tentative="1">
      <w:start w:val="1"/>
      <w:numFmt w:val="bullet"/>
      <w:lvlText w:val="o"/>
      <w:lvlJc w:val="left"/>
      <w:pPr>
        <w:ind w:left="2160" w:hanging="360"/>
      </w:pPr>
      <w:rPr>
        <w:rFonts w:ascii="Courier New" w:hAnsi="Courier New" w:cs="Courier New" w:hint="default"/>
      </w:rPr>
    </w:lvl>
    <w:lvl w:ilvl="2" w:tplc="0C090005" w:tentative="1">
      <w:start w:val="1"/>
      <w:numFmt w:val="bullet"/>
      <w:lvlText w:val=""/>
      <w:lvlJc w:val="left"/>
      <w:pPr>
        <w:ind w:left="2880" w:hanging="360"/>
      </w:pPr>
      <w:rPr>
        <w:rFonts w:ascii="Wingdings" w:hAnsi="Wingdings" w:hint="default"/>
      </w:rPr>
    </w:lvl>
    <w:lvl w:ilvl="3" w:tplc="0C090001" w:tentative="1">
      <w:start w:val="1"/>
      <w:numFmt w:val="bullet"/>
      <w:lvlText w:val=""/>
      <w:lvlJc w:val="left"/>
      <w:pPr>
        <w:ind w:left="3600" w:hanging="360"/>
      </w:pPr>
      <w:rPr>
        <w:rFonts w:ascii="Symbol" w:hAnsi="Symbol" w:hint="default"/>
      </w:rPr>
    </w:lvl>
    <w:lvl w:ilvl="4" w:tplc="0C090003" w:tentative="1">
      <w:start w:val="1"/>
      <w:numFmt w:val="bullet"/>
      <w:lvlText w:val="o"/>
      <w:lvlJc w:val="left"/>
      <w:pPr>
        <w:ind w:left="4320" w:hanging="360"/>
      </w:pPr>
      <w:rPr>
        <w:rFonts w:ascii="Courier New" w:hAnsi="Courier New" w:cs="Courier New" w:hint="default"/>
      </w:rPr>
    </w:lvl>
    <w:lvl w:ilvl="5" w:tplc="0C090005" w:tentative="1">
      <w:start w:val="1"/>
      <w:numFmt w:val="bullet"/>
      <w:lvlText w:val=""/>
      <w:lvlJc w:val="left"/>
      <w:pPr>
        <w:ind w:left="5040" w:hanging="360"/>
      </w:pPr>
      <w:rPr>
        <w:rFonts w:ascii="Wingdings" w:hAnsi="Wingdings" w:hint="default"/>
      </w:rPr>
    </w:lvl>
    <w:lvl w:ilvl="6" w:tplc="0C090001" w:tentative="1">
      <w:start w:val="1"/>
      <w:numFmt w:val="bullet"/>
      <w:lvlText w:val=""/>
      <w:lvlJc w:val="left"/>
      <w:pPr>
        <w:ind w:left="5760" w:hanging="360"/>
      </w:pPr>
      <w:rPr>
        <w:rFonts w:ascii="Symbol" w:hAnsi="Symbol" w:hint="default"/>
      </w:rPr>
    </w:lvl>
    <w:lvl w:ilvl="7" w:tplc="0C090003" w:tentative="1">
      <w:start w:val="1"/>
      <w:numFmt w:val="bullet"/>
      <w:lvlText w:val="o"/>
      <w:lvlJc w:val="left"/>
      <w:pPr>
        <w:ind w:left="6480" w:hanging="360"/>
      </w:pPr>
      <w:rPr>
        <w:rFonts w:ascii="Courier New" w:hAnsi="Courier New" w:cs="Courier New" w:hint="default"/>
      </w:rPr>
    </w:lvl>
    <w:lvl w:ilvl="8" w:tplc="0C090005" w:tentative="1">
      <w:start w:val="1"/>
      <w:numFmt w:val="bullet"/>
      <w:lvlText w:val=""/>
      <w:lvlJc w:val="left"/>
      <w:pPr>
        <w:ind w:left="7200" w:hanging="360"/>
      </w:pPr>
      <w:rPr>
        <w:rFonts w:ascii="Wingdings" w:hAnsi="Wingdings" w:hint="default"/>
      </w:rPr>
    </w:lvl>
  </w:abstractNum>
  <w:abstractNum w:abstractNumId="19" w15:restartNumberingAfterBreak="0">
    <w:nsid w:val="1FA94DAB"/>
    <w:multiLevelType w:val="hybridMultilevel"/>
    <w:tmpl w:val="D80A86A6"/>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20" w15:restartNumberingAfterBreak="0">
    <w:nsid w:val="20800C0F"/>
    <w:multiLevelType w:val="hybridMultilevel"/>
    <w:tmpl w:val="9E3E4B4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1" w15:restartNumberingAfterBreak="0">
    <w:nsid w:val="2236391C"/>
    <w:multiLevelType w:val="hybridMultilevel"/>
    <w:tmpl w:val="5CEE974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2" w15:restartNumberingAfterBreak="0">
    <w:nsid w:val="24F87310"/>
    <w:multiLevelType w:val="hybridMultilevel"/>
    <w:tmpl w:val="C20E293E"/>
    <w:lvl w:ilvl="0" w:tplc="B2D04646">
      <w:start w:val="1"/>
      <w:numFmt w:val="decimal"/>
      <w:lvlText w:val="%1."/>
      <w:lvlJc w:val="left"/>
      <w:pPr>
        <w:ind w:left="720" w:hanging="360"/>
      </w:pPr>
      <w:rPr>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3" w15:restartNumberingAfterBreak="0">
    <w:nsid w:val="276163B4"/>
    <w:multiLevelType w:val="multilevel"/>
    <w:tmpl w:val="2D4C07EC"/>
    <w:lvl w:ilvl="0">
      <w:start w:val="1"/>
      <w:numFmt w:val="decimal"/>
      <w:lvlText w:val="%1."/>
      <w:lvlJc w:val="left"/>
      <w:pPr>
        <w:ind w:left="432" w:hanging="432"/>
      </w:pPr>
      <w:rPr>
        <w:rFonts w:hint="default"/>
        <w:color w:val="005A77"/>
      </w:rPr>
    </w:lvl>
    <w:lvl w:ilvl="1">
      <w:start w:val="1"/>
      <w:numFmt w:val="decimal"/>
      <w:lvlText w:val="%1.%2"/>
      <w:lvlJc w:val="left"/>
      <w:pPr>
        <w:ind w:left="4688" w:hanging="576"/>
      </w:pPr>
      <w:rPr>
        <w:rFonts w:hint="default"/>
      </w:rPr>
    </w:lvl>
    <w:lvl w:ilvl="2">
      <w:start w:val="1"/>
      <w:numFmt w:val="decimal"/>
      <w:lvlText w:val="%1.%2.%3"/>
      <w:lvlJc w:val="left"/>
      <w:pPr>
        <w:ind w:left="9792" w:hanging="720"/>
      </w:pPr>
      <w:rPr>
        <w:rFonts w:hint="default"/>
      </w:rPr>
    </w:lvl>
    <w:lvl w:ilvl="3">
      <w:start w:val="1"/>
      <w:numFmt w:val="decimal"/>
      <w:lvlText w:val="%1.%2.%3.%4"/>
      <w:lvlJc w:val="left"/>
      <w:pPr>
        <w:ind w:left="864" w:hanging="864"/>
      </w:pPr>
      <w:rPr>
        <w:rFonts w:hint="default"/>
      </w:rPr>
    </w:lvl>
    <w:lvl w:ilvl="4">
      <w:start w:val="1"/>
      <w:numFmt w:val="decimal"/>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24" w15:restartNumberingAfterBreak="0">
    <w:nsid w:val="28353585"/>
    <w:multiLevelType w:val="hybridMultilevel"/>
    <w:tmpl w:val="13A8548C"/>
    <w:lvl w:ilvl="0" w:tplc="EAC402C2">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7206CFD0">
      <w:start w:val="2021"/>
      <w:numFmt w:val="bullet"/>
      <w:lvlText w:val="-"/>
      <w:lvlJc w:val="left"/>
      <w:pPr>
        <w:ind w:left="2160" w:hanging="360"/>
      </w:pPr>
      <w:rPr>
        <w:rFonts w:ascii="Arial" w:eastAsia="Times New Roman" w:hAnsi="Arial" w:cs="Arial"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5" w15:restartNumberingAfterBreak="0">
    <w:nsid w:val="294214C9"/>
    <w:multiLevelType w:val="multilevel"/>
    <w:tmpl w:val="15BC10E0"/>
    <w:styleLink w:val="Bullets"/>
    <w:lvl w:ilvl="0">
      <w:start w:val="1"/>
      <w:numFmt w:val="bullet"/>
      <w:lvlText w:val="•"/>
      <w:lvlJc w:val="left"/>
      <w:pPr>
        <w:tabs>
          <w:tab w:val="num" w:pos="284"/>
        </w:tabs>
        <w:ind w:left="284" w:hanging="284"/>
      </w:pPr>
      <w:rPr>
        <w:rFonts w:ascii="Cambria" w:hAnsi="Cambria" w:hint="default"/>
        <w:color w:val="5BC6E8"/>
      </w:rPr>
    </w:lvl>
    <w:lvl w:ilvl="1">
      <w:start w:val="1"/>
      <w:numFmt w:val="bullet"/>
      <w:lvlText w:val="•"/>
      <w:lvlJc w:val="left"/>
      <w:pPr>
        <w:tabs>
          <w:tab w:val="num" w:pos="567"/>
        </w:tabs>
        <w:ind w:left="567" w:hanging="283"/>
      </w:pPr>
      <w:rPr>
        <w:rFonts w:ascii="Cambria" w:hAnsi="Cambria" w:hint="default"/>
        <w:color w:val="5BC6E8"/>
      </w:rPr>
    </w:lvl>
    <w:lvl w:ilvl="2">
      <w:start w:val="1"/>
      <w:numFmt w:val="bullet"/>
      <w:lvlText w:val="•"/>
      <w:lvlJc w:val="left"/>
      <w:pPr>
        <w:tabs>
          <w:tab w:val="num" w:pos="284"/>
        </w:tabs>
        <w:ind w:left="284" w:hanging="284"/>
      </w:pPr>
      <w:rPr>
        <w:rFonts w:ascii="Cambria" w:hAnsi="Cambria" w:hint="default"/>
        <w:color w:val="5BC6E8"/>
      </w:rPr>
    </w:lvl>
    <w:lvl w:ilvl="3">
      <w:start w:val="1"/>
      <w:numFmt w:val="bullet"/>
      <w:lvlText w:val="•"/>
      <w:lvlJc w:val="left"/>
      <w:pPr>
        <w:tabs>
          <w:tab w:val="num" w:pos="567"/>
        </w:tabs>
        <w:ind w:left="567" w:hanging="283"/>
      </w:pPr>
      <w:rPr>
        <w:rFonts w:ascii="Cambria" w:hAnsi="Cambria" w:hint="default"/>
        <w:color w:val="5BC6E8"/>
      </w:rPr>
    </w:lvl>
    <w:lvl w:ilvl="4">
      <w:start w:val="1"/>
      <w:numFmt w:val="none"/>
      <w:lvlText w:val=""/>
      <w:lvlJc w:val="left"/>
      <w:pPr>
        <w:ind w:left="0" w:firstLine="0"/>
      </w:pPr>
      <w:rPr>
        <w:rFonts w:hint="default"/>
      </w:rPr>
    </w:lvl>
    <w:lvl w:ilvl="5">
      <w:start w:val="1"/>
      <w:numFmt w:val="bullet"/>
      <w:pStyle w:val="Tablebullets1stindent"/>
      <w:lvlText w:val=""/>
      <w:lvlJc w:val="left"/>
      <w:pPr>
        <w:tabs>
          <w:tab w:val="num" w:pos="266"/>
        </w:tabs>
        <w:ind w:left="266" w:hanging="170"/>
      </w:pPr>
      <w:rPr>
        <w:rFonts w:ascii="Symbol" w:hAnsi="Symbol" w:hint="default"/>
        <w:color w:val="14708E"/>
        <w:sz w:val="16"/>
      </w:rPr>
    </w:lvl>
    <w:lvl w:ilvl="6">
      <w:start w:val="1"/>
      <w:numFmt w:val="bullet"/>
      <w:pStyle w:val="Tablebullets2ndindent"/>
      <w:lvlText w:val=""/>
      <w:lvlJc w:val="left"/>
      <w:pPr>
        <w:tabs>
          <w:tab w:val="num" w:pos="437"/>
        </w:tabs>
        <w:ind w:left="437" w:hanging="171"/>
      </w:pPr>
      <w:rPr>
        <w:rFonts w:ascii="Symbol" w:hAnsi="Symbol" w:hint="default"/>
        <w:color w:val="14708E"/>
        <w:sz w:val="16"/>
      </w:rPr>
    </w:lvl>
    <w:lvl w:ilvl="7">
      <w:start w:val="1"/>
      <w:numFmt w:val="none"/>
      <w:lvlText w:val=""/>
      <w:lvlJc w:val="left"/>
      <w:pPr>
        <w:tabs>
          <w:tab w:val="num" w:pos="0"/>
        </w:tabs>
        <w:ind w:left="0" w:firstLine="0"/>
      </w:pPr>
      <w:rPr>
        <w:rFonts w:hint="default"/>
      </w:rPr>
    </w:lvl>
    <w:lvl w:ilvl="8">
      <w:start w:val="1"/>
      <w:numFmt w:val="none"/>
      <w:lvlText w:val=""/>
      <w:lvlJc w:val="left"/>
      <w:pPr>
        <w:tabs>
          <w:tab w:val="num" w:pos="0"/>
        </w:tabs>
        <w:ind w:left="0" w:firstLine="0"/>
      </w:pPr>
      <w:rPr>
        <w:rFonts w:hint="default"/>
      </w:rPr>
    </w:lvl>
  </w:abstractNum>
  <w:abstractNum w:abstractNumId="26" w15:restartNumberingAfterBreak="0">
    <w:nsid w:val="2B9B159F"/>
    <w:multiLevelType w:val="multilevel"/>
    <w:tmpl w:val="7AEAE2B8"/>
    <w:styleLink w:val="HeadingsList"/>
    <w:lvl w:ilvl="0">
      <w:start w:val="1"/>
      <w:numFmt w:val="decimal"/>
      <w:lvlText w:val="%1"/>
      <w:lvlJc w:val="left"/>
      <w:pPr>
        <w:ind w:left="567" w:hanging="567"/>
      </w:pPr>
      <w:rPr>
        <w:rFonts w:hint="default"/>
      </w:rPr>
    </w:lvl>
    <w:lvl w:ilvl="1">
      <w:start w:val="1"/>
      <w:numFmt w:val="decimal"/>
      <w:lvlText w:val="%2.1"/>
      <w:lvlJc w:val="left"/>
      <w:pPr>
        <w:ind w:left="567" w:hanging="567"/>
      </w:pPr>
      <w:rPr>
        <w:rFonts w:hint="default"/>
      </w:rPr>
    </w:lvl>
    <w:lvl w:ilvl="2">
      <w:start w:val="1"/>
      <w:numFmt w:val="decimal"/>
      <w:lvlText w:val="%1.%2.%3"/>
      <w:lvlJc w:val="left"/>
      <w:pPr>
        <w:ind w:left="851" w:hanging="851"/>
      </w:pPr>
      <w:rPr>
        <w:rFonts w:hint="default"/>
      </w:rPr>
    </w:lvl>
    <w:lvl w:ilvl="3">
      <w:start w:val="1"/>
      <w:numFmt w:val="decimal"/>
      <w:lvlText w:val="(%4)"/>
      <w:lvlJc w:val="left"/>
      <w:pPr>
        <w:ind w:left="2160" w:hanging="360"/>
      </w:pPr>
      <w:rPr>
        <w:rFonts w:hint="default"/>
      </w:rPr>
    </w:lvl>
    <w:lvl w:ilvl="4">
      <w:start w:val="1"/>
      <w:numFmt w:val="lowerLetter"/>
      <w:lvlText w:val="(%5)"/>
      <w:lvlJc w:val="left"/>
      <w:pPr>
        <w:ind w:left="2520" w:hanging="360"/>
      </w:pPr>
      <w:rPr>
        <w:rFonts w:hint="default"/>
      </w:rPr>
    </w:lvl>
    <w:lvl w:ilvl="5">
      <w:start w:val="1"/>
      <w:numFmt w:val="lowerRoman"/>
      <w:lvlText w:val="(%6)"/>
      <w:lvlJc w:val="left"/>
      <w:pPr>
        <w:ind w:left="2880" w:hanging="360"/>
      </w:pPr>
      <w:rPr>
        <w:rFonts w:hint="default"/>
      </w:rPr>
    </w:lvl>
    <w:lvl w:ilvl="6">
      <w:start w:val="1"/>
      <w:numFmt w:val="decimal"/>
      <w:lvlText w:val="%7."/>
      <w:lvlJc w:val="left"/>
      <w:pPr>
        <w:ind w:left="3240" w:hanging="360"/>
      </w:pPr>
      <w:rPr>
        <w:rFonts w:hint="default"/>
      </w:rPr>
    </w:lvl>
    <w:lvl w:ilvl="7">
      <w:start w:val="1"/>
      <w:numFmt w:val="lowerLetter"/>
      <w:lvlText w:val="%8."/>
      <w:lvlJc w:val="left"/>
      <w:pPr>
        <w:ind w:left="3600" w:hanging="360"/>
      </w:pPr>
      <w:rPr>
        <w:rFonts w:hint="default"/>
      </w:rPr>
    </w:lvl>
    <w:lvl w:ilvl="8">
      <w:start w:val="1"/>
      <w:numFmt w:val="lowerRoman"/>
      <w:lvlText w:val="%9."/>
      <w:lvlJc w:val="left"/>
      <w:pPr>
        <w:ind w:left="3960" w:hanging="360"/>
      </w:pPr>
      <w:rPr>
        <w:rFonts w:hint="default"/>
      </w:rPr>
    </w:lvl>
  </w:abstractNum>
  <w:abstractNum w:abstractNumId="27" w15:restartNumberingAfterBreak="0">
    <w:nsid w:val="2F85342A"/>
    <w:multiLevelType w:val="hybridMultilevel"/>
    <w:tmpl w:val="E6D88E10"/>
    <w:lvl w:ilvl="0" w:tplc="0C09000F">
      <w:start w:val="1"/>
      <w:numFmt w:val="decimal"/>
      <w:lvlText w:val="%1."/>
      <w:lvlJc w:val="left"/>
      <w:pPr>
        <w:ind w:left="360" w:hanging="360"/>
      </w:pPr>
      <w:rPr>
        <w:rFonts w:hint="default"/>
        <w:color w:val="auto"/>
      </w:rPr>
    </w:lvl>
    <w:lvl w:ilvl="1" w:tplc="5DDC4656">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28" w15:restartNumberingAfterBreak="0">
    <w:nsid w:val="2FBC7813"/>
    <w:multiLevelType w:val="hybridMultilevel"/>
    <w:tmpl w:val="7788F822"/>
    <w:lvl w:ilvl="0" w:tplc="0C090001">
      <w:start w:val="1"/>
      <w:numFmt w:val="bullet"/>
      <w:lvlText w:val=""/>
      <w:lvlJc w:val="left"/>
      <w:pPr>
        <w:ind w:left="360" w:hanging="360"/>
      </w:pPr>
      <w:rPr>
        <w:rFonts w:ascii="Symbol" w:hAnsi="Symbol" w:hint="default"/>
      </w:rPr>
    </w:lvl>
    <w:lvl w:ilvl="1" w:tplc="0C090005">
      <w:start w:val="1"/>
      <w:numFmt w:val="bullet"/>
      <w:lvlText w:val=""/>
      <w:lvlJc w:val="left"/>
      <w:pPr>
        <w:ind w:left="1080" w:hanging="360"/>
      </w:pPr>
      <w:rPr>
        <w:rFonts w:ascii="Wingdings" w:hAnsi="Wingdings"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29" w15:restartNumberingAfterBreak="0">
    <w:nsid w:val="31C2248E"/>
    <w:multiLevelType w:val="hybridMultilevel"/>
    <w:tmpl w:val="21C4A186"/>
    <w:lvl w:ilvl="0" w:tplc="EA58BA30">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0" w15:restartNumberingAfterBreak="0">
    <w:nsid w:val="32191678"/>
    <w:multiLevelType w:val="multilevel"/>
    <w:tmpl w:val="2D5C974E"/>
    <w:styleLink w:val="Style1"/>
    <w:lvl w:ilvl="0">
      <w:numFmt w:val="decimal"/>
      <w:lvlText w:val="%1."/>
      <w:lvlJc w:val="left"/>
      <w:pPr>
        <w:ind w:left="432" w:hanging="432"/>
      </w:pPr>
      <w:rPr>
        <w:rFonts w:hint="default"/>
      </w:rPr>
    </w:lvl>
    <w:lvl w:ilvl="1">
      <w:start w:val="1"/>
      <w:numFmt w:val="decimal"/>
      <w:lvlText w:val="%1.%2"/>
      <w:lvlJc w:val="left"/>
      <w:pPr>
        <w:ind w:left="576" w:hanging="576"/>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864" w:hanging="864"/>
      </w:pPr>
      <w:rPr>
        <w:rFonts w:hint="default"/>
      </w:rPr>
    </w:lvl>
    <w:lvl w:ilvl="4">
      <w:start w:val="1"/>
      <w:numFmt w:val="decimal"/>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31" w15:restartNumberingAfterBreak="0">
    <w:nsid w:val="331F6C84"/>
    <w:multiLevelType w:val="hybridMultilevel"/>
    <w:tmpl w:val="BE1EFC5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2" w15:restartNumberingAfterBreak="0">
    <w:nsid w:val="34C35ED6"/>
    <w:multiLevelType w:val="hybridMultilevel"/>
    <w:tmpl w:val="FB2434C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3" w15:restartNumberingAfterBreak="0">
    <w:nsid w:val="35703E15"/>
    <w:multiLevelType w:val="hybridMultilevel"/>
    <w:tmpl w:val="F404C3C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4" w15:restartNumberingAfterBreak="0">
    <w:nsid w:val="361F091C"/>
    <w:multiLevelType w:val="hybridMultilevel"/>
    <w:tmpl w:val="68B0C386"/>
    <w:lvl w:ilvl="0" w:tplc="0C090005">
      <w:start w:val="1"/>
      <w:numFmt w:val="bullet"/>
      <w:lvlText w:val=""/>
      <w:lvlJc w:val="left"/>
      <w:pPr>
        <w:ind w:left="720" w:hanging="360"/>
      </w:pPr>
      <w:rPr>
        <w:rFonts w:ascii="Wingdings" w:hAnsi="Wingdings"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5" w15:restartNumberingAfterBreak="0">
    <w:nsid w:val="38B24C7D"/>
    <w:multiLevelType w:val="hybridMultilevel"/>
    <w:tmpl w:val="5B683806"/>
    <w:lvl w:ilvl="0" w:tplc="EA58BA30">
      <w:start w:val="1"/>
      <w:numFmt w:val="bullet"/>
      <w:lvlText w:val=""/>
      <w:lvlJc w:val="left"/>
      <w:pPr>
        <w:ind w:left="850" w:hanging="360"/>
      </w:pPr>
      <w:rPr>
        <w:rFonts w:ascii="Symbol" w:hAnsi="Symbol" w:hint="default"/>
      </w:rPr>
    </w:lvl>
    <w:lvl w:ilvl="1" w:tplc="0C090003" w:tentative="1">
      <w:start w:val="1"/>
      <w:numFmt w:val="bullet"/>
      <w:lvlText w:val="o"/>
      <w:lvlJc w:val="left"/>
      <w:pPr>
        <w:ind w:left="1570" w:hanging="360"/>
      </w:pPr>
      <w:rPr>
        <w:rFonts w:ascii="Courier New" w:hAnsi="Courier New" w:cs="Courier New" w:hint="default"/>
      </w:rPr>
    </w:lvl>
    <w:lvl w:ilvl="2" w:tplc="0C090005" w:tentative="1">
      <w:start w:val="1"/>
      <w:numFmt w:val="bullet"/>
      <w:lvlText w:val=""/>
      <w:lvlJc w:val="left"/>
      <w:pPr>
        <w:ind w:left="2290" w:hanging="360"/>
      </w:pPr>
      <w:rPr>
        <w:rFonts w:ascii="Wingdings" w:hAnsi="Wingdings" w:hint="default"/>
      </w:rPr>
    </w:lvl>
    <w:lvl w:ilvl="3" w:tplc="0C090001" w:tentative="1">
      <w:start w:val="1"/>
      <w:numFmt w:val="bullet"/>
      <w:lvlText w:val=""/>
      <w:lvlJc w:val="left"/>
      <w:pPr>
        <w:ind w:left="3010" w:hanging="360"/>
      </w:pPr>
      <w:rPr>
        <w:rFonts w:ascii="Symbol" w:hAnsi="Symbol" w:hint="default"/>
      </w:rPr>
    </w:lvl>
    <w:lvl w:ilvl="4" w:tplc="0C090003" w:tentative="1">
      <w:start w:val="1"/>
      <w:numFmt w:val="bullet"/>
      <w:lvlText w:val="o"/>
      <w:lvlJc w:val="left"/>
      <w:pPr>
        <w:ind w:left="3730" w:hanging="360"/>
      </w:pPr>
      <w:rPr>
        <w:rFonts w:ascii="Courier New" w:hAnsi="Courier New" w:cs="Courier New" w:hint="default"/>
      </w:rPr>
    </w:lvl>
    <w:lvl w:ilvl="5" w:tplc="0C090005" w:tentative="1">
      <w:start w:val="1"/>
      <w:numFmt w:val="bullet"/>
      <w:lvlText w:val=""/>
      <w:lvlJc w:val="left"/>
      <w:pPr>
        <w:ind w:left="4450" w:hanging="360"/>
      </w:pPr>
      <w:rPr>
        <w:rFonts w:ascii="Wingdings" w:hAnsi="Wingdings" w:hint="default"/>
      </w:rPr>
    </w:lvl>
    <w:lvl w:ilvl="6" w:tplc="0C090001" w:tentative="1">
      <w:start w:val="1"/>
      <w:numFmt w:val="bullet"/>
      <w:lvlText w:val=""/>
      <w:lvlJc w:val="left"/>
      <w:pPr>
        <w:ind w:left="5170" w:hanging="360"/>
      </w:pPr>
      <w:rPr>
        <w:rFonts w:ascii="Symbol" w:hAnsi="Symbol" w:hint="default"/>
      </w:rPr>
    </w:lvl>
    <w:lvl w:ilvl="7" w:tplc="0C090003" w:tentative="1">
      <w:start w:val="1"/>
      <w:numFmt w:val="bullet"/>
      <w:lvlText w:val="o"/>
      <w:lvlJc w:val="left"/>
      <w:pPr>
        <w:ind w:left="5890" w:hanging="360"/>
      </w:pPr>
      <w:rPr>
        <w:rFonts w:ascii="Courier New" w:hAnsi="Courier New" w:cs="Courier New" w:hint="default"/>
      </w:rPr>
    </w:lvl>
    <w:lvl w:ilvl="8" w:tplc="0C090005" w:tentative="1">
      <w:start w:val="1"/>
      <w:numFmt w:val="bullet"/>
      <w:lvlText w:val=""/>
      <w:lvlJc w:val="left"/>
      <w:pPr>
        <w:ind w:left="6610" w:hanging="360"/>
      </w:pPr>
      <w:rPr>
        <w:rFonts w:ascii="Wingdings" w:hAnsi="Wingdings" w:hint="default"/>
      </w:rPr>
    </w:lvl>
  </w:abstractNum>
  <w:abstractNum w:abstractNumId="36" w15:restartNumberingAfterBreak="0">
    <w:nsid w:val="3A370FF0"/>
    <w:multiLevelType w:val="hybridMultilevel"/>
    <w:tmpl w:val="5FC6B0FE"/>
    <w:lvl w:ilvl="0" w:tplc="EA58BA30">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7" w15:restartNumberingAfterBreak="0">
    <w:nsid w:val="3B7E1ED0"/>
    <w:multiLevelType w:val="hybridMultilevel"/>
    <w:tmpl w:val="9DC41788"/>
    <w:lvl w:ilvl="0" w:tplc="FFFFFFFF">
      <w:start w:val="2019"/>
      <w:numFmt w:val="bullet"/>
      <w:lvlText w:val="-"/>
      <w:lvlJc w:val="left"/>
      <w:pPr>
        <w:ind w:left="720" w:hanging="360"/>
      </w:pPr>
      <w:rPr>
        <w:rFonts w:ascii="Calibri" w:hAnsi="Calibri"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8" w15:restartNumberingAfterBreak="0">
    <w:nsid w:val="3E3D7A7C"/>
    <w:multiLevelType w:val="hybridMultilevel"/>
    <w:tmpl w:val="5CDA8FFC"/>
    <w:lvl w:ilvl="0" w:tplc="0C090005">
      <w:start w:val="1"/>
      <w:numFmt w:val="bullet"/>
      <w:lvlText w:val=""/>
      <w:lvlJc w:val="left"/>
      <w:pPr>
        <w:ind w:left="850" w:hanging="360"/>
      </w:pPr>
      <w:rPr>
        <w:rFonts w:ascii="Wingdings" w:hAnsi="Wingdings" w:hint="default"/>
      </w:rPr>
    </w:lvl>
    <w:lvl w:ilvl="1" w:tplc="0C090003" w:tentative="1">
      <w:start w:val="1"/>
      <w:numFmt w:val="bullet"/>
      <w:lvlText w:val="o"/>
      <w:lvlJc w:val="left"/>
      <w:pPr>
        <w:ind w:left="1570" w:hanging="360"/>
      </w:pPr>
      <w:rPr>
        <w:rFonts w:ascii="Courier New" w:hAnsi="Courier New" w:cs="Courier New" w:hint="default"/>
      </w:rPr>
    </w:lvl>
    <w:lvl w:ilvl="2" w:tplc="0C090005" w:tentative="1">
      <w:start w:val="1"/>
      <w:numFmt w:val="bullet"/>
      <w:lvlText w:val=""/>
      <w:lvlJc w:val="left"/>
      <w:pPr>
        <w:ind w:left="2290" w:hanging="360"/>
      </w:pPr>
      <w:rPr>
        <w:rFonts w:ascii="Wingdings" w:hAnsi="Wingdings" w:hint="default"/>
      </w:rPr>
    </w:lvl>
    <w:lvl w:ilvl="3" w:tplc="0C090001" w:tentative="1">
      <w:start w:val="1"/>
      <w:numFmt w:val="bullet"/>
      <w:lvlText w:val=""/>
      <w:lvlJc w:val="left"/>
      <w:pPr>
        <w:ind w:left="3010" w:hanging="360"/>
      </w:pPr>
      <w:rPr>
        <w:rFonts w:ascii="Symbol" w:hAnsi="Symbol" w:hint="default"/>
      </w:rPr>
    </w:lvl>
    <w:lvl w:ilvl="4" w:tplc="0C090003" w:tentative="1">
      <w:start w:val="1"/>
      <w:numFmt w:val="bullet"/>
      <w:lvlText w:val="o"/>
      <w:lvlJc w:val="left"/>
      <w:pPr>
        <w:ind w:left="3730" w:hanging="360"/>
      </w:pPr>
      <w:rPr>
        <w:rFonts w:ascii="Courier New" w:hAnsi="Courier New" w:cs="Courier New" w:hint="default"/>
      </w:rPr>
    </w:lvl>
    <w:lvl w:ilvl="5" w:tplc="0C090005" w:tentative="1">
      <w:start w:val="1"/>
      <w:numFmt w:val="bullet"/>
      <w:lvlText w:val=""/>
      <w:lvlJc w:val="left"/>
      <w:pPr>
        <w:ind w:left="4450" w:hanging="360"/>
      </w:pPr>
      <w:rPr>
        <w:rFonts w:ascii="Wingdings" w:hAnsi="Wingdings" w:hint="default"/>
      </w:rPr>
    </w:lvl>
    <w:lvl w:ilvl="6" w:tplc="0C090001" w:tentative="1">
      <w:start w:val="1"/>
      <w:numFmt w:val="bullet"/>
      <w:lvlText w:val=""/>
      <w:lvlJc w:val="left"/>
      <w:pPr>
        <w:ind w:left="5170" w:hanging="360"/>
      </w:pPr>
      <w:rPr>
        <w:rFonts w:ascii="Symbol" w:hAnsi="Symbol" w:hint="default"/>
      </w:rPr>
    </w:lvl>
    <w:lvl w:ilvl="7" w:tplc="0C090003" w:tentative="1">
      <w:start w:val="1"/>
      <w:numFmt w:val="bullet"/>
      <w:lvlText w:val="o"/>
      <w:lvlJc w:val="left"/>
      <w:pPr>
        <w:ind w:left="5890" w:hanging="360"/>
      </w:pPr>
      <w:rPr>
        <w:rFonts w:ascii="Courier New" w:hAnsi="Courier New" w:cs="Courier New" w:hint="default"/>
      </w:rPr>
    </w:lvl>
    <w:lvl w:ilvl="8" w:tplc="0C090005" w:tentative="1">
      <w:start w:val="1"/>
      <w:numFmt w:val="bullet"/>
      <w:lvlText w:val=""/>
      <w:lvlJc w:val="left"/>
      <w:pPr>
        <w:ind w:left="6610" w:hanging="360"/>
      </w:pPr>
      <w:rPr>
        <w:rFonts w:ascii="Wingdings" w:hAnsi="Wingdings" w:hint="default"/>
      </w:rPr>
    </w:lvl>
  </w:abstractNum>
  <w:abstractNum w:abstractNumId="39" w15:restartNumberingAfterBreak="0">
    <w:nsid w:val="401C33E6"/>
    <w:multiLevelType w:val="hybridMultilevel"/>
    <w:tmpl w:val="65FE454E"/>
    <w:lvl w:ilvl="0" w:tplc="0C090005">
      <w:start w:val="1"/>
      <w:numFmt w:val="bullet"/>
      <w:lvlText w:val=""/>
      <w:lvlJc w:val="left"/>
      <w:pPr>
        <w:ind w:left="720" w:hanging="360"/>
      </w:pPr>
      <w:rPr>
        <w:rFonts w:ascii="Wingdings" w:hAnsi="Wingdings"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0" w15:restartNumberingAfterBreak="0">
    <w:nsid w:val="44D310B3"/>
    <w:multiLevelType w:val="hybridMultilevel"/>
    <w:tmpl w:val="9B4C4FE8"/>
    <w:lvl w:ilvl="0" w:tplc="EA58BA30">
      <w:start w:val="1"/>
      <w:numFmt w:val="bullet"/>
      <w:lvlText w:val=""/>
      <w:lvlJc w:val="left"/>
      <w:pPr>
        <w:ind w:left="850" w:hanging="360"/>
      </w:pPr>
      <w:rPr>
        <w:rFonts w:ascii="Symbol" w:hAnsi="Symbol" w:hint="default"/>
      </w:rPr>
    </w:lvl>
    <w:lvl w:ilvl="1" w:tplc="0C090003" w:tentative="1">
      <w:start w:val="1"/>
      <w:numFmt w:val="bullet"/>
      <w:lvlText w:val="o"/>
      <w:lvlJc w:val="left"/>
      <w:pPr>
        <w:ind w:left="1570" w:hanging="360"/>
      </w:pPr>
      <w:rPr>
        <w:rFonts w:ascii="Courier New" w:hAnsi="Courier New" w:cs="Courier New" w:hint="default"/>
      </w:rPr>
    </w:lvl>
    <w:lvl w:ilvl="2" w:tplc="0C090005" w:tentative="1">
      <w:start w:val="1"/>
      <w:numFmt w:val="bullet"/>
      <w:lvlText w:val=""/>
      <w:lvlJc w:val="left"/>
      <w:pPr>
        <w:ind w:left="2290" w:hanging="360"/>
      </w:pPr>
      <w:rPr>
        <w:rFonts w:ascii="Wingdings" w:hAnsi="Wingdings" w:hint="default"/>
      </w:rPr>
    </w:lvl>
    <w:lvl w:ilvl="3" w:tplc="0C090001" w:tentative="1">
      <w:start w:val="1"/>
      <w:numFmt w:val="bullet"/>
      <w:lvlText w:val=""/>
      <w:lvlJc w:val="left"/>
      <w:pPr>
        <w:ind w:left="3010" w:hanging="360"/>
      </w:pPr>
      <w:rPr>
        <w:rFonts w:ascii="Symbol" w:hAnsi="Symbol" w:hint="default"/>
      </w:rPr>
    </w:lvl>
    <w:lvl w:ilvl="4" w:tplc="0C090003" w:tentative="1">
      <w:start w:val="1"/>
      <w:numFmt w:val="bullet"/>
      <w:lvlText w:val="o"/>
      <w:lvlJc w:val="left"/>
      <w:pPr>
        <w:ind w:left="3730" w:hanging="360"/>
      </w:pPr>
      <w:rPr>
        <w:rFonts w:ascii="Courier New" w:hAnsi="Courier New" w:cs="Courier New" w:hint="default"/>
      </w:rPr>
    </w:lvl>
    <w:lvl w:ilvl="5" w:tplc="0C090005" w:tentative="1">
      <w:start w:val="1"/>
      <w:numFmt w:val="bullet"/>
      <w:lvlText w:val=""/>
      <w:lvlJc w:val="left"/>
      <w:pPr>
        <w:ind w:left="4450" w:hanging="360"/>
      </w:pPr>
      <w:rPr>
        <w:rFonts w:ascii="Wingdings" w:hAnsi="Wingdings" w:hint="default"/>
      </w:rPr>
    </w:lvl>
    <w:lvl w:ilvl="6" w:tplc="0C090001" w:tentative="1">
      <w:start w:val="1"/>
      <w:numFmt w:val="bullet"/>
      <w:lvlText w:val=""/>
      <w:lvlJc w:val="left"/>
      <w:pPr>
        <w:ind w:left="5170" w:hanging="360"/>
      </w:pPr>
      <w:rPr>
        <w:rFonts w:ascii="Symbol" w:hAnsi="Symbol" w:hint="default"/>
      </w:rPr>
    </w:lvl>
    <w:lvl w:ilvl="7" w:tplc="0C090003" w:tentative="1">
      <w:start w:val="1"/>
      <w:numFmt w:val="bullet"/>
      <w:lvlText w:val="o"/>
      <w:lvlJc w:val="left"/>
      <w:pPr>
        <w:ind w:left="5890" w:hanging="360"/>
      </w:pPr>
      <w:rPr>
        <w:rFonts w:ascii="Courier New" w:hAnsi="Courier New" w:cs="Courier New" w:hint="default"/>
      </w:rPr>
    </w:lvl>
    <w:lvl w:ilvl="8" w:tplc="0C090005" w:tentative="1">
      <w:start w:val="1"/>
      <w:numFmt w:val="bullet"/>
      <w:lvlText w:val=""/>
      <w:lvlJc w:val="left"/>
      <w:pPr>
        <w:ind w:left="6610" w:hanging="360"/>
      </w:pPr>
      <w:rPr>
        <w:rFonts w:ascii="Wingdings" w:hAnsi="Wingdings" w:hint="default"/>
      </w:rPr>
    </w:lvl>
  </w:abstractNum>
  <w:abstractNum w:abstractNumId="41" w15:restartNumberingAfterBreak="0">
    <w:nsid w:val="465B4999"/>
    <w:multiLevelType w:val="hybridMultilevel"/>
    <w:tmpl w:val="50BE0B8C"/>
    <w:lvl w:ilvl="0" w:tplc="EA58BA30">
      <w:start w:val="1"/>
      <w:numFmt w:val="bullet"/>
      <w:lvlText w:val=""/>
      <w:lvlJc w:val="left"/>
      <w:pPr>
        <w:ind w:left="1440" w:hanging="360"/>
      </w:pPr>
      <w:rPr>
        <w:rFonts w:ascii="Symbol" w:hAnsi="Symbol" w:hint="default"/>
      </w:rPr>
    </w:lvl>
    <w:lvl w:ilvl="1" w:tplc="0C090003" w:tentative="1">
      <w:start w:val="1"/>
      <w:numFmt w:val="bullet"/>
      <w:lvlText w:val="o"/>
      <w:lvlJc w:val="left"/>
      <w:pPr>
        <w:ind w:left="2160" w:hanging="360"/>
      </w:pPr>
      <w:rPr>
        <w:rFonts w:ascii="Courier New" w:hAnsi="Courier New" w:cs="Courier New" w:hint="default"/>
      </w:rPr>
    </w:lvl>
    <w:lvl w:ilvl="2" w:tplc="0C090005" w:tentative="1">
      <w:start w:val="1"/>
      <w:numFmt w:val="bullet"/>
      <w:lvlText w:val=""/>
      <w:lvlJc w:val="left"/>
      <w:pPr>
        <w:ind w:left="2880" w:hanging="360"/>
      </w:pPr>
      <w:rPr>
        <w:rFonts w:ascii="Wingdings" w:hAnsi="Wingdings" w:hint="default"/>
      </w:rPr>
    </w:lvl>
    <w:lvl w:ilvl="3" w:tplc="0C090001" w:tentative="1">
      <w:start w:val="1"/>
      <w:numFmt w:val="bullet"/>
      <w:lvlText w:val=""/>
      <w:lvlJc w:val="left"/>
      <w:pPr>
        <w:ind w:left="3600" w:hanging="360"/>
      </w:pPr>
      <w:rPr>
        <w:rFonts w:ascii="Symbol" w:hAnsi="Symbol" w:hint="default"/>
      </w:rPr>
    </w:lvl>
    <w:lvl w:ilvl="4" w:tplc="0C090003" w:tentative="1">
      <w:start w:val="1"/>
      <w:numFmt w:val="bullet"/>
      <w:lvlText w:val="o"/>
      <w:lvlJc w:val="left"/>
      <w:pPr>
        <w:ind w:left="4320" w:hanging="360"/>
      </w:pPr>
      <w:rPr>
        <w:rFonts w:ascii="Courier New" w:hAnsi="Courier New" w:cs="Courier New" w:hint="default"/>
      </w:rPr>
    </w:lvl>
    <w:lvl w:ilvl="5" w:tplc="0C090005" w:tentative="1">
      <w:start w:val="1"/>
      <w:numFmt w:val="bullet"/>
      <w:lvlText w:val=""/>
      <w:lvlJc w:val="left"/>
      <w:pPr>
        <w:ind w:left="5040" w:hanging="360"/>
      </w:pPr>
      <w:rPr>
        <w:rFonts w:ascii="Wingdings" w:hAnsi="Wingdings" w:hint="default"/>
      </w:rPr>
    </w:lvl>
    <w:lvl w:ilvl="6" w:tplc="0C090001" w:tentative="1">
      <w:start w:val="1"/>
      <w:numFmt w:val="bullet"/>
      <w:lvlText w:val=""/>
      <w:lvlJc w:val="left"/>
      <w:pPr>
        <w:ind w:left="5760" w:hanging="360"/>
      </w:pPr>
      <w:rPr>
        <w:rFonts w:ascii="Symbol" w:hAnsi="Symbol" w:hint="default"/>
      </w:rPr>
    </w:lvl>
    <w:lvl w:ilvl="7" w:tplc="0C090003" w:tentative="1">
      <w:start w:val="1"/>
      <w:numFmt w:val="bullet"/>
      <w:lvlText w:val="o"/>
      <w:lvlJc w:val="left"/>
      <w:pPr>
        <w:ind w:left="6480" w:hanging="360"/>
      </w:pPr>
      <w:rPr>
        <w:rFonts w:ascii="Courier New" w:hAnsi="Courier New" w:cs="Courier New" w:hint="default"/>
      </w:rPr>
    </w:lvl>
    <w:lvl w:ilvl="8" w:tplc="0C090005" w:tentative="1">
      <w:start w:val="1"/>
      <w:numFmt w:val="bullet"/>
      <w:lvlText w:val=""/>
      <w:lvlJc w:val="left"/>
      <w:pPr>
        <w:ind w:left="7200" w:hanging="360"/>
      </w:pPr>
      <w:rPr>
        <w:rFonts w:ascii="Wingdings" w:hAnsi="Wingdings" w:hint="default"/>
      </w:rPr>
    </w:lvl>
  </w:abstractNum>
  <w:abstractNum w:abstractNumId="42" w15:restartNumberingAfterBreak="0">
    <w:nsid w:val="4C4374A9"/>
    <w:multiLevelType w:val="multilevel"/>
    <w:tmpl w:val="334A04B8"/>
    <w:name w:val="StandardBulletedList"/>
    <w:lvl w:ilvl="0">
      <w:start w:val="1"/>
      <w:numFmt w:val="bullet"/>
      <w:pStyle w:val="Reports1"/>
      <w:lvlText w:val=""/>
      <w:lvlJc w:val="left"/>
      <w:pPr>
        <w:tabs>
          <w:tab w:val="num" w:pos="520"/>
        </w:tabs>
        <w:ind w:left="520" w:hanging="520"/>
      </w:pPr>
      <w:rPr>
        <w:rFonts w:ascii="Symbol" w:hAnsi="Symbol" w:hint="default"/>
      </w:rPr>
    </w:lvl>
    <w:lvl w:ilvl="1">
      <w:start w:val="1"/>
      <w:numFmt w:val="bullet"/>
      <w:pStyle w:val="Dash"/>
      <w:lvlText w:val="–"/>
      <w:lvlJc w:val="left"/>
      <w:pPr>
        <w:tabs>
          <w:tab w:val="num" w:pos="1040"/>
        </w:tabs>
        <w:ind w:left="1040" w:hanging="520"/>
      </w:pPr>
      <w:rPr>
        <w:rFonts w:ascii="Times New Roman" w:hAnsi="Times New Roman" w:cs="Times New Roman"/>
      </w:rPr>
    </w:lvl>
    <w:lvl w:ilvl="2">
      <w:start w:val="1"/>
      <w:numFmt w:val="bullet"/>
      <w:pStyle w:val="DoubleDot"/>
      <w:lvlText w:val=":"/>
      <w:lvlJc w:val="left"/>
      <w:pPr>
        <w:tabs>
          <w:tab w:val="num" w:pos="1560"/>
        </w:tabs>
        <w:ind w:left="1560" w:hanging="520"/>
      </w:pPr>
      <w:rPr>
        <w:rFonts w:ascii="Times New Roman" w:hAnsi="Times New Roman" w:cs="Times New Roman"/>
      </w:r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43" w15:restartNumberingAfterBreak="0">
    <w:nsid w:val="4CD13E45"/>
    <w:multiLevelType w:val="hybridMultilevel"/>
    <w:tmpl w:val="4C3C2934"/>
    <w:lvl w:ilvl="0" w:tplc="EA58BA30">
      <w:start w:val="1"/>
      <w:numFmt w:val="bullet"/>
      <w:lvlText w:val=""/>
      <w:lvlJc w:val="left"/>
      <w:pPr>
        <w:ind w:left="490" w:hanging="360"/>
      </w:pPr>
      <w:rPr>
        <w:rFonts w:ascii="Symbol" w:hAnsi="Symbol" w:hint="default"/>
      </w:rPr>
    </w:lvl>
    <w:lvl w:ilvl="1" w:tplc="0C090003" w:tentative="1">
      <w:start w:val="1"/>
      <w:numFmt w:val="bullet"/>
      <w:lvlText w:val="o"/>
      <w:lvlJc w:val="left"/>
      <w:pPr>
        <w:ind w:left="1210" w:hanging="360"/>
      </w:pPr>
      <w:rPr>
        <w:rFonts w:ascii="Courier New" w:hAnsi="Courier New" w:cs="Courier New" w:hint="default"/>
      </w:rPr>
    </w:lvl>
    <w:lvl w:ilvl="2" w:tplc="0C090005" w:tentative="1">
      <w:start w:val="1"/>
      <w:numFmt w:val="bullet"/>
      <w:lvlText w:val=""/>
      <w:lvlJc w:val="left"/>
      <w:pPr>
        <w:ind w:left="1930" w:hanging="360"/>
      </w:pPr>
      <w:rPr>
        <w:rFonts w:ascii="Wingdings" w:hAnsi="Wingdings" w:hint="default"/>
      </w:rPr>
    </w:lvl>
    <w:lvl w:ilvl="3" w:tplc="0C090001" w:tentative="1">
      <w:start w:val="1"/>
      <w:numFmt w:val="bullet"/>
      <w:lvlText w:val=""/>
      <w:lvlJc w:val="left"/>
      <w:pPr>
        <w:ind w:left="2650" w:hanging="360"/>
      </w:pPr>
      <w:rPr>
        <w:rFonts w:ascii="Symbol" w:hAnsi="Symbol" w:hint="default"/>
      </w:rPr>
    </w:lvl>
    <w:lvl w:ilvl="4" w:tplc="0C090003" w:tentative="1">
      <w:start w:val="1"/>
      <w:numFmt w:val="bullet"/>
      <w:lvlText w:val="o"/>
      <w:lvlJc w:val="left"/>
      <w:pPr>
        <w:ind w:left="3370" w:hanging="360"/>
      </w:pPr>
      <w:rPr>
        <w:rFonts w:ascii="Courier New" w:hAnsi="Courier New" w:cs="Courier New" w:hint="default"/>
      </w:rPr>
    </w:lvl>
    <w:lvl w:ilvl="5" w:tplc="0C090005" w:tentative="1">
      <w:start w:val="1"/>
      <w:numFmt w:val="bullet"/>
      <w:lvlText w:val=""/>
      <w:lvlJc w:val="left"/>
      <w:pPr>
        <w:ind w:left="4090" w:hanging="360"/>
      </w:pPr>
      <w:rPr>
        <w:rFonts w:ascii="Wingdings" w:hAnsi="Wingdings" w:hint="default"/>
      </w:rPr>
    </w:lvl>
    <w:lvl w:ilvl="6" w:tplc="0C090001" w:tentative="1">
      <w:start w:val="1"/>
      <w:numFmt w:val="bullet"/>
      <w:lvlText w:val=""/>
      <w:lvlJc w:val="left"/>
      <w:pPr>
        <w:ind w:left="4810" w:hanging="360"/>
      </w:pPr>
      <w:rPr>
        <w:rFonts w:ascii="Symbol" w:hAnsi="Symbol" w:hint="default"/>
      </w:rPr>
    </w:lvl>
    <w:lvl w:ilvl="7" w:tplc="0C090003" w:tentative="1">
      <w:start w:val="1"/>
      <w:numFmt w:val="bullet"/>
      <w:lvlText w:val="o"/>
      <w:lvlJc w:val="left"/>
      <w:pPr>
        <w:ind w:left="5530" w:hanging="360"/>
      </w:pPr>
      <w:rPr>
        <w:rFonts w:ascii="Courier New" w:hAnsi="Courier New" w:cs="Courier New" w:hint="default"/>
      </w:rPr>
    </w:lvl>
    <w:lvl w:ilvl="8" w:tplc="0C090005" w:tentative="1">
      <w:start w:val="1"/>
      <w:numFmt w:val="bullet"/>
      <w:lvlText w:val=""/>
      <w:lvlJc w:val="left"/>
      <w:pPr>
        <w:ind w:left="6250" w:hanging="360"/>
      </w:pPr>
      <w:rPr>
        <w:rFonts w:ascii="Wingdings" w:hAnsi="Wingdings" w:hint="default"/>
      </w:rPr>
    </w:lvl>
  </w:abstractNum>
  <w:abstractNum w:abstractNumId="44" w15:restartNumberingAfterBreak="0">
    <w:nsid w:val="4D196B4F"/>
    <w:multiLevelType w:val="hybridMultilevel"/>
    <w:tmpl w:val="F39E909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5" w15:restartNumberingAfterBreak="0">
    <w:nsid w:val="4ED217FE"/>
    <w:multiLevelType w:val="hybridMultilevel"/>
    <w:tmpl w:val="6314503A"/>
    <w:lvl w:ilvl="0" w:tplc="0C090001">
      <w:start w:val="1"/>
      <w:numFmt w:val="bullet"/>
      <w:lvlText w:val=""/>
      <w:lvlJc w:val="left"/>
      <w:pPr>
        <w:ind w:left="775" w:hanging="360"/>
      </w:pPr>
      <w:rPr>
        <w:rFonts w:ascii="Symbol" w:hAnsi="Symbol" w:hint="default"/>
      </w:rPr>
    </w:lvl>
    <w:lvl w:ilvl="1" w:tplc="0C090003" w:tentative="1">
      <w:start w:val="1"/>
      <w:numFmt w:val="bullet"/>
      <w:lvlText w:val="o"/>
      <w:lvlJc w:val="left"/>
      <w:pPr>
        <w:ind w:left="1495" w:hanging="360"/>
      </w:pPr>
      <w:rPr>
        <w:rFonts w:ascii="Courier New" w:hAnsi="Courier New" w:cs="Courier New" w:hint="default"/>
      </w:rPr>
    </w:lvl>
    <w:lvl w:ilvl="2" w:tplc="0C090005" w:tentative="1">
      <w:start w:val="1"/>
      <w:numFmt w:val="bullet"/>
      <w:lvlText w:val=""/>
      <w:lvlJc w:val="left"/>
      <w:pPr>
        <w:ind w:left="2215" w:hanging="360"/>
      </w:pPr>
      <w:rPr>
        <w:rFonts w:ascii="Wingdings" w:hAnsi="Wingdings" w:hint="default"/>
      </w:rPr>
    </w:lvl>
    <w:lvl w:ilvl="3" w:tplc="0C090001" w:tentative="1">
      <w:start w:val="1"/>
      <w:numFmt w:val="bullet"/>
      <w:lvlText w:val=""/>
      <w:lvlJc w:val="left"/>
      <w:pPr>
        <w:ind w:left="2935" w:hanging="360"/>
      </w:pPr>
      <w:rPr>
        <w:rFonts w:ascii="Symbol" w:hAnsi="Symbol" w:hint="default"/>
      </w:rPr>
    </w:lvl>
    <w:lvl w:ilvl="4" w:tplc="0C090003" w:tentative="1">
      <w:start w:val="1"/>
      <w:numFmt w:val="bullet"/>
      <w:lvlText w:val="o"/>
      <w:lvlJc w:val="left"/>
      <w:pPr>
        <w:ind w:left="3655" w:hanging="360"/>
      </w:pPr>
      <w:rPr>
        <w:rFonts w:ascii="Courier New" w:hAnsi="Courier New" w:cs="Courier New" w:hint="default"/>
      </w:rPr>
    </w:lvl>
    <w:lvl w:ilvl="5" w:tplc="0C090005" w:tentative="1">
      <w:start w:val="1"/>
      <w:numFmt w:val="bullet"/>
      <w:lvlText w:val=""/>
      <w:lvlJc w:val="left"/>
      <w:pPr>
        <w:ind w:left="4375" w:hanging="360"/>
      </w:pPr>
      <w:rPr>
        <w:rFonts w:ascii="Wingdings" w:hAnsi="Wingdings" w:hint="default"/>
      </w:rPr>
    </w:lvl>
    <w:lvl w:ilvl="6" w:tplc="0C090001" w:tentative="1">
      <w:start w:val="1"/>
      <w:numFmt w:val="bullet"/>
      <w:lvlText w:val=""/>
      <w:lvlJc w:val="left"/>
      <w:pPr>
        <w:ind w:left="5095" w:hanging="360"/>
      </w:pPr>
      <w:rPr>
        <w:rFonts w:ascii="Symbol" w:hAnsi="Symbol" w:hint="default"/>
      </w:rPr>
    </w:lvl>
    <w:lvl w:ilvl="7" w:tplc="0C090003" w:tentative="1">
      <w:start w:val="1"/>
      <w:numFmt w:val="bullet"/>
      <w:lvlText w:val="o"/>
      <w:lvlJc w:val="left"/>
      <w:pPr>
        <w:ind w:left="5815" w:hanging="360"/>
      </w:pPr>
      <w:rPr>
        <w:rFonts w:ascii="Courier New" w:hAnsi="Courier New" w:cs="Courier New" w:hint="default"/>
      </w:rPr>
    </w:lvl>
    <w:lvl w:ilvl="8" w:tplc="0C090005" w:tentative="1">
      <w:start w:val="1"/>
      <w:numFmt w:val="bullet"/>
      <w:lvlText w:val=""/>
      <w:lvlJc w:val="left"/>
      <w:pPr>
        <w:ind w:left="6535" w:hanging="360"/>
      </w:pPr>
      <w:rPr>
        <w:rFonts w:ascii="Wingdings" w:hAnsi="Wingdings" w:hint="default"/>
      </w:rPr>
    </w:lvl>
  </w:abstractNum>
  <w:abstractNum w:abstractNumId="46" w15:restartNumberingAfterBreak="0">
    <w:nsid w:val="4F7D419E"/>
    <w:multiLevelType w:val="hybridMultilevel"/>
    <w:tmpl w:val="60587628"/>
    <w:lvl w:ilvl="0" w:tplc="0C090001">
      <w:start w:val="1"/>
      <w:numFmt w:val="bullet"/>
      <w:lvlText w:val=""/>
      <w:lvlJc w:val="left"/>
      <w:pPr>
        <w:ind w:left="360" w:hanging="360"/>
      </w:pPr>
      <w:rPr>
        <w:rFonts w:ascii="Symbol" w:hAnsi="Symbol" w:hint="default"/>
      </w:rPr>
    </w:lvl>
    <w:lvl w:ilvl="1" w:tplc="0C090005">
      <w:start w:val="1"/>
      <w:numFmt w:val="bullet"/>
      <w:lvlText w:val=""/>
      <w:lvlJc w:val="left"/>
      <w:pPr>
        <w:ind w:left="1080" w:hanging="360"/>
      </w:pPr>
      <w:rPr>
        <w:rFonts w:ascii="Wingdings" w:hAnsi="Wingdings"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47" w15:restartNumberingAfterBreak="0">
    <w:nsid w:val="51957CA0"/>
    <w:multiLevelType w:val="singleLevel"/>
    <w:tmpl w:val="0C09000F"/>
    <w:lvl w:ilvl="0">
      <w:start w:val="1"/>
      <w:numFmt w:val="decimal"/>
      <w:lvlText w:val="%1."/>
      <w:lvlJc w:val="left"/>
      <w:pPr>
        <w:ind w:left="643" w:hanging="360"/>
      </w:pPr>
      <w:rPr>
        <w:rFonts w:hint="default"/>
      </w:rPr>
    </w:lvl>
  </w:abstractNum>
  <w:abstractNum w:abstractNumId="48" w15:restartNumberingAfterBreak="0">
    <w:nsid w:val="54272A8B"/>
    <w:multiLevelType w:val="hybridMultilevel"/>
    <w:tmpl w:val="8110A5E2"/>
    <w:lvl w:ilvl="0" w:tplc="EA58BA30">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9" w15:restartNumberingAfterBreak="0">
    <w:nsid w:val="547836B9"/>
    <w:multiLevelType w:val="hybridMultilevel"/>
    <w:tmpl w:val="AD725D5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50" w15:restartNumberingAfterBreak="0">
    <w:nsid w:val="595D7E15"/>
    <w:multiLevelType w:val="multilevel"/>
    <w:tmpl w:val="5860EE72"/>
    <w:styleLink w:val="TableHeadingNumbers"/>
    <w:lvl w:ilvl="0">
      <w:start w:val="1"/>
      <w:numFmt w:val="decimal"/>
      <w:lvlText w:val="Table %1."/>
      <w:lvlJc w:val="left"/>
      <w:pPr>
        <w:ind w:left="907" w:hanging="907"/>
      </w:pPr>
      <w:rPr>
        <w:rFonts w:hint="default"/>
      </w:rPr>
    </w:lvl>
    <w:lvl w:ilvl="1">
      <w:start w:val="1"/>
      <w:numFmt w:val="lowerLetter"/>
      <w:lvlText w:val="%2)"/>
      <w:lvlJc w:val="left"/>
      <w:pPr>
        <w:ind w:left="1814" w:hanging="907"/>
      </w:pPr>
      <w:rPr>
        <w:rFonts w:hint="default"/>
      </w:rPr>
    </w:lvl>
    <w:lvl w:ilvl="2">
      <w:start w:val="1"/>
      <w:numFmt w:val="lowerRoman"/>
      <w:lvlText w:val="%3)"/>
      <w:lvlJc w:val="left"/>
      <w:pPr>
        <w:ind w:left="2721" w:hanging="907"/>
      </w:pPr>
      <w:rPr>
        <w:rFonts w:hint="default"/>
      </w:rPr>
    </w:lvl>
    <w:lvl w:ilvl="3">
      <w:start w:val="1"/>
      <w:numFmt w:val="decimal"/>
      <w:lvlText w:val="(%4)"/>
      <w:lvlJc w:val="left"/>
      <w:pPr>
        <w:ind w:left="3628" w:hanging="907"/>
      </w:pPr>
      <w:rPr>
        <w:rFonts w:hint="default"/>
      </w:rPr>
    </w:lvl>
    <w:lvl w:ilvl="4">
      <w:start w:val="1"/>
      <w:numFmt w:val="lowerLetter"/>
      <w:lvlText w:val="(%5)"/>
      <w:lvlJc w:val="left"/>
      <w:pPr>
        <w:ind w:left="4535" w:hanging="907"/>
      </w:pPr>
      <w:rPr>
        <w:rFonts w:hint="default"/>
      </w:rPr>
    </w:lvl>
    <w:lvl w:ilvl="5">
      <w:start w:val="1"/>
      <w:numFmt w:val="lowerRoman"/>
      <w:lvlText w:val="(%6)"/>
      <w:lvlJc w:val="left"/>
      <w:pPr>
        <w:ind w:left="5442" w:hanging="907"/>
      </w:pPr>
      <w:rPr>
        <w:rFonts w:hint="default"/>
      </w:rPr>
    </w:lvl>
    <w:lvl w:ilvl="6">
      <w:start w:val="1"/>
      <w:numFmt w:val="decimal"/>
      <w:lvlText w:val="%7."/>
      <w:lvlJc w:val="left"/>
      <w:pPr>
        <w:ind w:left="6349" w:hanging="907"/>
      </w:pPr>
      <w:rPr>
        <w:rFonts w:hint="default"/>
      </w:rPr>
    </w:lvl>
    <w:lvl w:ilvl="7">
      <w:start w:val="1"/>
      <w:numFmt w:val="lowerLetter"/>
      <w:lvlText w:val="%8."/>
      <w:lvlJc w:val="left"/>
      <w:pPr>
        <w:ind w:left="7256" w:hanging="907"/>
      </w:pPr>
      <w:rPr>
        <w:rFonts w:hint="default"/>
      </w:rPr>
    </w:lvl>
    <w:lvl w:ilvl="8">
      <w:start w:val="1"/>
      <w:numFmt w:val="lowerRoman"/>
      <w:lvlText w:val="%9."/>
      <w:lvlJc w:val="left"/>
      <w:pPr>
        <w:ind w:left="8163" w:hanging="907"/>
      </w:pPr>
      <w:rPr>
        <w:rFonts w:hint="default"/>
      </w:rPr>
    </w:lvl>
  </w:abstractNum>
  <w:abstractNum w:abstractNumId="51" w15:restartNumberingAfterBreak="0">
    <w:nsid w:val="59765A6B"/>
    <w:multiLevelType w:val="hybridMultilevel"/>
    <w:tmpl w:val="2E18B0B6"/>
    <w:lvl w:ilvl="0" w:tplc="0C090001">
      <w:start w:val="1"/>
      <w:numFmt w:val="bullet"/>
      <w:lvlText w:val=""/>
      <w:lvlJc w:val="left"/>
      <w:pPr>
        <w:ind w:left="850" w:hanging="360"/>
      </w:pPr>
      <w:rPr>
        <w:rFonts w:ascii="Symbol" w:hAnsi="Symbol" w:hint="default"/>
      </w:rPr>
    </w:lvl>
    <w:lvl w:ilvl="1" w:tplc="0C090003" w:tentative="1">
      <w:start w:val="1"/>
      <w:numFmt w:val="bullet"/>
      <w:lvlText w:val="o"/>
      <w:lvlJc w:val="left"/>
      <w:pPr>
        <w:ind w:left="1570" w:hanging="360"/>
      </w:pPr>
      <w:rPr>
        <w:rFonts w:ascii="Courier New" w:hAnsi="Courier New" w:cs="Courier New" w:hint="default"/>
      </w:rPr>
    </w:lvl>
    <w:lvl w:ilvl="2" w:tplc="0C090005" w:tentative="1">
      <w:start w:val="1"/>
      <w:numFmt w:val="bullet"/>
      <w:lvlText w:val=""/>
      <w:lvlJc w:val="left"/>
      <w:pPr>
        <w:ind w:left="2290" w:hanging="360"/>
      </w:pPr>
      <w:rPr>
        <w:rFonts w:ascii="Wingdings" w:hAnsi="Wingdings" w:hint="default"/>
      </w:rPr>
    </w:lvl>
    <w:lvl w:ilvl="3" w:tplc="0C090001" w:tentative="1">
      <w:start w:val="1"/>
      <w:numFmt w:val="bullet"/>
      <w:lvlText w:val=""/>
      <w:lvlJc w:val="left"/>
      <w:pPr>
        <w:ind w:left="3010" w:hanging="360"/>
      </w:pPr>
      <w:rPr>
        <w:rFonts w:ascii="Symbol" w:hAnsi="Symbol" w:hint="default"/>
      </w:rPr>
    </w:lvl>
    <w:lvl w:ilvl="4" w:tplc="0C090003" w:tentative="1">
      <w:start w:val="1"/>
      <w:numFmt w:val="bullet"/>
      <w:lvlText w:val="o"/>
      <w:lvlJc w:val="left"/>
      <w:pPr>
        <w:ind w:left="3730" w:hanging="360"/>
      </w:pPr>
      <w:rPr>
        <w:rFonts w:ascii="Courier New" w:hAnsi="Courier New" w:cs="Courier New" w:hint="default"/>
      </w:rPr>
    </w:lvl>
    <w:lvl w:ilvl="5" w:tplc="0C090005" w:tentative="1">
      <w:start w:val="1"/>
      <w:numFmt w:val="bullet"/>
      <w:lvlText w:val=""/>
      <w:lvlJc w:val="left"/>
      <w:pPr>
        <w:ind w:left="4450" w:hanging="360"/>
      </w:pPr>
      <w:rPr>
        <w:rFonts w:ascii="Wingdings" w:hAnsi="Wingdings" w:hint="default"/>
      </w:rPr>
    </w:lvl>
    <w:lvl w:ilvl="6" w:tplc="0C090001" w:tentative="1">
      <w:start w:val="1"/>
      <w:numFmt w:val="bullet"/>
      <w:lvlText w:val=""/>
      <w:lvlJc w:val="left"/>
      <w:pPr>
        <w:ind w:left="5170" w:hanging="360"/>
      </w:pPr>
      <w:rPr>
        <w:rFonts w:ascii="Symbol" w:hAnsi="Symbol" w:hint="default"/>
      </w:rPr>
    </w:lvl>
    <w:lvl w:ilvl="7" w:tplc="0C090003" w:tentative="1">
      <w:start w:val="1"/>
      <w:numFmt w:val="bullet"/>
      <w:lvlText w:val="o"/>
      <w:lvlJc w:val="left"/>
      <w:pPr>
        <w:ind w:left="5890" w:hanging="360"/>
      </w:pPr>
      <w:rPr>
        <w:rFonts w:ascii="Courier New" w:hAnsi="Courier New" w:cs="Courier New" w:hint="default"/>
      </w:rPr>
    </w:lvl>
    <w:lvl w:ilvl="8" w:tplc="0C090005" w:tentative="1">
      <w:start w:val="1"/>
      <w:numFmt w:val="bullet"/>
      <w:lvlText w:val=""/>
      <w:lvlJc w:val="left"/>
      <w:pPr>
        <w:ind w:left="6610" w:hanging="360"/>
      </w:pPr>
      <w:rPr>
        <w:rFonts w:ascii="Wingdings" w:hAnsi="Wingdings" w:hint="default"/>
      </w:rPr>
    </w:lvl>
  </w:abstractNum>
  <w:abstractNum w:abstractNumId="52" w15:restartNumberingAfterBreak="0">
    <w:nsid w:val="59CD67E8"/>
    <w:multiLevelType w:val="multilevel"/>
    <w:tmpl w:val="0C090025"/>
    <w:lvl w:ilvl="0">
      <w:start w:val="1"/>
      <w:numFmt w:val="decimal"/>
      <w:pStyle w:val="CoverPage"/>
      <w:lvlText w:val="%1"/>
      <w:lvlJc w:val="left"/>
      <w:pPr>
        <w:ind w:left="432" w:hanging="432"/>
      </w:pPr>
      <w:rPr>
        <w:rFonts w:hint="default"/>
      </w:rPr>
    </w:lvl>
    <w:lvl w:ilvl="1">
      <w:start w:val="1"/>
      <w:numFmt w:val="decimal"/>
      <w:lvlText w:val="%1.%2"/>
      <w:lvlJc w:val="left"/>
      <w:pPr>
        <w:ind w:left="576" w:hanging="576"/>
      </w:pPr>
      <w:rPr>
        <w:rFonts w:hint="default"/>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2">
      <w:start w:val="1"/>
      <w:numFmt w:val="decimal"/>
      <w:lvlText w:val="%1.%2.%3"/>
      <w:lvlJc w:val="left"/>
      <w:pPr>
        <w:ind w:left="720" w:hanging="720"/>
      </w:pPr>
      <w:rPr>
        <w:rFonts w:hint="default"/>
      </w:rPr>
    </w:lvl>
    <w:lvl w:ilvl="3">
      <w:start w:val="1"/>
      <w:numFmt w:val="decimal"/>
      <w:lvlText w:val="%1.%2.%3.%4"/>
      <w:lvlJc w:val="left"/>
      <w:pPr>
        <w:ind w:left="864" w:hanging="864"/>
      </w:pPr>
      <w:rPr>
        <w:rFonts w:hint="default"/>
      </w:rPr>
    </w:lvl>
    <w:lvl w:ilvl="4">
      <w:start w:val="1"/>
      <w:numFmt w:val="decimal"/>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53" w15:restartNumberingAfterBreak="0">
    <w:nsid w:val="5A583769"/>
    <w:multiLevelType w:val="multilevel"/>
    <w:tmpl w:val="CC465478"/>
    <w:lvl w:ilvl="0">
      <w:start w:val="1"/>
      <w:numFmt w:val="bullet"/>
      <w:lvlText w:val=""/>
      <w:lvlJc w:val="left"/>
      <w:pPr>
        <w:ind w:left="284" w:hanging="284"/>
      </w:pPr>
      <w:rPr>
        <w:rFonts w:ascii="Symbol" w:hAnsi="Symbol" w:hint="default"/>
      </w:rPr>
    </w:lvl>
    <w:lvl w:ilvl="1">
      <w:start w:val="1"/>
      <w:numFmt w:val="bullet"/>
      <w:lvlText w:val="–"/>
      <w:lvlJc w:val="left"/>
      <w:pPr>
        <w:ind w:left="568" w:hanging="284"/>
      </w:pPr>
      <w:rPr>
        <w:rFonts w:ascii="Arial" w:hAnsi="Arial" w:hint="default"/>
      </w:rPr>
    </w:lvl>
    <w:lvl w:ilvl="2">
      <w:start w:val="1"/>
      <w:numFmt w:val="bullet"/>
      <w:lvlText w:val="»"/>
      <w:lvlJc w:val="left"/>
      <w:pPr>
        <w:ind w:left="852" w:hanging="284"/>
      </w:pPr>
      <w:rPr>
        <w:rFonts w:ascii="Arial" w:hAnsi="Arial" w:hint="default"/>
      </w:rPr>
    </w:lvl>
    <w:lvl w:ilvl="3">
      <w:start w:val="2021"/>
      <w:numFmt w:val="bullet"/>
      <w:pStyle w:val="Style3"/>
      <w:lvlText w:val="-"/>
      <w:lvlJc w:val="left"/>
      <w:pPr>
        <w:ind w:left="1136" w:hanging="284"/>
      </w:pPr>
      <w:rPr>
        <w:rFonts w:ascii="Arial" w:eastAsia="Times New Roman" w:hAnsi="Arial" w:cs="Arial" w:hint="default"/>
      </w:rPr>
    </w:lvl>
    <w:lvl w:ilvl="4">
      <w:start w:val="1"/>
      <w:numFmt w:val="lowerLetter"/>
      <w:lvlText w:val="(%5)"/>
      <w:lvlJc w:val="left"/>
      <w:pPr>
        <w:ind w:left="1420" w:hanging="284"/>
      </w:pPr>
      <w:rPr>
        <w:rFonts w:hint="default"/>
      </w:rPr>
    </w:lvl>
    <w:lvl w:ilvl="5">
      <w:start w:val="1"/>
      <w:numFmt w:val="lowerRoman"/>
      <w:lvlText w:val="(%6)"/>
      <w:lvlJc w:val="lef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left"/>
      <w:pPr>
        <w:ind w:left="2556" w:hanging="284"/>
      </w:pPr>
      <w:rPr>
        <w:rFonts w:hint="default"/>
      </w:rPr>
    </w:lvl>
  </w:abstractNum>
  <w:abstractNum w:abstractNumId="54" w15:restartNumberingAfterBreak="0">
    <w:nsid w:val="5B29014B"/>
    <w:multiLevelType w:val="hybridMultilevel"/>
    <w:tmpl w:val="C1CADDE4"/>
    <w:lvl w:ilvl="0" w:tplc="5FBAD848">
      <w:start w:val="2"/>
      <w:numFmt w:val="upperLetter"/>
      <w:lvlText w:val="(%1)"/>
      <w:lvlJc w:val="left"/>
      <w:pPr>
        <w:ind w:left="1384" w:hanging="360"/>
      </w:pPr>
      <w:rPr>
        <w:rFonts w:hint="default"/>
      </w:rPr>
    </w:lvl>
    <w:lvl w:ilvl="1" w:tplc="0C090019" w:tentative="1">
      <w:start w:val="1"/>
      <w:numFmt w:val="lowerLetter"/>
      <w:lvlText w:val="%2."/>
      <w:lvlJc w:val="left"/>
      <w:pPr>
        <w:ind w:left="2104" w:hanging="360"/>
      </w:pPr>
    </w:lvl>
    <w:lvl w:ilvl="2" w:tplc="0C09001B" w:tentative="1">
      <w:start w:val="1"/>
      <w:numFmt w:val="lowerRoman"/>
      <w:lvlText w:val="%3."/>
      <w:lvlJc w:val="right"/>
      <w:pPr>
        <w:ind w:left="2824" w:hanging="180"/>
      </w:pPr>
    </w:lvl>
    <w:lvl w:ilvl="3" w:tplc="0C09000F" w:tentative="1">
      <w:start w:val="1"/>
      <w:numFmt w:val="decimal"/>
      <w:lvlText w:val="%4."/>
      <w:lvlJc w:val="left"/>
      <w:pPr>
        <w:ind w:left="3544" w:hanging="360"/>
      </w:pPr>
    </w:lvl>
    <w:lvl w:ilvl="4" w:tplc="0C090019" w:tentative="1">
      <w:start w:val="1"/>
      <w:numFmt w:val="lowerLetter"/>
      <w:lvlText w:val="%5."/>
      <w:lvlJc w:val="left"/>
      <w:pPr>
        <w:ind w:left="4264" w:hanging="360"/>
      </w:pPr>
    </w:lvl>
    <w:lvl w:ilvl="5" w:tplc="0C09001B" w:tentative="1">
      <w:start w:val="1"/>
      <w:numFmt w:val="lowerRoman"/>
      <w:lvlText w:val="%6."/>
      <w:lvlJc w:val="right"/>
      <w:pPr>
        <w:ind w:left="4984" w:hanging="180"/>
      </w:pPr>
    </w:lvl>
    <w:lvl w:ilvl="6" w:tplc="0C09000F" w:tentative="1">
      <w:start w:val="1"/>
      <w:numFmt w:val="decimal"/>
      <w:lvlText w:val="%7."/>
      <w:lvlJc w:val="left"/>
      <w:pPr>
        <w:ind w:left="5704" w:hanging="360"/>
      </w:pPr>
    </w:lvl>
    <w:lvl w:ilvl="7" w:tplc="0C090019" w:tentative="1">
      <w:start w:val="1"/>
      <w:numFmt w:val="lowerLetter"/>
      <w:lvlText w:val="%8."/>
      <w:lvlJc w:val="left"/>
      <w:pPr>
        <w:ind w:left="6424" w:hanging="360"/>
      </w:pPr>
    </w:lvl>
    <w:lvl w:ilvl="8" w:tplc="0C09001B" w:tentative="1">
      <w:start w:val="1"/>
      <w:numFmt w:val="lowerRoman"/>
      <w:lvlText w:val="%9."/>
      <w:lvlJc w:val="right"/>
      <w:pPr>
        <w:ind w:left="7144" w:hanging="180"/>
      </w:pPr>
    </w:lvl>
  </w:abstractNum>
  <w:abstractNum w:abstractNumId="55" w15:restartNumberingAfterBreak="0">
    <w:nsid w:val="5BF51BB2"/>
    <w:multiLevelType w:val="hybridMultilevel"/>
    <w:tmpl w:val="A07411B8"/>
    <w:lvl w:ilvl="0" w:tplc="A04ABCAE">
      <w:start w:val="1"/>
      <w:numFmt w:val="bullet"/>
      <w:lvlText w:val=""/>
      <w:lvlJc w:val="left"/>
      <w:pPr>
        <w:ind w:left="720" w:hanging="360"/>
      </w:pPr>
      <w:rPr>
        <w:rFonts w:ascii="Wingdings" w:hAnsi="Wingdings" w:hint="default"/>
      </w:rPr>
    </w:lvl>
    <w:lvl w:ilvl="1" w:tplc="240A1692">
      <w:start w:val="1"/>
      <w:numFmt w:val="bullet"/>
      <w:pStyle w:val="Bullet3"/>
      <w:lvlText w:val="–"/>
      <w:lvlJc w:val="left"/>
      <w:pPr>
        <w:ind w:left="1440" w:hanging="360"/>
      </w:pPr>
      <w:rPr>
        <w:rFonts w:ascii="Arial" w:eastAsia="Arial" w:hAnsi="Arial" w:hint="default"/>
        <w:color w:val="auto"/>
        <w:w w:val="100"/>
        <w:sz w:val="22"/>
        <w:szCs w:val="22"/>
      </w:rPr>
    </w:lvl>
    <w:lvl w:ilvl="2" w:tplc="D780C1EA">
      <w:start w:val="1"/>
      <w:numFmt w:val="bullet"/>
      <w:lvlText w:val="»"/>
      <w:lvlJc w:val="left"/>
      <w:pPr>
        <w:ind w:left="2160" w:hanging="360"/>
      </w:pPr>
      <w:rPr>
        <w:rFonts w:ascii="Arial" w:hAnsi="Arial"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56" w15:restartNumberingAfterBreak="0">
    <w:nsid w:val="5DEF649F"/>
    <w:multiLevelType w:val="multilevel"/>
    <w:tmpl w:val="3BD00EE2"/>
    <w:styleLink w:val="FigureTitles"/>
    <w:lvl w:ilvl="0">
      <w:start w:val="1"/>
      <w:numFmt w:val="decimal"/>
      <w:lvlText w:val="Figure %1."/>
      <w:lvlJc w:val="left"/>
      <w:pPr>
        <w:ind w:left="907" w:hanging="907"/>
      </w:pPr>
      <w:rPr>
        <w:rFonts w:hint="default"/>
      </w:rPr>
    </w:lvl>
    <w:lvl w:ilvl="1">
      <w:start w:val="1"/>
      <w:numFmt w:val="lowerLetter"/>
      <w:lvlText w:val="%2)"/>
      <w:lvlJc w:val="left"/>
      <w:pPr>
        <w:ind w:left="1814" w:hanging="907"/>
      </w:pPr>
      <w:rPr>
        <w:rFonts w:hint="default"/>
      </w:rPr>
    </w:lvl>
    <w:lvl w:ilvl="2">
      <w:start w:val="1"/>
      <w:numFmt w:val="lowerRoman"/>
      <w:lvlText w:val="%3)"/>
      <w:lvlJc w:val="left"/>
      <w:pPr>
        <w:ind w:left="2721" w:hanging="907"/>
      </w:pPr>
      <w:rPr>
        <w:rFonts w:hint="default"/>
      </w:rPr>
    </w:lvl>
    <w:lvl w:ilvl="3">
      <w:start w:val="1"/>
      <w:numFmt w:val="decimal"/>
      <w:lvlText w:val="(%4)"/>
      <w:lvlJc w:val="left"/>
      <w:pPr>
        <w:ind w:left="3628" w:hanging="907"/>
      </w:pPr>
      <w:rPr>
        <w:rFonts w:hint="default"/>
      </w:rPr>
    </w:lvl>
    <w:lvl w:ilvl="4">
      <w:start w:val="1"/>
      <w:numFmt w:val="lowerLetter"/>
      <w:lvlText w:val="(%5)"/>
      <w:lvlJc w:val="left"/>
      <w:pPr>
        <w:ind w:left="4535" w:hanging="907"/>
      </w:pPr>
      <w:rPr>
        <w:rFonts w:hint="default"/>
      </w:rPr>
    </w:lvl>
    <w:lvl w:ilvl="5">
      <w:start w:val="1"/>
      <w:numFmt w:val="lowerRoman"/>
      <w:lvlText w:val="(%6)"/>
      <w:lvlJc w:val="left"/>
      <w:pPr>
        <w:ind w:left="5442" w:hanging="907"/>
      </w:pPr>
      <w:rPr>
        <w:rFonts w:hint="default"/>
      </w:rPr>
    </w:lvl>
    <w:lvl w:ilvl="6">
      <w:start w:val="1"/>
      <w:numFmt w:val="decimal"/>
      <w:lvlText w:val="%7."/>
      <w:lvlJc w:val="left"/>
      <w:pPr>
        <w:ind w:left="6349" w:hanging="907"/>
      </w:pPr>
      <w:rPr>
        <w:rFonts w:hint="default"/>
      </w:rPr>
    </w:lvl>
    <w:lvl w:ilvl="7">
      <w:start w:val="1"/>
      <w:numFmt w:val="lowerLetter"/>
      <w:lvlText w:val="%8."/>
      <w:lvlJc w:val="left"/>
      <w:pPr>
        <w:ind w:left="7256" w:hanging="907"/>
      </w:pPr>
      <w:rPr>
        <w:rFonts w:hint="default"/>
      </w:rPr>
    </w:lvl>
    <w:lvl w:ilvl="8">
      <w:start w:val="1"/>
      <w:numFmt w:val="lowerRoman"/>
      <w:lvlText w:val="%9."/>
      <w:lvlJc w:val="left"/>
      <w:pPr>
        <w:ind w:left="8163" w:hanging="907"/>
      </w:pPr>
      <w:rPr>
        <w:rFonts w:hint="default"/>
      </w:rPr>
    </w:lvl>
  </w:abstractNum>
  <w:abstractNum w:abstractNumId="57" w15:restartNumberingAfterBreak="0">
    <w:nsid w:val="5E2A42DB"/>
    <w:multiLevelType w:val="hybridMultilevel"/>
    <w:tmpl w:val="0AF0E65C"/>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58" w15:restartNumberingAfterBreak="0">
    <w:nsid w:val="5FB746CA"/>
    <w:multiLevelType w:val="multilevel"/>
    <w:tmpl w:val="437081D8"/>
    <w:numStyleLink w:val="Numberedlist"/>
  </w:abstractNum>
  <w:abstractNum w:abstractNumId="59" w15:restartNumberingAfterBreak="0">
    <w:nsid w:val="61FE229C"/>
    <w:multiLevelType w:val="hybridMultilevel"/>
    <w:tmpl w:val="D778C070"/>
    <w:lvl w:ilvl="0" w:tplc="1894534E">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60" w15:restartNumberingAfterBreak="0">
    <w:nsid w:val="629D782A"/>
    <w:multiLevelType w:val="hybridMultilevel"/>
    <w:tmpl w:val="5CF0CA3C"/>
    <w:lvl w:ilvl="0" w:tplc="0C090005">
      <w:start w:val="1"/>
      <w:numFmt w:val="bullet"/>
      <w:lvlText w:val=""/>
      <w:lvlJc w:val="left"/>
      <w:pPr>
        <w:ind w:left="720" w:hanging="360"/>
      </w:pPr>
      <w:rPr>
        <w:rFonts w:ascii="Wingdings" w:hAnsi="Wingdings"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61" w15:restartNumberingAfterBreak="0">
    <w:nsid w:val="64CE1206"/>
    <w:multiLevelType w:val="hybridMultilevel"/>
    <w:tmpl w:val="A95828E4"/>
    <w:lvl w:ilvl="0" w:tplc="0C090001">
      <w:start w:val="1"/>
      <w:numFmt w:val="bullet"/>
      <w:lvlText w:val=""/>
      <w:lvlJc w:val="left"/>
      <w:pPr>
        <w:ind w:left="850" w:hanging="360"/>
      </w:pPr>
      <w:rPr>
        <w:rFonts w:ascii="Symbol" w:hAnsi="Symbol" w:hint="default"/>
      </w:rPr>
    </w:lvl>
    <w:lvl w:ilvl="1" w:tplc="0C090003" w:tentative="1">
      <w:start w:val="1"/>
      <w:numFmt w:val="bullet"/>
      <w:lvlText w:val="o"/>
      <w:lvlJc w:val="left"/>
      <w:pPr>
        <w:ind w:left="1570" w:hanging="360"/>
      </w:pPr>
      <w:rPr>
        <w:rFonts w:ascii="Courier New" w:hAnsi="Courier New" w:cs="Courier New" w:hint="default"/>
      </w:rPr>
    </w:lvl>
    <w:lvl w:ilvl="2" w:tplc="0C090005" w:tentative="1">
      <w:start w:val="1"/>
      <w:numFmt w:val="bullet"/>
      <w:lvlText w:val=""/>
      <w:lvlJc w:val="left"/>
      <w:pPr>
        <w:ind w:left="2290" w:hanging="360"/>
      </w:pPr>
      <w:rPr>
        <w:rFonts w:ascii="Wingdings" w:hAnsi="Wingdings" w:hint="default"/>
      </w:rPr>
    </w:lvl>
    <w:lvl w:ilvl="3" w:tplc="0C090001" w:tentative="1">
      <w:start w:val="1"/>
      <w:numFmt w:val="bullet"/>
      <w:lvlText w:val=""/>
      <w:lvlJc w:val="left"/>
      <w:pPr>
        <w:ind w:left="3010" w:hanging="360"/>
      </w:pPr>
      <w:rPr>
        <w:rFonts w:ascii="Symbol" w:hAnsi="Symbol" w:hint="default"/>
      </w:rPr>
    </w:lvl>
    <w:lvl w:ilvl="4" w:tplc="0C090003" w:tentative="1">
      <w:start w:val="1"/>
      <w:numFmt w:val="bullet"/>
      <w:lvlText w:val="o"/>
      <w:lvlJc w:val="left"/>
      <w:pPr>
        <w:ind w:left="3730" w:hanging="360"/>
      </w:pPr>
      <w:rPr>
        <w:rFonts w:ascii="Courier New" w:hAnsi="Courier New" w:cs="Courier New" w:hint="default"/>
      </w:rPr>
    </w:lvl>
    <w:lvl w:ilvl="5" w:tplc="0C090005" w:tentative="1">
      <w:start w:val="1"/>
      <w:numFmt w:val="bullet"/>
      <w:lvlText w:val=""/>
      <w:lvlJc w:val="left"/>
      <w:pPr>
        <w:ind w:left="4450" w:hanging="360"/>
      </w:pPr>
      <w:rPr>
        <w:rFonts w:ascii="Wingdings" w:hAnsi="Wingdings" w:hint="default"/>
      </w:rPr>
    </w:lvl>
    <w:lvl w:ilvl="6" w:tplc="0C090001" w:tentative="1">
      <w:start w:val="1"/>
      <w:numFmt w:val="bullet"/>
      <w:lvlText w:val=""/>
      <w:lvlJc w:val="left"/>
      <w:pPr>
        <w:ind w:left="5170" w:hanging="360"/>
      </w:pPr>
      <w:rPr>
        <w:rFonts w:ascii="Symbol" w:hAnsi="Symbol" w:hint="default"/>
      </w:rPr>
    </w:lvl>
    <w:lvl w:ilvl="7" w:tplc="0C090003" w:tentative="1">
      <w:start w:val="1"/>
      <w:numFmt w:val="bullet"/>
      <w:lvlText w:val="o"/>
      <w:lvlJc w:val="left"/>
      <w:pPr>
        <w:ind w:left="5890" w:hanging="360"/>
      </w:pPr>
      <w:rPr>
        <w:rFonts w:ascii="Courier New" w:hAnsi="Courier New" w:cs="Courier New" w:hint="default"/>
      </w:rPr>
    </w:lvl>
    <w:lvl w:ilvl="8" w:tplc="0C090005" w:tentative="1">
      <w:start w:val="1"/>
      <w:numFmt w:val="bullet"/>
      <w:lvlText w:val=""/>
      <w:lvlJc w:val="left"/>
      <w:pPr>
        <w:ind w:left="6610" w:hanging="360"/>
      </w:pPr>
      <w:rPr>
        <w:rFonts w:ascii="Wingdings" w:hAnsi="Wingdings" w:hint="default"/>
      </w:rPr>
    </w:lvl>
  </w:abstractNum>
  <w:abstractNum w:abstractNumId="62" w15:restartNumberingAfterBreak="0">
    <w:nsid w:val="651C2A58"/>
    <w:multiLevelType w:val="hybridMultilevel"/>
    <w:tmpl w:val="62502CA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63" w15:restartNumberingAfterBreak="0">
    <w:nsid w:val="66646728"/>
    <w:multiLevelType w:val="hybridMultilevel"/>
    <w:tmpl w:val="23C83170"/>
    <w:lvl w:ilvl="0" w:tplc="DADA6468">
      <w:start w:val="1"/>
      <w:numFmt w:val="bullet"/>
      <w:pStyle w:val="Bullet4"/>
      <w:lvlText w:val="▪"/>
      <w:lvlJc w:val="left"/>
      <w:pPr>
        <w:ind w:left="1211" w:hanging="360"/>
      </w:pPr>
      <w:rPr>
        <w:rFonts w:ascii="Arial" w:hAnsi="Arial" w:hint="default"/>
      </w:rPr>
    </w:lvl>
    <w:lvl w:ilvl="1" w:tplc="0C090003">
      <w:start w:val="1"/>
      <w:numFmt w:val="bullet"/>
      <w:lvlText w:val="o"/>
      <w:lvlJc w:val="left"/>
      <w:pPr>
        <w:ind w:left="1931" w:hanging="360"/>
      </w:pPr>
      <w:rPr>
        <w:rFonts w:ascii="Courier New" w:hAnsi="Courier New" w:cs="Courier New" w:hint="default"/>
      </w:rPr>
    </w:lvl>
    <w:lvl w:ilvl="2" w:tplc="0C090005">
      <w:start w:val="1"/>
      <w:numFmt w:val="bullet"/>
      <w:lvlText w:val=""/>
      <w:lvlJc w:val="left"/>
      <w:pPr>
        <w:ind w:left="2651" w:hanging="360"/>
      </w:pPr>
      <w:rPr>
        <w:rFonts w:ascii="Wingdings" w:hAnsi="Wingdings" w:hint="default"/>
      </w:rPr>
    </w:lvl>
    <w:lvl w:ilvl="3" w:tplc="0C090001">
      <w:start w:val="1"/>
      <w:numFmt w:val="bullet"/>
      <w:lvlText w:val=""/>
      <w:lvlJc w:val="left"/>
      <w:pPr>
        <w:ind w:left="3371" w:hanging="360"/>
      </w:pPr>
      <w:rPr>
        <w:rFonts w:ascii="Symbol" w:hAnsi="Symbol" w:hint="default"/>
      </w:rPr>
    </w:lvl>
    <w:lvl w:ilvl="4" w:tplc="0C090003">
      <w:start w:val="1"/>
      <w:numFmt w:val="bullet"/>
      <w:lvlText w:val="o"/>
      <w:lvlJc w:val="left"/>
      <w:pPr>
        <w:ind w:left="4091" w:hanging="360"/>
      </w:pPr>
      <w:rPr>
        <w:rFonts w:ascii="Courier New" w:hAnsi="Courier New" w:cs="Courier New" w:hint="default"/>
      </w:rPr>
    </w:lvl>
    <w:lvl w:ilvl="5" w:tplc="0C090005" w:tentative="1">
      <w:start w:val="1"/>
      <w:numFmt w:val="bullet"/>
      <w:lvlText w:val=""/>
      <w:lvlJc w:val="left"/>
      <w:pPr>
        <w:ind w:left="4811" w:hanging="360"/>
      </w:pPr>
      <w:rPr>
        <w:rFonts w:ascii="Wingdings" w:hAnsi="Wingdings" w:hint="default"/>
      </w:rPr>
    </w:lvl>
    <w:lvl w:ilvl="6" w:tplc="0C090001" w:tentative="1">
      <w:start w:val="1"/>
      <w:numFmt w:val="bullet"/>
      <w:lvlText w:val=""/>
      <w:lvlJc w:val="left"/>
      <w:pPr>
        <w:ind w:left="5531" w:hanging="360"/>
      </w:pPr>
      <w:rPr>
        <w:rFonts w:ascii="Symbol" w:hAnsi="Symbol" w:hint="default"/>
      </w:rPr>
    </w:lvl>
    <w:lvl w:ilvl="7" w:tplc="0C090003" w:tentative="1">
      <w:start w:val="1"/>
      <w:numFmt w:val="bullet"/>
      <w:lvlText w:val="o"/>
      <w:lvlJc w:val="left"/>
      <w:pPr>
        <w:ind w:left="6251" w:hanging="360"/>
      </w:pPr>
      <w:rPr>
        <w:rFonts w:ascii="Courier New" w:hAnsi="Courier New" w:cs="Courier New" w:hint="default"/>
      </w:rPr>
    </w:lvl>
    <w:lvl w:ilvl="8" w:tplc="0C090005" w:tentative="1">
      <w:start w:val="1"/>
      <w:numFmt w:val="bullet"/>
      <w:lvlText w:val=""/>
      <w:lvlJc w:val="left"/>
      <w:pPr>
        <w:ind w:left="6971" w:hanging="360"/>
      </w:pPr>
      <w:rPr>
        <w:rFonts w:ascii="Wingdings" w:hAnsi="Wingdings" w:hint="default"/>
      </w:rPr>
    </w:lvl>
  </w:abstractNum>
  <w:abstractNum w:abstractNumId="64" w15:restartNumberingAfterBreak="0">
    <w:nsid w:val="66AE754E"/>
    <w:multiLevelType w:val="hybridMultilevel"/>
    <w:tmpl w:val="C2B094B8"/>
    <w:lvl w:ilvl="0" w:tplc="D71CEC10">
      <w:start w:val="1"/>
      <w:numFmt w:val="bullet"/>
      <w:pStyle w:val="Bullet2"/>
      <w:lvlText w:val=""/>
      <w:lvlJc w:val="left"/>
      <w:pPr>
        <w:ind w:left="720" w:hanging="360"/>
      </w:pPr>
      <w:rPr>
        <w:rFonts w:ascii="Wingdings" w:hAnsi="Wingdings" w:hint="default"/>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65" w15:restartNumberingAfterBreak="0">
    <w:nsid w:val="66B7572E"/>
    <w:multiLevelType w:val="hybridMultilevel"/>
    <w:tmpl w:val="AEB286D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66" w15:restartNumberingAfterBreak="0">
    <w:nsid w:val="66F05600"/>
    <w:multiLevelType w:val="hybridMultilevel"/>
    <w:tmpl w:val="EC3C542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67" w15:restartNumberingAfterBreak="0">
    <w:nsid w:val="68223251"/>
    <w:multiLevelType w:val="hybridMultilevel"/>
    <w:tmpl w:val="1618F458"/>
    <w:lvl w:ilvl="0" w:tplc="A04ABCAE">
      <w:start w:val="1"/>
      <w:numFmt w:val="bullet"/>
      <w:lvlText w:val=""/>
      <w:lvlJc w:val="left"/>
      <w:pPr>
        <w:ind w:left="720" w:hanging="360"/>
      </w:pPr>
      <w:rPr>
        <w:rFonts w:ascii="Wingdings" w:hAnsi="Wingdings"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68" w15:restartNumberingAfterBreak="0">
    <w:nsid w:val="6A0D50B8"/>
    <w:multiLevelType w:val="hybridMultilevel"/>
    <w:tmpl w:val="7DD27650"/>
    <w:lvl w:ilvl="0" w:tplc="79D0C342">
      <w:start w:val="1"/>
      <w:numFmt w:val="bullet"/>
      <w:lvlText w:val=""/>
      <w:lvlJc w:val="left"/>
      <w:pPr>
        <w:ind w:left="360" w:hanging="360"/>
      </w:pPr>
      <w:rPr>
        <w:rFonts w:ascii="Symbol" w:hAnsi="Symbol" w:hint="default"/>
      </w:rPr>
    </w:lvl>
    <w:lvl w:ilvl="1" w:tplc="0C090003">
      <w:start w:val="1"/>
      <w:numFmt w:val="bullet"/>
      <w:lvlText w:val="o"/>
      <w:lvlJc w:val="left"/>
      <w:pPr>
        <w:ind w:left="360" w:hanging="360"/>
      </w:pPr>
      <w:rPr>
        <w:rFonts w:ascii="Courier New" w:hAnsi="Courier New" w:cs="Courier New" w:hint="default"/>
      </w:rPr>
    </w:lvl>
    <w:lvl w:ilvl="2" w:tplc="0C090005">
      <w:start w:val="1"/>
      <w:numFmt w:val="bullet"/>
      <w:lvlText w:val=""/>
      <w:lvlJc w:val="left"/>
      <w:pPr>
        <w:ind w:left="1080" w:hanging="360"/>
      </w:pPr>
      <w:rPr>
        <w:rFonts w:ascii="Wingdings" w:hAnsi="Wingdings" w:hint="default"/>
      </w:rPr>
    </w:lvl>
    <w:lvl w:ilvl="3" w:tplc="0C090001" w:tentative="1">
      <w:start w:val="1"/>
      <w:numFmt w:val="bullet"/>
      <w:lvlText w:val=""/>
      <w:lvlJc w:val="left"/>
      <w:pPr>
        <w:ind w:left="1800" w:hanging="360"/>
      </w:pPr>
      <w:rPr>
        <w:rFonts w:ascii="Symbol" w:hAnsi="Symbol" w:hint="default"/>
      </w:rPr>
    </w:lvl>
    <w:lvl w:ilvl="4" w:tplc="0C090003" w:tentative="1">
      <w:start w:val="1"/>
      <w:numFmt w:val="bullet"/>
      <w:lvlText w:val="o"/>
      <w:lvlJc w:val="left"/>
      <w:pPr>
        <w:ind w:left="2520" w:hanging="360"/>
      </w:pPr>
      <w:rPr>
        <w:rFonts w:ascii="Courier New" w:hAnsi="Courier New" w:cs="Courier New" w:hint="default"/>
      </w:rPr>
    </w:lvl>
    <w:lvl w:ilvl="5" w:tplc="0C090005" w:tentative="1">
      <w:start w:val="1"/>
      <w:numFmt w:val="bullet"/>
      <w:lvlText w:val=""/>
      <w:lvlJc w:val="left"/>
      <w:pPr>
        <w:ind w:left="3240" w:hanging="360"/>
      </w:pPr>
      <w:rPr>
        <w:rFonts w:ascii="Wingdings" w:hAnsi="Wingdings" w:hint="default"/>
      </w:rPr>
    </w:lvl>
    <w:lvl w:ilvl="6" w:tplc="0C090001" w:tentative="1">
      <w:start w:val="1"/>
      <w:numFmt w:val="bullet"/>
      <w:lvlText w:val=""/>
      <w:lvlJc w:val="left"/>
      <w:pPr>
        <w:ind w:left="3960" w:hanging="360"/>
      </w:pPr>
      <w:rPr>
        <w:rFonts w:ascii="Symbol" w:hAnsi="Symbol" w:hint="default"/>
      </w:rPr>
    </w:lvl>
    <w:lvl w:ilvl="7" w:tplc="0C090003" w:tentative="1">
      <w:start w:val="1"/>
      <w:numFmt w:val="bullet"/>
      <w:lvlText w:val="o"/>
      <w:lvlJc w:val="left"/>
      <w:pPr>
        <w:ind w:left="4680" w:hanging="360"/>
      </w:pPr>
      <w:rPr>
        <w:rFonts w:ascii="Courier New" w:hAnsi="Courier New" w:cs="Courier New" w:hint="default"/>
      </w:rPr>
    </w:lvl>
    <w:lvl w:ilvl="8" w:tplc="0C090005" w:tentative="1">
      <w:start w:val="1"/>
      <w:numFmt w:val="bullet"/>
      <w:lvlText w:val=""/>
      <w:lvlJc w:val="left"/>
      <w:pPr>
        <w:ind w:left="5400" w:hanging="360"/>
      </w:pPr>
      <w:rPr>
        <w:rFonts w:ascii="Wingdings" w:hAnsi="Wingdings" w:hint="default"/>
      </w:rPr>
    </w:lvl>
  </w:abstractNum>
  <w:abstractNum w:abstractNumId="69" w15:restartNumberingAfterBreak="0">
    <w:nsid w:val="6A2A29E6"/>
    <w:multiLevelType w:val="hybridMultilevel"/>
    <w:tmpl w:val="400217D2"/>
    <w:lvl w:ilvl="0" w:tplc="0C090001">
      <w:start w:val="1"/>
      <w:numFmt w:val="bullet"/>
      <w:lvlText w:val=""/>
      <w:lvlJc w:val="left"/>
      <w:pPr>
        <w:ind w:left="850" w:hanging="360"/>
      </w:pPr>
      <w:rPr>
        <w:rFonts w:ascii="Symbol" w:hAnsi="Symbol" w:hint="default"/>
      </w:rPr>
    </w:lvl>
    <w:lvl w:ilvl="1" w:tplc="0C090003" w:tentative="1">
      <w:start w:val="1"/>
      <w:numFmt w:val="bullet"/>
      <w:lvlText w:val="o"/>
      <w:lvlJc w:val="left"/>
      <w:pPr>
        <w:ind w:left="1570" w:hanging="360"/>
      </w:pPr>
      <w:rPr>
        <w:rFonts w:ascii="Courier New" w:hAnsi="Courier New" w:cs="Courier New" w:hint="default"/>
      </w:rPr>
    </w:lvl>
    <w:lvl w:ilvl="2" w:tplc="0C090005" w:tentative="1">
      <w:start w:val="1"/>
      <w:numFmt w:val="bullet"/>
      <w:lvlText w:val=""/>
      <w:lvlJc w:val="left"/>
      <w:pPr>
        <w:ind w:left="2290" w:hanging="360"/>
      </w:pPr>
      <w:rPr>
        <w:rFonts w:ascii="Wingdings" w:hAnsi="Wingdings" w:hint="default"/>
      </w:rPr>
    </w:lvl>
    <w:lvl w:ilvl="3" w:tplc="0C090001" w:tentative="1">
      <w:start w:val="1"/>
      <w:numFmt w:val="bullet"/>
      <w:lvlText w:val=""/>
      <w:lvlJc w:val="left"/>
      <w:pPr>
        <w:ind w:left="3010" w:hanging="360"/>
      </w:pPr>
      <w:rPr>
        <w:rFonts w:ascii="Symbol" w:hAnsi="Symbol" w:hint="default"/>
      </w:rPr>
    </w:lvl>
    <w:lvl w:ilvl="4" w:tplc="0C090003" w:tentative="1">
      <w:start w:val="1"/>
      <w:numFmt w:val="bullet"/>
      <w:lvlText w:val="o"/>
      <w:lvlJc w:val="left"/>
      <w:pPr>
        <w:ind w:left="3730" w:hanging="360"/>
      </w:pPr>
      <w:rPr>
        <w:rFonts w:ascii="Courier New" w:hAnsi="Courier New" w:cs="Courier New" w:hint="default"/>
      </w:rPr>
    </w:lvl>
    <w:lvl w:ilvl="5" w:tplc="0C090005" w:tentative="1">
      <w:start w:val="1"/>
      <w:numFmt w:val="bullet"/>
      <w:lvlText w:val=""/>
      <w:lvlJc w:val="left"/>
      <w:pPr>
        <w:ind w:left="4450" w:hanging="360"/>
      </w:pPr>
      <w:rPr>
        <w:rFonts w:ascii="Wingdings" w:hAnsi="Wingdings" w:hint="default"/>
      </w:rPr>
    </w:lvl>
    <w:lvl w:ilvl="6" w:tplc="0C090001" w:tentative="1">
      <w:start w:val="1"/>
      <w:numFmt w:val="bullet"/>
      <w:lvlText w:val=""/>
      <w:lvlJc w:val="left"/>
      <w:pPr>
        <w:ind w:left="5170" w:hanging="360"/>
      </w:pPr>
      <w:rPr>
        <w:rFonts w:ascii="Symbol" w:hAnsi="Symbol" w:hint="default"/>
      </w:rPr>
    </w:lvl>
    <w:lvl w:ilvl="7" w:tplc="0C090003" w:tentative="1">
      <w:start w:val="1"/>
      <w:numFmt w:val="bullet"/>
      <w:lvlText w:val="o"/>
      <w:lvlJc w:val="left"/>
      <w:pPr>
        <w:ind w:left="5890" w:hanging="360"/>
      </w:pPr>
      <w:rPr>
        <w:rFonts w:ascii="Courier New" w:hAnsi="Courier New" w:cs="Courier New" w:hint="default"/>
      </w:rPr>
    </w:lvl>
    <w:lvl w:ilvl="8" w:tplc="0C090005" w:tentative="1">
      <w:start w:val="1"/>
      <w:numFmt w:val="bullet"/>
      <w:lvlText w:val=""/>
      <w:lvlJc w:val="left"/>
      <w:pPr>
        <w:ind w:left="6610" w:hanging="360"/>
      </w:pPr>
      <w:rPr>
        <w:rFonts w:ascii="Wingdings" w:hAnsi="Wingdings" w:hint="default"/>
      </w:rPr>
    </w:lvl>
  </w:abstractNum>
  <w:abstractNum w:abstractNumId="70" w15:restartNumberingAfterBreak="0">
    <w:nsid w:val="6A533DF9"/>
    <w:multiLevelType w:val="hybridMultilevel"/>
    <w:tmpl w:val="80384872"/>
    <w:lvl w:ilvl="0" w:tplc="0C090005">
      <w:start w:val="1"/>
      <w:numFmt w:val="bullet"/>
      <w:lvlText w:val=""/>
      <w:lvlJc w:val="left"/>
      <w:pPr>
        <w:ind w:left="720" w:hanging="360"/>
      </w:pPr>
      <w:rPr>
        <w:rFonts w:ascii="Wingdings" w:hAnsi="Wingdings"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71" w15:restartNumberingAfterBreak="0">
    <w:nsid w:val="6E7E30E0"/>
    <w:multiLevelType w:val="hybridMultilevel"/>
    <w:tmpl w:val="F20A31C0"/>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72" w15:restartNumberingAfterBreak="0">
    <w:nsid w:val="70153146"/>
    <w:multiLevelType w:val="hybridMultilevel"/>
    <w:tmpl w:val="232CCD92"/>
    <w:lvl w:ilvl="0" w:tplc="7206CFD0">
      <w:start w:val="2021"/>
      <w:numFmt w:val="bullet"/>
      <w:lvlText w:val="-"/>
      <w:lvlJc w:val="left"/>
      <w:pPr>
        <w:ind w:left="360" w:hanging="360"/>
      </w:pPr>
      <w:rPr>
        <w:rFonts w:ascii="Arial" w:eastAsia="Times New Roman" w:hAnsi="Arial" w:cs="Aria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73" w15:restartNumberingAfterBreak="0">
    <w:nsid w:val="70B111FB"/>
    <w:multiLevelType w:val="multilevel"/>
    <w:tmpl w:val="7AEAE2B8"/>
    <w:numStyleLink w:val="HeadingsList"/>
  </w:abstractNum>
  <w:abstractNum w:abstractNumId="74" w15:restartNumberingAfterBreak="0">
    <w:nsid w:val="73107305"/>
    <w:multiLevelType w:val="multilevel"/>
    <w:tmpl w:val="F6AA636E"/>
    <w:styleLink w:val="BulletsList"/>
    <w:lvl w:ilvl="0">
      <w:start w:val="1"/>
      <w:numFmt w:val="bullet"/>
      <w:lvlText w:val=""/>
      <w:lvlJc w:val="left"/>
      <w:pPr>
        <w:ind w:left="568" w:hanging="284"/>
      </w:pPr>
      <w:rPr>
        <w:rFonts w:ascii="Symbol" w:hAnsi="Symbol" w:hint="default"/>
      </w:rPr>
    </w:lvl>
    <w:lvl w:ilvl="1">
      <w:start w:val="1"/>
      <w:numFmt w:val="bullet"/>
      <w:lvlText w:val="–"/>
      <w:lvlJc w:val="left"/>
      <w:pPr>
        <w:ind w:left="-1700" w:hanging="284"/>
      </w:pPr>
      <w:rPr>
        <w:rFonts w:ascii="Arial" w:hAnsi="Arial" w:hint="default"/>
      </w:rPr>
    </w:lvl>
    <w:lvl w:ilvl="2">
      <w:start w:val="1"/>
      <w:numFmt w:val="bullet"/>
      <w:lvlText w:val="»"/>
      <w:lvlJc w:val="left"/>
      <w:pPr>
        <w:ind w:left="-1416" w:hanging="284"/>
      </w:pPr>
      <w:rPr>
        <w:rFonts w:ascii="Arial" w:hAnsi="Arial" w:hint="default"/>
      </w:rPr>
    </w:lvl>
    <w:lvl w:ilvl="3">
      <w:start w:val="1"/>
      <w:numFmt w:val="decimal"/>
      <w:lvlText w:val="(%4)"/>
      <w:lvlJc w:val="left"/>
      <w:pPr>
        <w:ind w:left="-1132" w:hanging="284"/>
      </w:pPr>
      <w:rPr>
        <w:rFonts w:hint="default"/>
      </w:rPr>
    </w:lvl>
    <w:lvl w:ilvl="4">
      <w:start w:val="1"/>
      <w:numFmt w:val="lowerLetter"/>
      <w:lvlText w:val="(%5)"/>
      <w:lvlJc w:val="left"/>
      <w:pPr>
        <w:ind w:left="-848" w:hanging="284"/>
      </w:pPr>
      <w:rPr>
        <w:rFonts w:hint="default"/>
      </w:rPr>
    </w:lvl>
    <w:lvl w:ilvl="5">
      <w:start w:val="1"/>
      <w:numFmt w:val="lowerRoman"/>
      <w:lvlText w:val="(%6)"/>
      <w:lvlJc w:val="left"/>
      <w:pPr>
        <w:ind w:left="-564" w:hanging="284"/>
      </w:pPr>
      <w:rPr>
        <w:rFonts w:hint="default"/>
      </w:rPr>
    </w:lvl>
    <w:lvl w:ilvl="6">
      <w:start w:val="1"/>
      <w:numFmt w:val="decimal"/>
      <w:lvlText w:val="%7."/>
      <w:lvlJc w:val="left"/>
      <w:pPr>
        <w:ind w:left="-280" w:hanging="284"/>
      </w:pPr>
      <w:rPr>
        <w:rFonts w:hint="default"/>
      </w:rPr>
    </w:lvl>
    <w:lvl w:ilvl="7">
      <w:start w:val="1"/>
      <w:numFmt w:val="lowerLetter"/>
      <w:lvlText w:val="%8."/>
      <w:lvlJc w:val="left"/>
      <w:pPr>
        <w:ind w:left="4" w:hanging="284"/>
      </w:pPr>
      <w:rPr>
        <w:rFonts w:hint="default"/>
      </w:rPr>
    </w:lvl>
    <w:lvl w:ilvl="8">
      <w:start w:val="1"/>
      <w:numFmt w:val="lowerRoman"/>
      <w:lvlText w:val="%9."/>
      <w:lvlJc w:val="left"/>
      <w:pPr>
        <w:ind w:left="288" w:hanging="284"/>
      </w:pPr>
      <w:rPr>
        <w:rFonts w:hint="default"/>
      </w:rPr>
    </w:lvl>
  </w:abstractNum>
  <w:abstractNum w:abstractNumId="75" w15:restartNumberingAfterBreak="0">
    <w:nsid w:val="7457783D"/>
    <w:multiLevelType w:val="hybridMultilevel"/>
    <w:tmpl w:val="0D5242D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76" w15:restartNumberingAfterBreak="0">
    <w:nsid w:val="74A00188"/>
    <w:multiLevelType w:val="hybridMultilevel"/>
    <w:tmpl w:val="D3806354"/>
    <w:lvl w:ilvl="0" w:tplc="0C090001">
      <w:start w:val="1"/>
      <w:numFmt w:val="bullet"/>
      <w:lvlText w:val=""/>
      <w:lvlJc w:val="left"/>
      <w:pPr>
        <w:ind w:left="850" w:hanging="360"/>
      </w:pPr>
      <w:rPr>
        <w:rFonts w:ascii="Symbol" w:hAnsi="Symbol" w:hint="default"/>
      </w:rPr>
    </w:lvl>
    <w:lvl w:ilvl="1" w:tplc="0C090003" w:tentative="1">
      <w:start w:val="1"/>
      <w:numFmt w:val="bullet"/>
      <w:lvlText w:val="o"/>
      <w:lvlJc w:val="left"/>
      <w:pPr>
        <w:ind w:left="1570" w:hanging="360"/>
      </w:pPr>
      <w:rPr>
        <w:rFonts w:ascii="Courier New" w:hAnsi="Courier New" w:cs="Courier New" w:hint="default"/>
      </w:rPr>
    </w:lvl>
    <w:lvl w:ilvl="2" w:tplc="0C090005" w:tentative="1">
      <w:start w:val="1"/>
      <w:numFmt w:val="bullet"/>
      <w:lvlText w:val=""/>
      <w:lvlJc w:val="left"/>
      <w:pPr>
        <w:ind w:left="2290" w:hanging="360"/>
      </w:pPr>
      <w:rPr>
        <w:rFonts w:ascii="Wingdings" w:hAnsi="Wingdings" w:hint="default"/>
      </w:rPr>
    </w:lvl>
    <w:lvl w:ilvl="3" w:tplc="0C090001" w:tentative="1">
      <w:start w:val="1"/>
      <w:numFmt w:val="bullet"/>
      <w:lvlText w:val=""/>
      <w:lvlJc w:val="left"/>
      <w:pPr>
        <w:ind w:left="3010" w:hanging="360"/>
      </w:pPr>
      <w:rPr>
        <w:rFonts w:ascii="Symbol" w:hAnsi="Symbol" w:hint="default"/>
      </w:rPr>
    </w:lvl>
    <w:lvl w:ilvl="4" w:tplc="0C090003" w:tentative="1">
      <w:start w:val="1"/>
      <w:numFmt w:val="bullet"/>
      <w:lvlText w:val="o"/>
      <w:lvlJc w:val="left"/>
      <w:pPr>
        <w:ind w:left="3730" w:hanging="360"/>
      </w:pPr>
      <w:rPr>
        <w:rFonts w:ascii="Courier New" w:hAnsi="Courier New" w:cs="Courier New" w:hint="default"/>
      </w:rPr>
    </w:lvl>
    <w:lvl w:ilvl="5" w:tplc="0C090005" w:tentative="1">
      <w:start w:val="1"/>
      <w:numFmt w:val="bullet"/>
      <w:lvlText w:val=""/>
      <w:lvlJc w:val="left"/>
      <w:pPr>
        <w:ind w:left="4450" w:hanging="360"/>
      </w:pPr>
      <w:rPr>
        <w:rFonts w:ascii="Wingdings" w:hAnsi="Wingdings" w:hint="default"/>
      </w:rPr>
    </w:lvl>
    <w:lvl w:ilvl="6" w:tplc="0C090001" w:tentative="1">
      <w:start w:val="1"/>
      <w:numFmt w:val="bullet"/>
      <w:lvlText w:val=""/>
      <w:lvlJc w:val="left"/>
      <w:pPr>
        <w:ind w:left="5170" w:hanging="360"/>
      </w:pPr>
      <w:rPr>
        <w:rFonts w:ascii="Symbol" w:hAnsi="Symbol" w:hint="default"/>
      </w:rPr>
    </w:lvl>
    <w:lvl w:ilvl="7" w:tplc="0C090003" w:tentative="1">
      <w:start w:val="1"/>
      <w:numFmt w:val="bullet"/>
      <w:lvlText w:val="o"/>
      <w:lvlJc w:val="left"/>
      <w:pPr>
        <w:ind w:left="5890" w:hanging="360"/>
      </w:pPr>
      <w:rPr>
        <w:rFonts w:ascii="Courier New" w:hAnsi="Courier New" w:cs="Courier New" w:hint="default"/>
      </w:rPr>
    </w:lvl>
    <w:lvl w:ilvl="8" w:tplc="0C090005" w:tentative="1">
      <w:start w:val="1"/>
      <w:numFmt w:val="bullet"/>
      <w:lvlText w:val=""/>
      <w:lvlJc w:val="left"/>
      <w:pPr>
        <w:ind w:left="6610" w:hanging="360"/>
      </w:pPr>
      <w:rPr>
        <w:rFonts w:ascii="Wingdings" w:hAnsi="Wingdings" w:hint="default"/>
      </w:rPr>
    </w:lvl>
  </w:abstractNum>
  <w:abstractNum w:abstractNumId="77" w15:restartNumberingAfterBreak="0">
    <w:nsid w:val="74CB6D6B"/>
    <w:multiLevelType w:val="hybridMultilevel"/>
    <w:tmpl w:val="EA4AA212"/>
    <w:lvl w:ilvl="0" w:tplc="3176DAFC">
      <w:start w:val="1"/>
      <w:numFmt w:val="decimal"/>
      <w:pStyle w:val="Numbered"/>
      <w:lvlText w:val="%1."/>
      <w:lvlJc w:val="left"/>
      <w:pPr>
        <w:ind w:left="360" w:hanging="360"/>
      </w:pPr>
      <w:rPr>
        <w:rFonts w:ascii="Arial" w:hAnsi="Arial" w:hint="default"/>
        <w:color w:val="auto"/>
      </w:rPr>
    </w:lvl>
    <w:lvl w:ilvl="1" w:tplc="0C090019">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78" w15:restartNumberingAfterBreak="0">
    <w:nsid w:val="750354A9"/>
    <w:multiLevelType w:val="hybridMultilevel"/>
    <w:tmpl w:val="614292AA"/>
    <w:lvl w:ilvl="0" w:tplc="877630C8">
      <w:start w:val="1"/>
      <w:numFmt w:val="bullet"/>
      <w:lvlText w:val=""/>
      <w:lvlJc w:val="left"/>
      <w:pPr>
        <w:ind w:left="360" w:hanging="360"/>
      </w:pPr>
      <w:rPr>
        <w:rFonts w:ascii="Symbol" w:hAnsi="Symbol" w:hint="default"/>
        <w:sz w:val="22"/>
        <w:szCs w:val="28"/>
      </w:rPr>
    </w:lvl>
    <w:lvl w:ilvl="1" w:tplc="0C090003">
      <w:start w:val="1"/>
      <w:numFmt w:val="bullet"/>
      <w:lvlText w:val="o"/>
      <w:lvlJc w:val="left"/>
      <w:pPr>
        <w:ind w:left="1080" w:hanging="360"/>
      </w:pPr>
      <w:rPr>
        <w:rFonts w:ascii="Courier New" w:hAnsi="Courier New" w:cs="Courier New" w:hint="default"/>
      </w:rPr>
    </w:lvl>
    <w:lvl w:ilvl="2" w:tplc="0C090005">
      <w:start w:val="1"/>
      <w:numFmt w:val="bullet"/>
      <w:lvlText w:val=""/>
      <w:lvlJc w:val="left"/>
      <w:pPr>
        <w:ind w:left="1800" w:hanging="360"/>
      </w:pPr>
      <w:rPr>
        <w:rFonts w:ascii="Wingdings" w:hAnsi="Wingdings" w:hint="default"/>
      </w:rPr>
    </w:lvl>
    <w:lvl w:ilvl="3" w:tplc="0C09000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79" w15:restartNumberingAfterBreak="0">
    <w:nsid w:val="760D2D3D"/>
    <w:multiLevelType w:val="hybridMultilevel"/>
    <w:tmpl w:val="640EDC6C"/>
    <w:lvl w:ilvl="0" w:tplc="0C090001">
      <w:start w:val="1"/>
      <w:numFmt w:val="bullet"/>
      <w:lvlText w:val=""/>
      <w:lvlJc w:val="left"/>
      <w:pPr>
        <w:ind w:left="850" w:hanging="360"/>
      </w:pPr>
      <w:rPr>
        <w:rFonts w:ascii="Symbol" w:hAnsi="Symbol" w:hint="default"/>
      </w:rPr>
    </w:lvl>
    <w:lvl w:ilvl="1" w:tplc="0C090003" w:tentative="1">
      <w:start w:val="1"/>
      <w:numFmt w:val="bullet"/>
      <w:lvlText w:val="o"/>
      <w:lvlJc w:val="left"/>
      <w:pPr>
        <w:ind w:left="1570" w:hanging="360"/>
      </w:pPr>
      <w:rPr>
        <w:rFonts w:ascii="Courier New" w:hAnsi="Courier New" w:cs="Courier New" w:hint="default"/>
      </w:rPr>
    </w:lvl>
    <w:lvl w:ilvl="2" w:tplc="0C090005" w:tentative="1">
      <w:start w:val="1"/>
      <w:numFmt w:val="bullet"/>
      <w:lvlText w:val=""/>
      <w:lvlJc w:val="left"/>
      <w:pPr>
        <w:ind w:left="2290" w:hanging="360"/>
      </w:pPr>
      <w:rPr>
        <w:rFonts w:ascii="Wingdings" w:hAnsi="Wingdings" w:hint="default"/>
      </w:rPr>
    </w:lvl>
    <w:lvl w:ilvl="3" w:tplc="0C090001" w:tentative="1">
      <w:start w:val="1"/>
      <w:numFmt w:val="bullet"/>
      <w:lvlText w:val=""/>
      <w:lvlJc w:val="left"/>
      <w:pPr>
        <w:ind w:left="3010" w:hanging="360"/>
      </w:pPr>
      <w:rPr>
        <w:rFonts w:ascii="Symbol" w:hAnsi="Symbol" w:hint="default"/>
      </w:rPr>
    </w:lvl>
    <w:lvl w:ilvl="4" w:tplc="0C090003" w:tentative="1">
      <w:start w:val="1"/>
      <w:numFmt w:val="bullet"/>
      <w:lvlText w:val="o"/>
      <w:lvlJc w:val="left"/>
      <w:pPr>
        <w:ind w:left="3730" w:hanging="360"/>
      </w:pPr>
      <w:rPr>
        <w:rFonts w:ascii="Courier New" w:hAnsi="Courier New" w:cs="Courier New" w:hint="default"/>
      </w:rPr>
    </w:lvl>
    <w:lvl w:ilvl="5" w:tplc="0C090005" w:tentative="1">
      <w:start w:val="1"/>
      <w:numFmt w:val="bullet"/>
      <w:lvlText w:val=""/>
      <w:lvlJc w:val="left"/>
      <w:pPr>
        <w:ind w:left="4450" w:hanging="360"/>
      </w:pPr>
      <w:rPr>
        <w:rFonts w:ascii="Wingdings" w:hAnsi="Wingdings" w:hint="default"/>
      </w:rPr>
    </w:lvl>
    <w:lvl w:ilvl="6" w:tplc="0C090001" w:tentative="1">
      <w:start w:val="1"/>
      <w:numFmt w:val="bullet"/>
      <w:lvlText w:val=""/>
      <w:lvlJc w:val="left"/>
      <w:pPr>
        <w:ind w:left="5170" w:hanging="360"/>
      </w:pPr>
      <w:rPr>
        <w:rFonts w:ascii="Symbol" w:hAnsi="Symbol" w:hint="default"/>
      </w:rPr>
    </w:lvl>
    <w:lvl w:ilvl="7" w:tplc="0C090003" w:tentative="1">
      <w:start w:val="1"/>
      <w:numFmt w:val="bullet"/>
      <w:lvlText w:val="o"/>
      <w:lvlJc w:val="left"/>
      <w:pPr>
        <w:ind w:left="5890" w:hanging="360"/>
      </w:pPr>
      <w:rPr>
        <w:rFonts w:ascii="Courier New" w:hAnsi="Courier New" w:cs="Courier New" w:hint="default"/>
      </w:rPr>
    </w:lvl>
    <w:lvl w:ilvl="8" w:tplc="0C090005" w:tentative="1">
      <w:start w:val="1"/>
      <w:numFmt w:val="bullet"/>
      <w:lvlText w:val=""/>
      <w:lvlJc w:val="left"/>
      <w:pPr>
        <w:ind w:left="6610" w:hanging="360"/>
      </w:pPr>
      <w:rPr>
        <w:rFonts w:ascii="Wingdings" w:hAnsi="Wingdings" w:hint="default"/>
      </w:rPr>
    </w:lvl>
  </w:abstractNum>
  <w:abstractNum w:abstractNumId="80" w15:restartNumberingAfterBreak="0">
    <w:nsid w:val="7BFA07A9"/>
    <w:multiLevelType w:val="hybridMultilevel"/>
    <w:tmpl w:val="02C48A4A"/>
    <w:lvl w:ilvl="0" w:tplc="0C090001">
      <w:start w:val="1"/>
      <w:numFmt w:val="bullet"/>
      <w:lvlText w:val=""/>
      <w:lvlJc w:val="left"/>
      <w:pPr>
        <w:ind w:left="1440" w:hanging="360"/>
      </w:pPr>
      <w:rPr>
        <w:rFonts w:ascii="Symbol" w:hAnsi="Symbol" w:hint="default"/>
      </w:rPr>
    </w:lvl>
    <w:lvl w:ilvl="1" w:tplc="0C090003" w:tentative="1">
      <w:start w:val="1"/>
      <w:numFmt w:val="bullet"/>
      <w:lvlText w:val="o"/>
      <w:lvlJc w:val="left"/>
      <w:pPr>
        <w:ind w:left="2160" w:hanging="360"/>
      </w:pPr>
      <w:rPr>
        <w:rFonts w:ascii="Courier New" w:hAnsi="Courier New" w:cs="Courier New" w:hint="default"/>
      </w:rPr>
    </w:lvl>
    <w:lvl w:ilvl="2" w:tplc="0C090005" w:tentative="1">
      <w:start w:val="1"/>
      <w:numFmt w:val="bullet"/>
      <w:lvlText w:val=""/>
      <w:lvlJc w:val="left"/>
      <w:pPr>
        <w:ind w:left="2880" w:hanging="360"/>
      </w:pPr>
      <w:rPr>
        <w:rFonts w:ascii="Wingdings" w:hAnsi="Wingdings" w:hint="default"/>
      </w:rPr>
    </w:lvl>
    <w:lvl w:ilvl="3" w:tplc="0C090001" w:tentative="1">
      <w:start w:val="1"/>
      <w:numFmt w:val="bullet"/>
      <w:lvlText w:val=""/>
      <w:lvlJc w:val="left"/>
      <w:pPr>
        <w:ind w:left="3600" w:hanging="360"/>
      </w:pPr>
      <w:rPr>
        <w:rFonts w:ascii="Symbol" w:hAnsi="Symbol" w:hint="default"/>
      </w:rPr>
    </w:lvl>
    <w:lvl w:ilvl="4" w:tplc="0C090003" w:tentative="1">
      <w:start w:val="1"/>
      <w:numFmt w:val="bullet"/>
      <w:lvlText w:val="o"/>
      <w:lvlJc w:val="left"/>
      <w:pPr>
        <w:ind w:left="4320" w:hanging="360"/>
      </w:pPr>
      <w:rPr>
        <w:rFonts w:ascii="Courier New" w:hAnsi="Courier New" w:cs="Courier New" w:hint="default"/>
      </w:rPr>
    </w:lvl>
    <w:lvl w:ilvl="5" w:tplc="0C090005" w:tentative="1">
      <w:start w:val="1"/>
      <w:numFmt w:val="bullet"/>
      <w:lvlText w:val=""/>
      <w:lvlJc w:val="left"/>
      <w:pPr>
        <w:ind w:left="5040" w:hanging="360"/>
      </w:pPr>
      <w:rPr>
        <w:rFonts w:ascii="Wingdings" w:hAnsi="Wingdings" w:hint="default"/>
      </w:rPr>
    </w:lvl>
    <w:lvl w:ilvl="6" w:tplc="0C090001" w:tentative="1">
      <w:start w:val="1"/>
      <w:numFmt w:val="bullet"/>
      <w:lvlText w:val=""/>
      <w:lvlJc w:val="left"/>
      <w:pPr>
        <w:ind w:left="5760" w:hanging="360"/>
      </w:pPr>
      <w:rPr>
        <w:rFonts w:ascii="Symbol" w:hAnsi="Symbol" w:hint="default"/>
      </w:rPr>
    </w:lvl>
    <w:lvl w:ilvl="7" w:tplc="0C090003" w:tentative="1">
      <w:start w:val="1"/>
      <w:numFmt w:val="bullet"/>
      <w:lvlText w:val="o"/>
      <w:lvlJc w:val="left"/>
      <w:pPr>
        <w:ind w:left="6480" w:hanging="360"/>
      </w:pPr>
      <w:rPr>
        <w:rFonts w:ascii="Courier New" w:hAnsi="Courier New" w:cs="Courier New" w:hint="default"/>
      </w:rPr>
    </w:lvl>
    <w:lvl w:ilvl="8" w:tplc="0C090005" w:tentative="1">
      <w:start w:val="1"/>
      <w:numFmt w:val="bullet"/>
      <w:lvlText w:val=""/>
      <w:lvlJc w:val="left"/>
      <w:pPr>
        <w:ind w:left="7200" w:hanging="360"/>
      </w:pPr>
      <w:rPr>
        <w:rFonts w:ascii="Wingdings" w:hAnsi="Wingdings" w:hint="default"/>
      </w:rPr>
    </w:lvl>
  </w:abstractNum>
  <w:abstractNum w:abstractNumId="81" w15:restartNumberingAfterBreak="0">
    <w:nsid w:val="7C174FD6"/>
    <w:multiLevelType w:val="hybridMultilevel"/>
    <w:tmpl w:val="3C062546"/>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82" w15:restartNumberingAfterBreak="0">
    <w:nsid w:val="7E096A54"/>
    <w:multiLevelType w:val="multilevel"/>
    <w:tmpl w:val="9AE26F08"/>
    <w:name w:val="StandardNumberedList"/>
    <w:lvl w:ilvl="0">
      <w:start w:val="1"/>
      <w:numFmt w:val="decimal"/>
      <w:pStyle w:val="OutlineNumbered1"/>
      <w:lvlText w:val="%1."/>
      <w:lvlJc w:val="left"/>
      <w:pPr>
        <w:tabs>
          <w:tab w:val="num" w:pos="520"/>
        </w:tabs>
        <w:ind w:left="520" w:hanging="520"/>
      </w:pPr>
    </w:lvl>
    <w:lvl w:ilvl="1">
      <w:start w:val="1"/>
      <w:numFmt w:val="decimal"/>
      <w:pStyle w:val="OutlineNumbered2"/>
      <w:lvlText w:val="%1.%2."/>
      <w:lvlJc w:val="left"/>
      <w:pPr>
        <w:tabs>
          <w:tab w:val="num" w:pos="1040"/>
        </w:tabs>
        <w:ind w:left="1040" w:hanging="520"/>
      </w:pPr>
    </w:lvl>
    <w:lvl w:ilvl="2">
      <w:start w:val="1"/>
      <w:numFmt w:val="decimal"/>
      <w:pStyle w:val="OutlineNumbered3"/>
      <w:lvlText w:val="%1.%2.%3."/>
      <w:lvlJc w:val="left"/>
      <w:pPr>
        <w:tabs>
          <w:tab w:val="num" w:pos="1560"/>
        </w:tabs>
        <w:ind w:left="1560" w:hanging="52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num w:numId="1" w16cid:durableId="1306085073">
    <w:abstractNumId w:val="74"/>
  </w:num>
  <w:num w:numId="2" w16cid:durableId="1854608245">
    <w:abstractNumId w:val="7"/>
  </w:num>
  <w:num w:numId="3" w16cid:durableId="2055542800">
    <w:abstractNumId w:val="26"/>
  </w:num>
  <w:num w:numId="4" w16cid:durableId="1641575726">
    <w:abstractNumId w:val="50"/>
  </w:num>
  <w:num w:numId="5" w16cid:durableId="1669360326">
    <w:abstractNumId w:val="56"/>
  </w:num>
  <w:num w:numId="6" w16cid:durableId="21908859">
    <w:abstractNumId w:val="3"/>
  </w:num>
  <w:num w:numId="7" w16cid:durableId="398015366">
    <w:abstractNumId w:val="2"/>
  </w:num>
  <w:num w:numId="8" w16cid:durableId="445392574">
    <w:abstractNumId w:val="22"/>
  </w:num>
  <w:num w:numId="9" w16cid:durableId="177237649">
    <w:abstractNumId w:val="58"/>
  </w:num>
  <w:num w:numId="10" w16cid:durableId="699819335">
    <w:abstractNumId w:val="17"/>
  </w:num>
  <w:num w:numId="11" w16cid:durableId="314067918">
    <w:abstractNumId w:val="30"/>
  </w:num>
  <w:num w:numId="12" w16cid:durableId="1733700224">
    <w:abstractNumId w:val="73"/>
  </w:num>
  <w:num w:numId="13" w16cid:durableId="2129229499">
    <w:abstractNumId w:val="23"/>
  </w:num>
  <w:num w:numId="14" w16cid:durableId="1936787352">
    <w:abstractNumId w:val="15"/>
  </w:num>
  <w:num w:numId="15" w16cid:durableId="122432222">
    <w:abstractNumId w:val="52"/>
  </w:num>
  <w:num w:numId="16" w16cid:durableId="993294895">
    <w:abstractNumId w:val="2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7" w16cid:durableId="1839610776">
    <w:abstractNumId w:val="14"/>
  </w:num>
  <w:num w:numId="18" w16cid:durableId="15163277">
    <w:abstractNumId w:val="24"/>
  </w:num>
  <w:num w:numId="19" w16cid:durableId="2005669285">
    <w:abstractNumId w:val="68"/>
  </w:num>
  <w:num w:numId="20" w16cid:durableId="1479230592">
    <w:abstractNumId w:val="72"/>
  </w:num>
  <w:num w:numId="21" w16cid:durableId="78724345">
    <w:abstractNumId w:val="53"/>
  </w:num>
  <w:num w:numId="22" w16cid:durableId="881752039">
    <w:abstractNumId w:val="5"/>
  </w:num>
  <w:num w:numId="23" w16cid:durableId="1844779153">
    <w:abstractNumId w:val="13"/>
  </w:num>
  <w:num w:numId="24" w16cid:durableId="1227567830">
    <w:abstractNumId w:val="47"/>
  </w:num>
  <w:num w:numId="25" w16cid:durableId="1408768360">
    <w:abstractNumId w:val="22"/>
    <w:lvlOverride w:ilvl="0">
      <w:startOverride w:val="1"/>
    </w:lvlOverride>
  </w:num>
  <w:num w:numId="26" w16cid:durableId="1024477123">
    <w:abstractNumId w:val="22"/>
    <w:lvlOverride w:ilvl="0">
      <w:startOverride w:val="1"/>
    </w:lvlOverride>
  </w:num>
  <w:num w:numId="27" w16cid:durableId="1577745289">
    <w:abstractNumId w:val="22"/>
    <w:lvlOverride w:ilvl="0">
      <w:startOverride w:val="1"/>
    </w:lvlOverride>
  </w:num>
  <w:num w:numId="28" w16cid:durableId="548030025">
    <w:abstractNumId w:val="0"/>
  </w:num>
  <w:num w:numId="29" w16cid:durableId="2122187312">
    <w:abstractNumId w:val="75"/>
  </w:num>
  <w:num w:numId="30" w16cid:durableId="425002941">
    <w:abstractNumId w:val="20"/>
  </w:num>
  <w:num w:numId="31" w16cid:durableId="820468466">
    <w:abstractNumId w:val="65"/>
  </w:num>
  <w:num w:numId="32" w16cid:durableId="129834404">
    <w:abstractNumId w:val="57"/>
  </w:num>
  <w:num w:numId="33" w16cid:durableId="261492801">
    <w:abstractNumId w:val="49"/>
  </w:num>
  <w:num w:numId="34" w16cid:durableId="1440181788">
    <w:abstractNumId w:val="9"/>
  </w:num>
  <w:num w:numId="35" w16cid:durableId="1717851048">
    <w:abstractNumId w:val="32"/>
  </w:num>
  <w:num w:numId="36" w16cid:durableId="206455694">
    <w:abstractNumId w:val="66"/>
  </w:num>
  <w:num w:numId="37" w16cid:durableId="939726085">
    <w:abstractNumId w:val="11"/>
  </w:num>
  <w:num w:numId="38" w16cid:durableId="684401728">
    <w:abstractNumId w:val="8"/>
  </w:num>
  <w:num w:numId="39" w16cid:durableId="1939436935">
    <w:abstractNumId w:val="71"/>
  </w:num>
  <w:num w:numId="40" w16cid:durableId="1952710814">
    <w:abstractNumId w:val="19"/>
  </w:num>
  <w:num w:numId="41" w16cid:durableId="1242712957">
    <w:abstractNumId w:val="4"/>
  </w:num>
  <w:num w:numId="42" w16cid:durableId="76680025">
    <w:abstractNumId w:val="70"/>
  </w:num>
  <w:num w:numId="43" w16cid:durableId="722678716">
    <w:abstractNumId w:val="46"/>
  </w:num>
  <w:num w:numId="44" w16cid:durableId="1150900384">
    <w:abstractNumId w:val="1"/>
  </w:num>
  <w:num w:numId="45" w16cid:durableId="1755710554">
    <w:abstractNumId w:val="28"/>
  </w:num>
  <w:num w:numId="46" w16cid:durableId="322709991">
    <w:abstractNumId w:val="60"/>
  </w:num>
  <w:num w:numId="47" w16cid:durableId="870806385">
    <w:abstractNumId w:val="34"/>
  </w:num>
  <w:num w:numId="48" w16cid:durableId="2084645680">
    <w:abstractNumId w:val="39"/>
  </w:num>
  <w:num w:numId="49" w16cid:durableId="526406588">
    <w:abstractNumId w:val="81"/>
  </w:num>
  <w:num w:numId="50" w16cid:durableId="675956381">
    <w:abstractNumId w:val="10"/>
  </w:num>
  <w:num w:numId="51" w16cid:durableId="1391736025">
    <w:abstractNumId w:val="25"/>
  </w:num>
  <w:num w:numId="52" w16cid:durableId="471603574">
    <w:abstractNumId w:val="64"/>
  </w:num>
  <w:num w:numId="53" w16cid:durableId="1647706922">
    <w:abstractNumId w:val="55"/>
  </w:num>
  <w:num w:numId="54" w16cid:durableId="1951163658">
    <w:abstractNumId w:val="26"/>
    <w:lvlOverride w:ilvl="0">
      <w:lvl w:ilvl="0">
        <w:start w:val="1"/>
        <w:numFmt w:val="decimal"/>
        <w:lvlText w:val="%1"/>
        <w:lvlJc w:val="left"/>
        <w:pPr>
          <w:ind w:left="567" w:hanging="567"/>
        </w:pPr>
        <w:rPr>
          <w:rFonts w:hint="default"/>
        </w:rPr>
      </w:lvl>
    </w:lvlOverride>
    <w:lvlOverride w:ilvl="1">
      <w:lvl w:ilvl="1">
        <w:start w:val="1"/>
        <w:numFmt w:val="decimal"/>
        <w:lvlText w:val="%2.1"/>
        <w:lvlJc w:val="left"/>
        <w:pPr>
          <w:ind w:left="567" w:hanging="567"/>
        </w:pPr>
        <w:rPr>
          <w:rFonts w:hint="default"/>
        </w:rPr>
      </w:lvl>
    </w:lvlOverride>
    <w:lvlOverride w:ilvl="2">
      <w:lvl w:ilvl="2">
        <w:start w:val="1"/>
        <w:numFmt w:val="decimal"/>
        <w:lvlText w:val="%1.%2.%3"/>
        <w:lvlJc w:val="left"/>
        <w:pPr>
          <w:ind w:left="851" w:hanging="851"/>
        </w:pPr>
        <w:rPr>
          <w:rFonts w:hint="default"/>
        </w:rPr>
      </w:lvl>
    </w:lvlOverride>
    <w:lvlOverride w:ilvl="3">
      <w:lvl w:ilvl="3">
        <w:start w:val="1"/>
        <w:numFmt w:val="decimal"/>
        <w:lvlText w:val="(%4)"/>
        <w:lvlJc w:val="left"/>
        <w:pPr>
          <w:ind w:left="2160" w:hanging="360"/>
        </w:pPr>
        <w:rPr>
          <w:rFonts w:hint="default"/>
        </w:rPr>
      </w:lvl>
    </w:lvlOverride>
    <w:lvlOverride w:ilvl="4">
      <w:lvl w:ilvl="4">
        <w:start w:val="1"/>
        <w:numFmt w:val="lowerLetter"/>
        <w:lvlText w:val="(%5)"/>
        <w:lvlJc w:val="left"/>
        <w:pPr>
          <w:ind w:left="2520" w:hanging="360"/>
        </w:pPr>
        <w:rPr>
          <w:rFonts w:hint="default"/>
        </w:rPr>
      </w:lvl>
    </w:lvlOverride>
    <w:lvlOverride w:ilvl="5">
      <w:lvl w:ilvl="5">
        <w:start w:val="1"/>
        <w:numFmt w:val="lowerRoman"/>
        <w:lvlText w:val="(%6)"/>
        <w:lvlJc w:val="left"/>
        <w:pPr>
          <w:ind w:left="2880" w:hanging="360"/>
        </w:pPr>
        <w:rPr>
          <w:rFonts w:hint="default"/>
        </w:rPr>
      </w:lvl>
    </w:lvlOverride>
    <w:lvlOverride w:ilvl="6">
      <w:lvl w:ilvl="6">
        <w:start w:val="1"/>
        <w:numFmt w:val="decimal"/>
        <w:lvlText w:val="%7."/>
        <w:lvlJc w:val="left"/>
        <w:pPr>
          <w:ind w:left="3240" w:hanging="360"/>
        </w:pPr>
        <w:rPr>
          <w:rFonts w:hint="default"/>
        </w:rPr>
      </w:lvl>
    </w:lvlOverride>
    <w:lvlOverride w:ilvl="7">
      <w:lvl w:ilvl="7">
        <w:start w:val="1"/>
        <w:numFmt w:val="lowerLetter"/>
        <w:lvlText w:val="%8."/>
        <w:lvlJc w:val="left"/>
        <w:pPr>
          <w:ind w:left="3600" w:hanging="360"/>
        </w:pPr>
        <w:rPr>
          <w:rFonts w:hint="default"/>
        </w:rPr>
      </w:lvl>
    </w:lvlOverride>
    <w:lvlOverride w:ilvl="8">
      <w:lvl w:ilvl="8">
        <w:start w:val="1"/>
        <w:numFmt w:val="lowerRoman"/>
        <w:lvlText w:val="%9."/>
        <w:lvlJc w:val="left"/>
        <w:pPr>
          <w:ind w:left="3960" w:hanging="360"/>
        </w:pPr>
        <w:rPr>
          <w:rFonts w:hint="default"/>
        </w:rPr>
      </w:lvl>
    </w:lvlOverride>
  </w:num>
  <w:num w:numId="55" w16cid:durableId="1089232594">
    <w:abstractNumId w:val="23"/>
  </w:num>
  <w:num w:numId="56" w16cid:durableId="565802519">
    <w:abstractNumId w:val="12"/>
  </w:num>
  <w:num w:numId="57" w16cid:durableId="1217352026">
    <w:abstractNumId w:val="16"/>
  </w:num>
  <w:num w:numId="58" w16cid:durableId="944388545">
    <w:abstractNumId w:val="51"/>
  </w:num>
  <w:num w:numId="59" w16cid:durableId="1294603535">
    <w:abstractNumId w:val="44"/>
  </w:num>
  <w:num w:numId="60" w16cid:durableId="374084236">
    <w:abstractNumId w:val="2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1" w16cid:durableId="336425748">
    <w:abstractNumId w:val="26"/>
    <w:lvlOverride w:ilvl="0">
      <w:lvl w:ilvl="0">
        <w:start w:val="1"/>
        <w:numFmt w:val="decimal"/>
        <w:lvlText w:val="%1"/>
        <w:lvlJc w:val="left"/>
        <w:pPr>
          <w:ind w:left="567" w:hanging="567"/>
        </w:pPr>
        <w:rPr>
          <w:rFonts w:hint="default"/>
        </w:rPr>
      </w:lvl>
    </w:lvlOverride>
    <w:lvlOverride w:ilvl="1">
      <w:lvl w:ilvl="1">
        <w:start w:val="1"/>
        <w:numFmt w:val="decimal"/>
        <w:lvlText w:val="%2.1"/>
        <w:lvlJc w:val="left"/>
        <w:pPr>
          <w:ind w:left="567" w:hanging="567"/>
        </w:pPr>
        <w:rPr>
          <w:rFonts w:hint="default"/>
        </w:rPr>
      </w:lvl>
    </w:lvlOverride>
    <w:lvlOverride w:ilvl="2">
      <w:lvl w:ilvl="2">
        <w:start w:val="1"/>
        <w:numFmt w:val="decimal"/>
        <w:lvlText w:val="%1.%2.%3"/>
        <w:lvlJc w:val="left"/>
        <w:pPr>
          <w:ind w:left="851" w:hanging="851"/>
        </w:pPr>
        <w:rPr>
          <w:rFonts w:hint="default"/>
        </w:rPr>
      </w:lvl>
    </w:lvlOverride>
    <w:lvlOverride w:ilvl="3">
      <w:lvl w:ilvl="3">
        <w:start w:val="1"/>
        <w:numFmt w:val="decimal"/>
        <w:lvlText w:val="(%4)"/>
        <w:lvlJc w:val="left"/>
        <w:pPr>
          <w:ind w:left="2160" w:hanging="360"/>
        </w:pPr>
        <w:rPr>
          <w:rFonts w:hint="default"/>
        </w:rPr>
      </w:lvl>
    </w:lvlOverride>
    <w:lvlOverride w:ilvl="4">
      <w:lvl w:ilvl="4">
        <w:start w:val="1"/>
        <w:numFmt w:val="lowerLetter"/>
        <w:lvlText w:val="(%5)"/>
        <w:lvlJc w:val="left"/>
        <w:pPr>
          <w:ind w:left="2520" w:hanging="360"/>
        </w:pPr>
        <w:rPr>
          <w:rFonts w:hint="default"/>
        </w:rPr>
      </w:lvl>
    </w:lvlOverride>
    <w:lvlOverride w:ilvl="5">
      <w:lvl w:ilvl="5">
        <w:start w:val="1"/>
        <w:numFmt w:val="lowerRoman"/>
        <w:lvlText w:val="(%6)"/>
        <w:lvlJc w:val="left"/>
        <w:pPr>
          <w:ind w:left="2880" w:hanging="360"/>
        </w:pPr>
        <w:rPr>
          <w:rFonts w:hint="default"/>
        </w:rPr>
      </w:lvl>
    </w:lvlOverride>
    <w:lvlOverride w:ilvl="6">
      <w:lvl w:ilvl="6">
        <w:start w:val="1"/>
        <w:numFmt w:val="decimal"/>
        <w:lvlText w:val="%7."/>
        <w:lvlJc w:val="left"/>
        <w:pPr>
          <w:ind w:left="3240" w:hanging="360"/>
        </w:pPr>
        <w:rPr>
          <w:rFonts w:hint="default"/>
        </w:rPr>
      </w:lvl>
    </w:lvlOverride>
    <w:lvlOverride w:ilvl="7">
      <w:lvl w:ilvl="7">
        <w:start w:val="1"/>
        <w:numFmt w:val="lowerLetter"/>
        <w:lvlText w:val="%8."/>
        <w:lvlJc w:val="left"/>
        <w:pPr>
          <w:ind w:left="3600" w:hanging="360"/>
        </w:pPr>
        <w:rPr>
          <w:rFonts w:hint="default"/>
        </w:rPr>
      </w:lvl>
    </w:lvlOverride>
    <w:lvlOverride w:ilvl="8">
      <w:lvl w:ilvl="8">
        <w:start w:val="1"/>
        <w:numFmt w:val="lowerRoman"/>
        <w:lvlText w:val="%9."/>
        <w:lvlJc w:val="left"/>
        <w:pPr>
          <w:ind w:left="3960" w:hanging="360"/>
        </w:pPr>
        <w:rPr>
          <w:rFonts w:hint="default"/>
        </w:rPr>
      </w:lvl>
    </w:lvlOverride>
  </w:num>
  <w:num w:numId="62" w16cid:durableId="33307728">
    <w:abstractNumId w:val="40"/>
  </w:num>
  <w:num w:numId="63" w16cid:durableId="1613855693">
    <w:abstractNumId w:val="36"/>
  </w:num>
  <w:num w:numId="64" w16cid:durableId="1562984777">
    <w:abstractNumId w:val="43"/>
  </w:num>
  <w:num w:numId="65" w16cid:durableId="297489358">
    <w:abstractNumId w:val="76"/>
  </w:num>
  <w:num w:numId="66" w16cid:durableId="154959653">
    <w:abstractNumId w:val="35"/>
  </w:num>
  <w:num w:numId="67" w16cid:durableId="1117141324">
    <w:abstractNumId w:val="29"/>
  </w:num>
  <w:num w:numId="68" w16cid:durableId="35156646">
    <w:abstractNumId w:val="27"/>
  </w:num>
  <w:num w:numId="69" w16cid:durableId="234702988">
    <w:abstractNumId w:val="77"/>
  </w:num>
  <w:num w:numId="70" w16cid:durableId="909661001">
    <w:abstractNumId w:val="48"/>
  </w:num>
  <w:num w:numId="71" w16cid:durableId="1646855042">
    <w:abstractNumId w:val="54"/>
  </w:num>
  <w:num w:numId="72" w16cid:durableId="1365059071">
    <w:abstractNumId w:val="41"/>
  </w:num>
  <w:num w:numId="73" w16cid:durableId="757755158">
    <w:abstractNumId w:val="18"/>
  </w:num>
  <w:num w:numId="74" w16cid:durableId="431169509">
    <w:abstractNumId w:val="6"/>
  </w:num>
  <w:num w:numId="75" w16cid:durableId="1121925643">
    <w:abstractNumId w:val="38"/>
  </w:num>
  <w:num w:numId="76" w16cid:durableId="2062703463">
    <w:abstractNumId w:val="59"/>
  </w:num>
  <w:num w:numId="77" w16cid:durableId="1268929532">
    <w:abstractNumId w:val="79"/>
  </w:num>
  <w:num w:numId="78" w16cid:durableId="360981264">
    <w:abstractNumId w:val="26"/>
    <w:lvlOverride w:ilvl="0">
      <w:lvl w:ilvl="0">
        <w:numFmt w:val="decimal"/>
        <w:lvlText w:val=""/>
        <w:lvlJc w:val="left"/>
      </w:lvl>
    </w:lvlOverride>
    <w:lvlOverride w:ilvl="1">
      <w:lvl w:ilvl="1">
        <w:start w:val="1"/>
        <w:numFmt w:val="decimal"/>
        <w:lvlText w:val="%1.%2"/>
        <w:lvlJc w:val="left"/>
        <w:pPr>
          <w:ind w:left="1985" w:hanging="567"/>
        </w:pPr>
        <w:rPr>
          <w:rFonts w:hint="default"/>
          <w:i w:val="0"/>
          <w:color w:val="auto"/>
        </w:rPr>
      </w:lvl>
    </w:lvlOverride>
  </w:num>
  <w:num w:numId="79" w16cid:durableId="2115324243">
    <w:abstractNumId w:val="12"/>
  </w:num>
  <w:num w:numId="80" w16cid:durableId="1633050084">
    <w:abstractNumId w:val="12"/>
  </w:num>
  <w:num w:numId="81" w16cid:durableId="1708329839">
    <w:abstractNumId w:val="33"/>
  </w:num>
  <w:num w:numId="82" w16cid:durableId="1154225073">
    <w:abstractNumId w:val="3"/>
  </w:num>
  <w:num w:numId="83" w16cid:durableId="2057074162">
    <w:abstractNumId w:val="42"/>
  </w:num>
  <w:num w:numId="84" w16cid:durableId="1334726093">
    <w:abstractNumId w:val="3"/>
  </w:num>
  <w:num w:numId="85" w16cid:durableId="1976906624">
    <w:abstractNumId w:val="63"/>
  </w:num>
  <w:num w:numId="86" w16cid:durableId="1128089190">
    <w:abstractNumId w:val="67"/>
  </w:num>
  <w:num w:numId="87" w16cid:durableId="1061562040">
    <w:abstractNumId w:val="3"/>
  </w:num>
  <w:num w:numId="88" w16cid:durableId="1109006905">
    <w:abstractNumId w:val="3"/>
  </w:num>
  <w:num w:numId="89" w16cid:durableId="1809591980">
    <w:abstractNumId w:val="3"/>
  </w:num>
  <w:num w:numId="90" w16cid:durableId="125514330">
    <w:abstractNumId w:val="62"/>
  </w:num>
  <w:num w:numId="91" w16cid:durableId="277956669">
    <w:abstractNumId w:val="3"/>
  </w:num>
  <w:num w:numId="92" w16cid:durableId="1631469985">
    <w:abstractNumId w:val="37"/>
  </w:num>
  <w:num w:numId="93" w16cid:durableId="1257245841">
    <w:abstractNumId w:val="78"/>
  </w:num>
  <w:num w:numId="94" w16cid:durableId="1016033560">
    <w:abstractNumId w:val="63"/>
  </w:num>
  <w:num w:numId="95" w16cid:durableId="696857377">
    <w:abstractNumId w:val="63"/>
  </w:num>
  <w:num w:numId="96" w16cid:durableId="1468359089">
    <w:abstractNumId w:val="63"/>
  </w:num>
  <w:num w:numId="97" w16cid:durableId="266695817">
    <w:abstractNumId w:val="63"/>
  </w:num>
  <w:num w:numId="98" w16cid:durableId="1294408457">
    <w:abstractNumId w:val="63"/>
  </w:num>
  <w:num w:numId="99" w16cid:durableId="542182794">
    <w:abstractNumId w:val="82"/>
  </w:num>
  <w:num w:numId="100" w16cid:durableId="1261721908">
    <w:abstractNumId w:val="80"/>
  </w:num>
  <w:num w:numId="101" w16cid:durableId="887450753">
    <w:abstractNumId w:val="45"/>
  </w:num>
  <w:num w:numId="102" w16cid:durableId="1373075586">
    <w:abstractNumId w:val="69"/>
  </w:num>
  <w:num w:numId="103" w16cid:durableId="842474220">
    <w:abstractNumId w:val="61"/>
  </w:num>
  <w:num w:numId="104" w16cid:durableId="1439258887">
    <w:abstractNumId w:val="21"/>
  </w:num>
  <w:num w:numId="105" w16cid:durableId="526018651">
    <w:abstractNumId w:val="31"/>
  </w:num>
  <w:num w:numId="106" w16cid:durableId="1883051327">
    <w:abstractNumId w:val="3"/>
  </w:num>
  <w:num w:numId="107" w16cid:durableId="1133331731">
    <w:abstractNumId w:val="42"/>
  </w:num>
  <w:numIdMacAtCleanup w:val="99"/>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activeWritingStyle w:appName="MSWord" w:lang="en-AU" w:vendorID="64" w:dllVersion="0" w:nlCheck="1" w:checkStyle="0"/>
  <w:activeWritingStyle w:appName="MSWord" w:lang="en-US" w:vendorID="64" w:dllVersion="0" w:nlCheck="1" w:checkStyle="0"/>
  <w:proofState w:spelling="clean" w:grammar="clean"/>
  <w:stylePaneFormatFilter w:val="9028" w:allStyles="0" w:customStyles="0" w:latentStyles="0" w:stylesInUse="1" w:headingStyles="1" w:numberingStyles="0" w:tableStyles="0" w:directFormattingOnRuns="0" w:directFormattingOnParagraphs="0" w:directFormattingOnNumbering="0" w:directFormattingOnTables="0" w:clearFormatting="1" w:top3HeadingStyles="0" w:visibleStyles="0" w:alternateStyleNames="1"/>
  <w:stylePaneSortMethod w:val="0000"/>
  <w:defaultTabStop w:val="720"/>
  <w:characterSpacingControl w:val="doNotCompress"/>
  <w:hdrShapeDefaults>
    <o:shapedefaults v:ext="edit" spidmax="2050"/>
    <o:shapelayout v:ext="edit">
      <o:idmap v:ext="edit" data="1"/>
    </o:shapelayout>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D0296C"/>
    <w:rsid w:val="000000FD"/>
    <w:rsid w:val="00001BA1"/>
    <w:rsid w:val="00001DC1"/>
    <w:rsid w:val="00002282"/>
    <w:rsid w:val="00002F1D"/>
    <w:rsid w:val="00002FA8"/>
    <w:rsid w:val="00003AC5"/>
    <w:rsid w:val="0000413A"/>
    <w:rsid w:val="000044B2"/>
    <w:rsid w:val="000058CC"/>
    <w:rsid w:val="00006866"/>
    <w:rsid w:val="00006FEF"/>
    <w:rsid w:val="0000706D"/>
    <w:rsid w:val="0000795D"/>
    <w:rsid w:val="00007D9B"/>
    <w:rsid w:val="000101F6"/>
    <w:rsid w:val="000109B2"/>
    <w:rsid w:val="000114D6"/>
    <w:rsid w:val="00012002"/>
    <w:rsid w:val="00013698"/>
    <w:rsid w:val="00013703"/>
    <w:rsid w:val="000137C6"/>
    <w:rsid w:val="00016AA4"/>
    <w:rsid w:val="00016B15"/>
    <w:rsid w:val="00016BF4"/>
    <w:rsid w:val="00016F64"/>
    <w:rsid w:val="00017506"/>
    <w:rsid w:val="00017CF0"/>
    <w:rsid w:val="000200FB"/>
    <w:rsid w:val="0002067D"/>
    <w:rsid w:val="00020E27"/>
    <w:rsid w:val="0002118F"/>
    <w:rsid w:val="0002137D"/>
    <w:rsid w:val="00021AF3"/>
    <w:rsid w:val="00024540"/>
    <w:rsid w:val="000245AD"/>
    <w:rsid w:val="00024CFF"/>
    <w:rsid w:val="000252D4"/>
    <w:rsid w:val="00025387"/>
    <w:rsid w:val="00025DC2"/>
    <w:rsid w:val="0002698F"/>
    <w:rsid w:val="00026A05"/>
    <w:rsid w:val="00026D6D"/>
    <w:rsid w:val="0002782F"/>
    <w:rsid w:val="000278C6"/>
    <w:rsid w:val="00027C39"/>
    <w:rsid w:val="000301F6"/>
    <w:rsid w:val="00030591"/>
    <w:rsid w:val="000306F8"/>
    <w:rsid w:val="00031315"/>
    <w:rsid w:val="000315C9"/>
    <w:rsid w:val="0003175C"/>
    <w:rsid w:val="00031BDB"/>
    <w:rsid w:val="0003258B"/>
    <w:rsid w:val="000326DD"/>
    <w:rsid w:val="0003283F"/>
    <w:rsid w:val="00032CAD"/>
    <w:rsid w:val="0003325E"/>
    <w:rsid w:val="00033395"/>
    <w:rsid w:val="00033729"/>
    <w:rsid w:val="00033A68"/>
    <w:rsid w:val="00033AFE"/>
    <w:rsid w:val="00033BC8"/>
    <w:rsid w:val="00034021"/>
    <w:rsid w:val="000343E0"/>
    <w:rsid w:val="00035390"/>
    <w:rsid w:val="000359B7"/>
    <w:rsid w:val="00035FF2"/>
    <w:rsid w:val="0003654A"/>
    <w:rsid w:val="000368CF"/>
    <w:rsid w:val="00037804"/>
    <w:rsid w:val="000402FE"/>
    <w:rsid w:val="00040D36"/>
    <w:rsid w:val="00040F08"/>
    <w:rsid w:val="000414C3"/>
    <w:rsid w:val="00041919"/>
    <w:rsid w:val="000423E0"/>
    <w:rsid w:val="00042799"/>
    <w:rsid w:val="000429BF"/>
    <w:rsid w:val="00043015"/>
    <w:rsid w:val="00043254"/>
    <w:rsid w:val="000432AA"/>
    <w:rsid w:val="00043436"/>
    <w:rsid w:val="000437CE"/>
    <w:rsid w:val="00043EE0"/>
    <w:rsid w:val="000440D8"/>
    <w:rsid w:val="00044146"/>
    <w:rsid w:val="0004431A"/>
    <w:rsid w:val="000445AD"/>
    <w:rsid w:val="00044996"/>
    <w:rsid w:val="00045258"/>
    <w:rsid w:val="00045810"/>
    <w:rsid w:val="00046424"/>
    <w:rsid w:val="00046B85"/>
    <w:rsid w:val="0004719A"/>
    <w:rsid w:val="000474D7"/>
    <w:rsid w:val="000475FD"/>
    <w:rsid w:val="000477B5"/>
    <w:rsid w:val="0005006C"/>
    <w:rsid w:val="0005041D"/>
    <w:rsid w:val="000508A5"/>
    <w:rsid w:val="00050A4E"/>
    <w:rsid w:val="000519BC"/>
    <w:rsid w:val="00052047"/>
    <w:rsid w:val="0005230D"/>
    <w:rsid w:val="0005247E"/>
    <w:rsid w:val="000533D6"/>
    <w:rsid w:val="00053E38"/>
    <w:rsid w:val="00054288"/>
    <w:rsid w:val="0005449F"/>
    <w:rsid w:val="00054E4D"/>
    <w:rsid w:val="00054E83"/>
    <w:rsid w:val="00055287"/>
    <w:rsid w:val="00055C84"/>
    <w:rsid w:val="00055E29"/>
    <w:rsid w:val="00056052"/>
    <w:rsid w:val="0005623E"/>
    <w:rsid w:val="00056792"/>
    <w:rsid w:val="00057530"/>
    <w:rsid w:val="00060073"/>
    <w:rsid w:val="00060139"/>
    <w:rsid w:val="000603C7"/>
    <w:rsid w:val="00060455"/>
    <w:rsid w:val="0006053C"/>
    <w:rsid w:val="00060D4D"/>
    <w:rsid w:val="0006105A"/>
    <w:rsid w:val="000615EC"/>
    <w:rsid w:val="00061EEB"/>
    <w:rsid w:val="00062E19"/>
    <w:rsid w:val="00063458"/>
    <w:rsid w:val="000636AC"/>
    <w:rsid w:val="000642CD"/>
    <w:rsid w:val="00064413"/>
    <w:rsid w:val="00064590"/>
    <w:rsid w:val="00064DF4"/>
    <w:rsid w:val="00064E7F"/>
    <w:rsid w:val="00065262"/>
    <w:rsid w:val="00065A98"/>
    <w:rsid w:val="00066416"/>
    <w:rsid w:val="00066667"/>
    <w:rsid w:val="00066A59"/>
    <w:rsid w:val="00066BC9"/>
    <w:rsid w:val="00066C72"/>
    <w:rsid w:val="00066C9F"/>
    <w:rsid w:val="000672DB"/>
    <w:rsid w:val="00067C9A"/>
    <w:rsid w:val="0007023F"/>
    <w:rsid w:val="00070550"/>
    <w:rsid w:val="000706FA"/>
    <w:rsid w:val="00070A85"/>
    <w:rsid w:val="00070AEA"/>
    <w:rsid w:val="00070DEA"/>
    <w:rsid w:val="000713A8"/>
    <w:rsid w:val="000719E5"/>
    <w:rsid w:val="00071ED4"/>
    <w:rsid w:val="000720BE"/>
    <w:rsid w:val="000721F3"/>
    <w:rsid w:val="000725B0"/>
    <w:rsid w:val="00072CBA"/>
    <w:rsid w:val="00072F71"/>
    <w:rsid w:val="00073113"/>
    <w:rsid w:val="0007311C"/>
    <w:rsid w:val="000732DE"/>
    <w:rsid w:val="00073C79"/>
    <w:rsid w:val="00074F23"/>
    <w:rsid w:val="0007519C"/>
    <w:rsid w:val="0007543F"/>
    <w:rsid w:val="000754C3"/>
    <w:rsid w:val="000759DC"/>
    <w:rsid w:val="000761CB"/>
    <w:rsid w:val="000766EF"/>
    <w:rsid w:val="00076BB8"/>
    <w:rsid w:val="00076EE0"/>
    <w:rsid w:val="000772A4"/>
    <w:rsid w:val="0007735A"/>
    <w:rsid w:val="00077433"/>
    <w:rsid w:val="0007762E"/>
    <w:rsid w:val="00077D7E"/>
    <w:rsid w:val="0008060A"/>
    <w:rsid w:val="00080D89"/>
    <w:rsid w:val="000812B7"/>
    <w:rsid w:val="000818ED"/>
    <w:rsid w:val="00081999"/>
    <w:rsid w:val="000825D1"/>
    <w:rsid w:val="000829F4"/>
    <w:rsid w:val="00082CCC"/>
    <w:rsid w:val="00083491"/>
    <w:rsid w:val="00083E88"/>
    <w:rsid w:val="00084F48"/>
    <w:rsid w:val="000853C6"/>
    <w:rsid w:val="0008562F"/>
    <w:rsid w:val="000859BE"/>
    <w:rsid w:val="00085AA7"/>
    <w:rsid w:val="0008615B"/>
    <w:rsid w:val="0008633C"/>
    <w:rsid w:val="00086896"/>
    <w:rsid w:val="000869A6"/>
    <w:rsid w:val="0008728F"/>
    <w:rsid w:val="00087570"/>
    <w:rsid w:val="00087BA9"/>
    <w:rsid w:val="00087CC0"/>
    <w:rsid w:val="00087F33"/>
    <w:rsid w:val="000900D5"/>
    <w:rsid w:val="00090837"/>
    <w:rsid w:val="00091935"/>
    <w:rsid w:val="00091DB1"/>
    <w:rsid w:val="00092A12"/>
    <w:rsid w:val="0009303F"/>
    <w:rsid w:val="000951CF"/>
    <w:rsid w:val="00096C30"/>
    <w:rsid w:val="00097151"/>
    <w:rsid w:val="00097181"/>
    <w:rsid w:val="00097704"/>
    <w:rsid w:val="0009781E"/>
    <w:rsid w:val="000A0BB5"/>
    <w:rsid w:val="000A0D4B"/>
    <w:rsid w:val="000A1D40"/>
    <w:rsid w:val="000A2480"/>
    <w:rsid w:val="000A3689"/>
    <w:rsid w:val="000A3A7E"/>
    <w:rsid w:val="000A3E25"/>
    <w:rsid w:val="000A3E8C"/>
    <w:rsid w:val="000A3E97"/>
    <w:rsid w:val="000A4208"/>
    <w:rsid w:val="000A4B30"/>
    <w:rsid w:val="000A5140"/>
    <w:rsid w:val="000A56BF"/>
    <w:rsid w:val="000A610E"/>
    <w:rsid w:val="000A6632"/>
    <w:rsid w:val="000A6868"/>
    <w:rsid w:val="000A6908"/>
    <w:rsid w:val="000A6A8B"/>
    <w:rsid w:val="000A6C56"/>
    <w:rsid w:val="000A7467"/>
    <w:rsid w:val="000A74BC"/>
    <w:rsid w:val="000B0123"/>
    <w:rsid w:val="000B0779"/>
    <w:rsid w:val="000B0941"/>
    <w:rsid w:val="000B0BB6"/>
    <w:rsid w:val="000B0C52"/>
    <w:rsid w:val="000B1374"/>
    <w:rsid w:val="000B1CAC"/>
    <w:rsid w:val="000B25AB"/>
    <w:rsid w:val="000B28F2"/>
    <w:rsid w:val="000B2CDC"/>
    <w:rsid w:val="000B312E"/>
    <w:rsid w:val="000B31E5"/>
    <w:rsid w:val="000B3348"/>
    <w:rsid w:val="000B3948"/>
    <w:rsid w:val="000B4417"/>
    <w:rsid w:val="000B47AB"/>
    <w:rsid w:val="000B48F1"/>
    <w:rsid w:val="000B4F2F"/>
    <w:rsid w:val="000B5C62"/>
    <w:rsid w:val="000B5DD0"/>
    <w:rsid w:val="000B5FC2"/>
    <w:rsid w:val="000B6347"/>
    <w:rsid w:val="000B68A1"/>
    <w:rsid w:val="000B6C27"/>
    <w:rsid w:val="000B76EC"/>
    <w:rsid w:val="000B7916"/>
    <w:rsid w:val="000B7AA6"/>
    <w:rsid w:val="000B7CE3"/>
    <w:rsid w:val="000B7DBC"/>
    <w:rsid w:val="000C0890"/>
    <w:rsid w:val="000C0D3F"/>
    <w:rsid w:val="000C1527"/>
    <w:rsid w:val="000C168E"/>
    <w:rsid w:val="000C1A8A"/>
    <w:rsid w:val="000C23A5"/>
    <w:rsid w:val="000C2A48"/>
    <w:rsid w:val="000C2F42"/>
    <w:rsid w:val="000C3101"/>
    <w:rsid w:val="000C32C4"/>
    <w:rsid w:val="000C346C"/>
    <w:rsid w:val="000C3530"/>
    <w:rsid w:val="000C3CD5"/>
    <w:rsid w:val="000C3DF4"/>
    <w:rsid w:val="000C40DE"/>
    <w:rsid w:val="000C4485"/>
    <w:rsid w:val="000C451A"/>
    <w:rsid w:val="000C4790"/>
    <w:rsid w:val="000C4968"/>
    <w:rsid w:val="000C49EE"/>
    <w:rsid w:val="000C55AC"/>
    <w:rsid w:val="000C5D63"/>
    <w:rsid w:val="000C5F2E"/>
    <w:rsid w:val="000C5F75"/>
    <w:rsid w:val="000C636B"/>
    <w:rsid w:val="000C72B2"/>
    <w:rsid w:val="000C73C0"/>
    <w:rsid w:val="000C7662"/>
    <w:rsid w:val="000C780F"/>
    <w:rsid w:val="000C7984"/>
    <w:rsid w:val="000D0497"/>
    <w:rsid w:val="000D061C"/>
    <w:rsid w:val="000D095D"/>
    <w:rsid w:val="000D0EAF"/>
    <w:rsid w:val="000D0FEA"/>
    <w:rsid w:val="000D1060"/>
    <w:rsid w:val="000D16CA"/>
    <w:rsid w:val="000D227F"/>
    <w:rsid w:val="000D24E6"/>
    <w:rsid w:val="000D279A"/>
    <w:rsid w:val="000D3040"/>
    <w:rsid w:val="000D4392"/>
    <w:rsid w:val="000D4AE8"/>
    <w:rsid w:val="000D4B44"/>
    <w:rsid w:val="000D4C0B"/>
    <w:rsid w:val="000D4CBF"/>
    <w:rsid w:val="000D4DF4"/>
    <w:rsid w:val="000D5670"/>
    <w:rsid w:val="000D60B1"/>
    <w:rsid w:val="000D666C"/>
    <w:rsid w:val="000D66A1"/>
    <w:rsid w:val="000D6CB3"/>
    <w:rsid w:val="000D6FD0"/>
    <w:rsid w:val="000D72A9"/>
    <w:rsid w:val="000D7556"/>
    <w:rsid w:val="000D775C"/>
    <w:rsid w:val="000D77D2"/>
    <w:rsid w:val="000D78AE"/>
    <w:rsid w:val="000D7A7B"/>
    <w:rsid w:val="000E047A"/>
    <w:rsid w:val="000E07F2"/>
    <w:rsid w:val="000E09A3"/>
    <w:rsid w:val="000E0A4D"/>
    <w:rsid w:val="000E0CD9"/>
    <w:rsid w:val="000E0F81"/>
    <w:rsid w:val="000E1250"/>
    <w:rsid w:val="000E1B1F"/>
    <w:rsid w:val="000E20C7"/>
    <w:rsid w:val="000E28CC"/>
    <w:rsid w:val="000E2D42"/>
    <w:rsid w:val="000E3DEA"/>
    <w:rsid w:val="000E5638"/>
    <w:rsid w:val="000E56C9"/>
    <w:rsid w:val="000E5770"/>
    <w:rsid w:val="000E57B7"/>
    <w:rsid w:val="000E6837"/>
    <w:rsid w:val="000E79C3"/>
    <w:rsid w:val="000F1093"/>
    <w:rsid w:val="000F16C7"/>
    <w:rsid w:val="000F1925"/>
    <w:rsid w:val="000F1F33"/>
    <w:rsid w:val="000F1FBD"/>
    <w:rsid w:val="000F32F8"/>
    <w:rsid w:val="000F364F"/>
    <w:rsid w:val="000F36DE"/>
    <w:rsid w:val="000F38C2"/>
    <w:rsid w:val="000F3F67"/>
    <w:rsid w:val="000F60E9"/>
    <w:rsid w:val="000F6A71"/>
    <w:rsid w:val="000F6BD4"/>
    <w:rsid w:val="000F6C21"/>
    <w:rsid w:val="000F75B8"/>
    <w:rsid w:val="000F763B"/>
    <w:rsid w:val="001001B1"/>
    <w:rsid w:val="0010057B"/>
    <w:rsid w:val="00100A6C"/>
    <w:rsid w:val="00100D5A"/>
    <w:rsid w:val="00100F58"/>
    <w:rsid w:val="00101A0E"/>
    <w:rsid w:val="0010278B"/>
    <w:rsid w:val="001035CE"/>
    <w:rsid w:val="001043E7"/>
    <w:rsid w:val="001048A3"/>
    <w:rsid w:val="00104A7C"/>
    <w:rsid w:val="00104DEC"/>
    <w:rsid w:val="00104E81"/>
    <w:rsid w:val="001052E6"/>
    <w:rsid w:val="00105514"/>
    <w:rsid w:val="00105929"/>
    <w:rsid w:val="00105DFD"/>
    <w:rsid w:val="00106704"/>
    <w:rsid w:val="00106ECB"/>
    <w:rsid w:val="00107215"/>
    <w:rsid w:val="001078BE"/>
    <w:rsid w:val="0010797B"/>
    <w:rsid w:val="00110A06"/>
    <w:rsid w:val="00110AB6"/>
    <w:rsid w:val="00110D8D"/>
    <w:rsid w:val="001115EE"/>
    <w:rsid w:val="00112307"/>
    <w:rsid w:val="00112E65"/>
    <w:rsid w:val="00112F10"/>
    <w:rsid w:val="00113BA6"/>
    <w:rsid w:val="00113D4B"/>
    <w:rsid w:val="00114D03"/>
    <w:rsid w:val="00114DF0"/>
    <w:rsid w:val="001156AD"/>
    <w:rsid w:val="001156EC"/>
    <w:rsid w:val="001157AF"/>
    <w:rsid w:val="00115CDB"/>
    <w:rsid w:val="00116123"/>
    <w:rsid w:val="0011645D"/>
    <w:rsid w:val="001172F8"/>
    <w:rsid w:val="00120EAE"/>
    <w:rsid w:val="001213B8"/>
    <w:rsid w:val="00121CD8"/>
    <w:rsid w:val="0012239E"/>
    <w:rsid w:val="00122949"/>
    <w:rsid w:val="00122ACE"/>
    <w:rsid w:val="0012380C"/>
    <w:rsid w:val="001241A8"/>
    <w:rsid w:val="001241F3"/>
    <w:rsid w:val="00124378"/>
    <w:rsid w:val="001246C2"/>
    <w:rsid w:val="00124E78"/>
    <w:rsid w:val="001253D0"/>
    <w:rsid w:val="00125B8C"/>
    <w:rsid w:val="00125D2B"/>
    <w:rsid w:val="0012658F"/>
    <w:rsid w:val="0012667F"/>
    <w:rsid w:val="00126839"/>
    <w:rsid w:val="00127768"/>
    <w:rsid w:val="00127C55"/>
    <w:rsid w:val="00130B7F"/>
    <w:rsid w:val="00130FB7"/>
    <w:rsid w:val="001310E7"/>
    <w:rsid w:val="001328D7"/>
    <w:rsid w:val="00132E44"/>
    <w:rsid w:val="00133262"/>
    <w:rsid w:val="001334B8"/>
    <w:rsid w:val="00135158"/>
    <w:rsid w:val="00135194"/>
    <w:rsid w:val="00135FE7"/>
    <w:rsid w:val="00136530"/>
    <w:rsid w:val="00136BE0"/>
    <w:rsid w:val="001374B8"/>
    <w:rsid w:val="001402E1"/>
    <w:rsid w:val="00140441"/>
    <w:rsid w:val="00140524"/>
    <w:rsid w:val="00140E55"/>
    <w:rsid w:val="00140F10"/>
    <w:rsid w:val="00141A77"/>
    <w:rsid w:val="001421A9"/>
    <w:rsid w:val="00142412"/>
    <w:rsid w:val="00142465"/>
    <w:rsid w:val="00143251"/>
    <w:rsid w:val="00143254"/>
    <w:rsid w:val="001435D2"/>
    <w:rsid w:val="00143AEF"/>
    <w:rsid w:val="001446A3"/>
    <w:rsid w:val="001448DE"/>
    <w:rsid w:val="00145384"/>
    <w:rsid w:val="001459CB"/>
    <w:rsid w:val="001459DE"/>
    <w:rsid w:val="00145E97"/>
    <w:rsid w:val="00146767"/>
    <w:rsid w:val="0014721F"/>
    <w:rsid w:val="00147A2A"/>
    <w:rsid w:val="001500C5"/>
    <w:rsid w:val="001502AA"/>
    <w:rsid w:val="001503A0"/>
    <w:rsid w:val="00151065"/>
    <w:rsid w:val="0015137D"/>
    <w:rsid w:val="00151ABA"/>
    <w:rsid w:val="00151AF1"/>
    <w:rsid w:val="00151CD5"/>
    <w:rsid w:val="00151EDC"/>
    <w:rsid w:val="00152422"/>
    <w:rsid w:val="00152B72"/>
    <w:rsid w:val="00152EF3"/>
    <w:rsid w:val="00153686"/>
    <w:rsid w:val="00153A5C"/>
    <w:rsid w:val="001541EA"/>
    <w:rsid w:val="001543EC"/>
    <w:rsid w:val="00154950"/>
    <w:rsid w:val="00154D6D"/>
    <w:rsid w:val="00154D96"/>
    <w:rsid w:val="00155ED2"/>
    <w:rsid w:val="00156182"/>
    <w:rsid w:val="00156577"/>
    <w:rsid w:val="0015660F"/>
    <w:rsid w:val="00156640"/>
    <w:rsid w:val="001566C2"/>
    <w:rsid w:val="0015671F"/>
    <w:rsid w:val="00156A5C"/>
    <w:rsid w:val="00156BE4"/>
    <w:rsid w:val="00156DDE"/>
    <w:rsid w:val="00156E66"/>
    <w:rsid w:val="00156E81"/>
    <w:rsid w:val="00157923"/>
    <w:rsid w:val="00157BAD"/>
    <w:rsid w:val="00157DF3"/>
    <w:rsid w:val="001601F8"/>
    <w:rsid w:val="00160579"/>
    <w:rsid w:val="001612A4"/>
    <w:rsid w:val="001626E2"/>
    <w:rsid w:val="0016322D"/>
    <w:rsid w:val="00163604"/>
    <w:rsid w:val="00163AC3"/>
    <w:rsid w:val="00163D70"/>
    <w:rsid w:val="00164B65"/>
    <w:rsid w:val="00164E9C"/>
    <w:rsid w:val="001656C0"/>
    <w:rsid w:val="00165856"/>
    <w:rsid w:val="00165CB7"/>
    <w:rsid w:val="00166576"/>
    <w:rsid w:val="00166A89"/>
    <w:rsid w:val="00166CB4"/>
    <w:rsid w:val="00167164"/>
    <w:rsid w:val="00167E17"/>
    <w:rsid w:val="0017092E"/>
    <w:rsid w:val="0017182B"/>
    <w:rsid w:val="00171B5D"/>
    <w:rsid w:val="00171B73"/>
    <w:rsid w:val="00171BF1"/>
    <w:rsid w:val="00171FA4"/>
    <w:rsid w:val="00172D19"/>
    <w:rsid w:val="00172E12"/>
    <w:rsid w:val="001737C0"/>
    <w:rsid w:val="00173D1B"/>
    <w:rsid w:val="00173F9F"/>
    <w:rsid w:val="001740BF"/>
    <w:rsid w:val="001749AD"/>
    <w:rsid w:val="0017585A"/>
    <w:rsid w:val="0017617A"/>
    <w:rsid w:val="001763E3"/>
    <w:rsid w:val="001765C6"/>
    <w:rsid w:val="00176673"/>
    <w:rsid w:val="00176D3D"/>
    <w:rsid w:val="0017717E"/>
    <w:rsid w:val="0017724F"/>
    <w:rsid w:val="00177F10"/>
    <w:rsid w:val="0018056B"/>
    <w:rsid w:val="001807A9"/>
    <w:rsid w:val="001812ED"/>
    <w:rsid w:val="00183334"/>
    <w:rsid w:val="00183491"/>
    <w:rsid w:val="00183AA0"/>
    <w:rsid w:val="00183AEE"/>
    <w:rsid w:val="00183C11"/>
    <w:rsid w:val="00184BA9"/>
    <w:rsid w:val="00184E0D"/>
    <w:rsid w:val="00184F37"/>
    <w:rsid w:val="0018502A"/>
    <w:rsid w:val="00185256"/>
    <w:rsid w:val="00185AEA"/>
    <w:rsid w:val="00186203"/>
    <w:rsid w:val="001871B8"/>
    <w:rsid w:val="00187E4F"/>
    <w:rsid w:val="0019035E"/>
    <w:rsid w:val="0019108A"/>
    <w:rsid w:val="00191162"/>
    <w:rsid w:val="001916C3"/>
    <w:rsid w:val="00191C02"/>
    <w:rsid w:val="00191F8E"/>
    <w:rsid w:val="00191FF0"/>
    <w:rsid w:val="001922E6"/>
    <w:rsid w:val="00192331"/>
    <w:rsid w:val="00192909"/>
    <w:rsid w:val="00192BDE"/>
    <w:rsid w:val="0019326E"/>
    <w:rsid w:val="0019387E"/>
    <w:rsid w:val="0019429B"/>
    <w:rsid w:val="0019449E"/>
    <w:rsid w:val="0019458F"/>
    <w:rsid w:val="001949BE"/>
    <w:rsid w:val="00194A14"/>
    <w:rsid w:val="001954F2"/>
    <w:rsid w:val="001957DC"/>
    <w:rsid w:val="00195B81"/>
    <w:rsid w:val="00195C56"/>
    <w:rsid w:val="001960CF"/>
    <w:rsid w:val="00196643"/>
    <w:rsid w:val="00196B64"/>
    <w:rsid w:val="00197ABF"/>
    <w:rsid w:val="001A004E"/>
    <w:rsid w:val="001A00B2"/>
    <w:rsid w:val="001A07AF"/>
    <w:rsid w:val="001A0C9C"/>
    <w:rsid w:val="001A13D3"/>
    <w:rsid w:val="001A1D05"/>
    <w:rsid w:val="001A247E"/>
    <w:rsid w:val="001A2956"/>
    <w:rsid w:val="001A2E03"/>
    <w:rsid w:val="001A2E48"/>
    <w:rsid w:val="001A312F"/>
    <w:rsid w:val="001A32CF"/>
    <w:rsid w:val="001A3B0E"/>
    <w:rsid w:val="001A3DD6"/>
    <w:rsid w:val="001A3E56"/>
    <w:rsid w:val="001A401D"/>
    <w:rsid w:val="001A416E"/>
    <w:rsid w:val="001A43FA"/>
    <w:rsid w:val="001A48F2"/>
    <w:rsid w:val="001A498D"/>
    <w:rsid w:val="001A49FF"/>
    <w:rsid w:val="001A4EAC"/>
    <w:rsid w:val="001A505C"/>
    <w:rsid w:val="001A518F"/>
    <w:rsid w:val="001A52F7"/>
    <w:rsid w:val="001A68FF"/>
    <w:rsid w:val="001A6B94"/>
    <w:rsid w:val="001A6E36"/>
    <w:rsid w:val="001A7322"/>
    <w:rsid w:val="001A78A5"/>
    <w:rsid w:val="001A7B5B"/>
    <w:rsid w:val="001B009E"/>
    <w:rsid w:val="001B00BF"/>
    <w:rsid w:val="001B034E"/>
    <w:rsid w:val="001B12A7"/>
    <w:rsid w:val="001B1C9C"/>
    <w:rsid w:val="001B1EA0"/>
    <w:rsid w:val="001B1FB7"/>
    <w:rsid w:val="001B2900"/>
    <w:rsid w:val="001B2F90"/>
    <w:rsid w:val="001B335C"/>
    <w:rsid w:val="001B5D7D"/>
    <w:rsid w:val="001B68DA"/>
    <w:rsid w:val="001B69BB"/>
    <w:rsid w:val="001B6DDD"/>
    <w:rsid w:val="001B7E46"/>
    <w:rsid w:val="001B7F42"/>
    <w:rsid w:val="001C00FA"/>
    <w:rsid w:val="001C069F"/>
    <w:rsid w:val="001C0A4E"/>
    <w:rsid w:val="001C12D1"/>
    <w:rsid w:val="001C2152"/>
    <w:rsid w:val="001C3207"/>
    <w:rsid w:val="001C3239"/>
    <w:rsid w:val="001C3597"/>
    <w:rsid w:val="001C3641"/>
    <w:rsid w:val="001C3E71"/>
    <w:rsid w:val="001C40CE"/>
    <w:rsid w:val="001C43EF"/>
    <w:rsid w:val="001C4A2C"/>
    <w:rsid w:val="001C53E0"/>
    <w:rsid w:val="001C5AA5"/>
    <w:rsid w:val="001C5F5D"/>
    <w:rsid w:val="001C607A"/>
    <w:rsid w:val="001C68C5"/>
    <w:rsid w:val="001C68F4"/>
    <w:rsid w:val="001C7337"/>
    <w:rsid w:val="001C7ABE"/>
    <w:rsid w:val="001C7D57"/>
    <w:rsid w:val="001D0EA8"/>
    <w:rsid w:val="001D1CDF"/>
    <w:rsid w:val="001D2361"/>
    <w:rsid w:val="001D2AFC"/>
    <w:rsid w:val="001D2B93"/>
    <w:rsid w:val="001D319C"/>
    <w:rsid w:val="001D34EB"/>
    <w:rsid w:val="001D3E22"/>
    <w:rsid w:val="001D41ED"/>
    <w:rsid w:val="001D44C5"/>
    <w:rsid w:val="001D4777"/>
    <w:rsid w:val="001D52E2"/>
    <w:rsid w:val="001D53B3"/>
    <w:rsid w:val="001D54A9"/>
    <w:rsid w:val="001D59A5"/>
    <w:rsid w:val="001D5C61"/>
    <w:rsid w:val="001D6083"/>
    <w:rsid w:val="001D6207"/>
    <w:rsid w:val="001D64EB"/>
    <w:rsid w:val="001D6532"/>
    <w:rsid w:val="001D6B70"/>
    <w:rsid w:val="001D6CC9"/>
    <w:rsid w:val="001D6D16"/>
    <w:rsid w:val="001D6DBF"/>
    <w:rsid w:val="001D6DEB"/>
    <w:rsid w:val="001D704B"/>
    <w:rsid w:val="001D7413"/>
    <w:rsid w:val="001D7C97"/>
    <w:rsid w:val="001D7D7B"/>
    <w:rsid w:val="001D7EB4"/>
    <w:rsid w:val="001D7F9F"/>
    <w:rsid w:val="001E01F8"/>
    <w:rsid w:val="001E0681"/>
    <w:rsid w:val="001E0789"/>
    <w:rsid w:val="001E0A8F"/>
    <w:rsid w:val="001E0B0E"/>
    <w:rsid w:val="001E0BF2"/>
    <w:rsid w:val="001E0C10"/>
    <w:rsid w:val="001E0F01"/>
    <w:rsid w:val="001E16A2"/>
    <w:rsid w:val="001E1D53"/>
    <w:rsid w:val="001E1DC0"/>
    <w:rsid w:val="001E34F6"/>
    <w:rsid w:val="001E383F"/>
    <w:rsid w:val="001E3A51"/>
    <w:rsid w:val="001E473D"/>
    <w:rsid w:val="001E4C2C"/>
    <w:rsid w:val="001E5A70"/>
    <w:rsid w:val="001E6277"/>
    <w:rsid w:val="001E64C9"/>
    <w:rsid w:val="001E7260"/>
    <w:rsid w:val="001E75CF"/>
    <w:rsid w:val="001E7A15"/>
    <w:rsid w:val="001E7E71"/>
    <w:rsid w:val="001F05DA"/>
    <w:rsid w:val="001F081A"/>
    <w:rsid w:val="001F0E3B"/>
    <w:rsid w:val="001F2F9D"/>
    <w:rsid w:val="001F3018"/>
    <w:rsid w:val="001F695C"/>
    <w:rsid w:val="001F6A09"/>
    <w:rsid w:val="001F6CC0"/>
    <w:rsid w:val="001F7F0E"/>
    <w:rsid w:val="00200E8B"/>
    <w:rsid w:val="00200FE2"/>
    <w:rsid w:val="00201040"/>
    <w:rsid w:val="0020116B"/>
    <w:rsid w:val="0020122A"/>
    <w:rsid w:val="00201756"/>
    <w:rsid w:val="00201A83"/>
    <w:rsid w:val="00201CCD"/>
    <w:rsid w:val="002021BF"/>
    <w:rsid w:val="00202D28"/>
    <w:rsid w:val="002033A6"/>
    <w:rsid w:val="00203560"/>
    <w:rsid w:val="002038DB"/>
    <w:rsid w:val="00203BD1"/>
    <w:rsid w:val="00203F1F"/>
    <w:rsid w:val="00204058"/>
    <w:rsid w:val="0020449F"/>
    <w:rsid w:val="002044F0"/>
    <w:rsid w:val="00204D94"/>
    <w:rsid w:val="00205AE5"/>
    <w:rsid w:val="002064D7"/>
    <w:rsid w:val="00206AE0"/>
    <w:rsid w:val="00206B2B"/>
    <w:rsid w:val="002072C1"/>
    <w:rsid w:val="00207389"/>
    <w:rsid w:val="00207E47"/>
    <w:rsid w:val="00210198"/>
    <w:rsid w:val="00210341"/>
    <w:rsid w:val="002107CB"/>
    <w:rsid w:val="002116A5"/>
    <w:rsid w:val="00211E2E"/>
    <w:rsid w:val="00211FA5"/>
    <w:rsid w:val="00212078"/>
    <w:rsid w:val="002136DD"/>
    <w:rsid w:val="002143CF"/>
    <w:rsid w:val="0021487C"/>
    <w:rsid w:val="00214B38"/>
    <w:rsid w:val="00214DE2"/>
    <w:rsid w:val="00215443"/>
    <w:rsid w:val="00216096"/>
    <w:rsid w:val="00216F99"/>
    <w:rsid w:val="00217101"/>
    <w:rsid w:val="002172B7"/>
    <w:rsid w:val="0021733B"/>
    <w:rsid w:val="0021736D"/>
    <w:rsid w:val="0021751B"/>
    <w:rsid w:val="00217844"/>
    <w:rsid w:val="00217CE7"/>
    <w:rsid w:val="00217EA4"/>
    <w:rsid w:val="00217EEF"/>
    <w:rsid w:val="00220894"/>
    <w:rsid w:val="00221199"/>
    <w:rsid w:val="002212D6"/>
    <w:rsid w:val="00221335"/>
    <w:rsid w:val="0022190F"/>
    <w:rsid w:val="00221D7A"/>
    <w:rsid w:val="002222AF"/>
    <w:rsid w:val="00222607"/>
    <w:rsid w:val="00222672"/>
    <w:rsid w:val="00222770"/>
    <w:rsid w:val="0022297A"/>
    <w:rsid w:val="00222BCE"/>
    <w:rsid w:val="00222FEC"/>
    <w:rsid w:val="00223148"/>
    <w:rsid w:val="002243DC"/>
    <w:rsid w:val="002247CC"/>
    <w:rsid w:val="002249FF"/>
    <w:rsid w:val="00224D0E"/>
    <w:rsid w:val="00225B8C"/>
    <w:rsid w:val="00225C6E"/>
    <w:rsid w:val="00225CA6"/>
    <w:rsid w:val="00226039"/>
    <w:rsid w:val="00226714"/>
    <w:rsid w:val="00226BDE"/>
    <w:rsid w:val="00226CD4"/>
    <w:rsid w:val="00226D45"/>
    <w:rsid w:val="00226DC1"/>
    <w:rsid w:val="00226EBB"/>
    <w:rsid w:val="0022716C"/>
    <w:rsid w:val="00227B31"/>
    <w:rsid w:val="00227C5C"/>
    <w:rsid w:val="00227EB9"/>
    <w:rsid w:val="00230EF3"/>
    <w:rsid w:val="00231304"/>
    <w:rsid w:val="00231F88"/>
    <w:rsid w:val="00232180"/>
    <w:rsid w:val="0023251E"/>
    <w:rsid w:val="0023255E"/>
    <w:rsid w:val="00232B91"/>
    <w:rsid w:val="00234867"/>
    <w:rsid w:val="00235AAD"/>
    <w:rsid w:val="00235BC7"/>
    <w:rsid w:val="00236A18"/>
    <w:rsid w:val="002376F3"/>
    <w:rsid w:val="0024033B"/>
    <w:rsid w:val="00241F0D"/>
    <w:rsid w:val="00241FFB"/>
    <w:rsid w:val="002421A7"/>
    <w:rsid w:val="002422FD"/>
    <w:rsid w:val="00242988"/>
    <w:rsid w:val="00242EA5"/>
    <w:rsid w:val="00242EF0"/>
    <w:rsid w:val="0024401C"/>
    <w:rsid w:val="00244665"/>
    <w:rsid w:val="00244ECE"/>
    <w:rsid w:val="00245276"/>
    <w:rsid w:val="002454A5"/>
    <w:rsid w:val="00245837"/>
    <w:rsid w:val="00245A10"/>
    <w:rsid w:val="00245E7F"/>
    <w:rsid w:val="00246806"/>
    <w:rsid w:val="00246950"/>
    <w:rsid w:val="002469A5"/>
    <w:rsid w:val="00246C1B"/>
    <w:rsid w:val="00247457"/>
    <w:rsid w:val="00247BC2"/>
    <w:rsid w:val="00250382"/>
    <w:rsid w:val="002504AF"/>
    <w:rsid w:val="00251268"/>
    <w:rsid w:val="0025127B"/>
    <w:rsid w:val="002513C7"/>
    <w:rsid w:val="00251E52"/>
    <w:rsid w:val="00251F0B"/>
    <w:rsid w:val="00252347"/>
    <w:rsid w:val="002528F3"/>
    <w:rsid w:val="00252C52"/>
    <w:rsid w:val="00252C59"/>
    <w:rsid w:val="0025311E"/>
    <w:rsid w:val="00253700"/>
    <w:rsid w:val="00253D27"/>
    <w:rsid w:val="00253E0E"/>
    <w:rsid w:val="0025521E"/>
    <w:rsid w:val="00255967"/>
    <w:rsid w:val="00255B31"/>
    <w:rsid w:val="00255E71"/>
    <w:rsid w:val="002564B9"/>
    <w:rsid w:val="0025652C"/>
    <w:rsid w:val="002566DC"/>
    <w:rsid w:val="002567AF"/>
    <w:rsid w:val="00256B55"/>
    <w:rsid w:val="002570BF"/>
    <w:rsid w:val="00257717"/>
    <w:rsid w:val="002579BA"/>
    <w:rsid w:val="00257A0C"/>
    <w:rsid w:val="00257A4F"/>
    <w:rsid w:val="00257C2D"/>
    <w:rsid w:val="00260256"/>
    <w:rsid w:val="0026058C"/>
    <w:rsid w:val="002606D6"/>
    <w:rsid w:val="002606F8"/>
    <w:rsid w:val="0026092B"/>
    <w:rsid w:val="00260E34"/>
    <w:rsid w:val="002610A3"/>
    <w:rsid w:val="0026200F"/>
    <w:rsid w:val="00262681"/>
    <w:rsid w:val="00263216"/>
    <w:rsid w:val="00263527"/>
    <w:rsid w:val="002639F3"/>
    <w:rsid w:val="00263D6A"/>
    <w:rsid w:val="00263EF9"/>
    <w:rsid w:val="00264251"/>
    <w:rsid w:val="0026533B"/>
    <w:rsid w:val="00265450"/>
    <w:rsid w:val="00265723"/>
    <w:rsid w:val="00265A36"/>
    <w:rsid w:val="00265E04"/>
    <w:rsid w:val="00266112"/>
    <w:rsid w:val="002664D7"/>
    <w:rsid w:val="00266DA6"/>
    <w:rsid w:val="002671FE"/>
    <w:rsid w:val="002674C9"/>
    <w:rsid w:val="0026751B"/>
    <w:rsid w:val="00267D4E"/>
    <w:rsid w:val="00270793"/>
    <w:rsid w:val="00270801"/>
    <w:rsid w:val="00270E3A"/>
    <w:rsid w:val="00271F23"/>
    <w:rsid w:val="002720AC"/>
    <w:rsid w:val="0027259D"/>
    <w:rsid w:val="0027364B"/>
    <w:rsid w:val="00273CA6"/>
    <w:rsid w:val="00274CFE"/>
    <w:rsid w:val="00275414"/>
    <w:rsid w:val="002759A2"/>
    <w:rsid w:val="00277730"/>
    <w:rsid w:val="00277C92"/>
    <w:rsid w:val="00280143"/>
    <w:rsid w:val="0028029E"/>
    <w:rsid w:val="002805DD"/>
    <w:rsid w:val="00280FF9"/>
    <w:rsid w:val="00281543"/>
    <w:rsid w:val="00281551"/>
    <w:rsid w:val="00282104"/>
    <w:rsid w:val="0028250F"/>
    <w:rsid w:val="00284968"/>
    <w:rsid w:val="00284EEE"/>
    <w:rsid w:val="002850A6"/>
    <w:rsid w:val="0028535F"/>
    <w:rsid w:val="0028602A"/>
    <w:rsid w:val="00287068"/>
    <w:rsid w:val="0028713F"/>
    <w:rsid w:val="002875F1"/>
    <w:rsid w:val="00290016"/>
    <w:rsid w:val="00290079"/>
    <w:rsid w:val="002905D2"/>
    <w:rsid w:val="00290792"/>
    <w:rsid w:val="002909EA"/>
    <w:rsid w:val="002915BE"/>
    <w:rsid w:val="002917CC"/>
    <w:rsid w:val="00293308"/>
    <w:rsid w:val="002933B2"/>
    <w:rsid w:val="002936CB"/>
    <w:rsid w:val="002939EE"/>
    <w:rsid w:val="00293A7E"/>
    <w:rsid w:val="00293D19"/>
    <w:rsid w:val="00293F77"/>
    <w:rsid w:val="0029431B"/>
    <w:rsid w:val="002951D3"/>
    <w:rsid w:val="00295237"/>
    <w:rsid w:val="00295872"/>
    <w:rsid w:val="00295E4D"/>
    <w:rsid w:val="0029709F"/>
    <w:rsid w:val="002974A5"/>
    <w:rsid w:val="0029754E"/>
    <w:rsid w:val="00297803"/>
    <w:rsid w:val="00297F37"/>
    <w:rsid w:val="002A0126"/>
    <w:rsid w:val="002A06B5"/>
    <w:rsid w:val="002A0CF8"/>
    <w:rsid w:val="002A0F18"/>
    <w:rsid w:val="002A1568"/>
    <w:rsid w:val="002A1695"/>
    <w:rsid w:val="002A18F2"/>
    <w:rsid w:val="002A1D8A"/>
    <w:rsid w:val="002A1F9E"/>
    <w:rsid w:val="002A2451"/>
    <w:rsid w:val="002A28C9"/>
    <w:rsid w:val="002A2AA4"/>
    <w:rsid w:val="002A3280"/>
    <w:rsid w:val="002A378E"/>
    <w:rsid w:val="002A3986"/>
    <w:rsid w:val="002A3CD9"/>
    <w:rsid w:val="002A3F9D"/>
    <w:rsid w:val="002A4A4D"/>
    <w:rsid w:val="002A5600"/>
    <w:rsid w:val="002A5609"/>
    <w:rsid w:val="002A5964"/>
    <w:rsid w:val="002A5C77"/>
    <w:rsid w:val="002A6215"/>
    <w:rsid w:val="002A644F"/>
    <w:rsid w:val="002A6842"/>
    <w:rsid w:val="002A6900"/>
    <w:rsid w:val="002A7007"/>
    <w:rsid w:val="002A70E6"/>
    <w:rsid w:val="002A72C5"/>
    <w:rsid w:val="002A7790"/>
    <w:rsid w:val="002B0E8F"/>
    <w:rsid w:val="002B0F76"/>
    <w:rsid w:val="002B12C8"/>
    <w:rsid w:val="002B1836"/>
    <w:rsid w:val="002B1914"/>
    <w:rsid w:val="002B2074"/>
    <w:rsid w:val="002B25F8"/>
    <w:rsid w:val="002B284A"/>
    <w:rsid w:val="002B42E9"/>
    <w:rsid w:val="002B4698"/>
    <w:rsid w:val="002B510A"/>
    <w:rsid w:val="002B554F"/>
    <w:rsid w:val="002B55CD"/>
    <w:rsid w:val="002B55D8"/>
    <w:rsid w:val="002B57B5"/>
    <w:rsid w:val="002B5B88"/>
    <w:rsid w:val="002B67EA"/>
    <w:rsid w:val="002B67FB"/>
    <w:rsid w:val="002B6919"/>
    <w:rsid w:val="002B6CF7"/>
    <w:rsid w:val="002B735E"/>
    <w:rsid w:val="002B74DF"/>
    <w:rsid w:val="002B764A"/>
    <w:rsid w:val="002C0686"/>
    <w:rsid w:val="002C096A"/>
    <w:rsid w:val="002C0BF2"/>
    <w:rsid w:val="002C10BF"/>
    <w:rsid w:val="002C1622"/>
    <w:rsid w:val="002C171C"/>
    <w:rsid w:val="002C17FA"/>
    <w:rsid w:val="002C2ACF"/>
    <w:rsid w:val="002C3199"/>
    <w:rsid w:val="002C3A1E"/>
    <w:rsid w:val="002C43E8"/>
    <w:rsid w:val="002C4B05"/>
    <w:rsid w:val="002C537B"/>
    <w:rsid w:val="002C549F"/>
    <w:rsid w:val="002C582D"/>
    <w:rsid w:val="002C6347"/>
    <w:rsid w:val="002C64D6"/>
    <w:rsid w:val="002C6BE9"/>
    <w:rsid w:val="002C6DAD"/>
    <w:rsid w:val="002C7193"/>
    <w:rsid w:val="002C72AA"/>
    <w:rsid w:val="002C791D"/>
    <w:rsid w:val="002C7DA6"/>
    <w:rsid w:val="002D05DA"/>
    <w:rsid w:val="002D06AD"/>
    <w:rsid w:val="002D0F8B"/>
    <w:rsid w:val="002D1166"/>
    <w:rsid w:val="002D151A"/>
    <w:rsid w:val="002D1B04"/>
    <w:rsid w:val="002D1C0C"/>
    <w:rsid w:val="002D1F8C"/>
    <w:rsid w:val="002D2046"/>
    <w:rsid w:val="002D2C30"/>
    <w:rsid w:val="002D312A"/>
    <w:rsid w:val="002D37AB"/>
    <w:rsid w:val="002D3C05"/>
    <w:rsid w:val="002D43AB"/>
    <w:rsid w:val="002D5052"/>
    <w:rsid w:val="002D5F0B"/>
    <w:rsid w:val="002D6192"/>
    <w:rsid w:val="002D6275"/>
    <w:rsid w:val="002D628C"/>
    <w:rsid w:val="002D6350"/>
    <w:rsid w:val="002D6493"/>
    <w:rsid w:val="002D6689"/>
    <w:rsid w:val="002D6B31"/>
    <w:rsid w:val="002E08FB"/>
    <w:rsid w:val="002E0932"/>
    <w:rsid w:val="002E1006"/>
    <w:rsid w:val="002E1656"/>
    <w:rsid w:val="002E16C9"/>
    <w:rsid w:val="002E1C7E"/>
    <w:rsid w:val="002E20FD"/>
    <w:rsid w:val="002E2F7A"/>
    <w:rsid w:val="002E3064"/>
    <w:rsid w:val="002E3C03"/>
    <w:rsid w:val="002E436C"/>
    <w:rsid w:val="002E5106"/>
    <w:rsid w:val="002E5627"/>
    <w:rsid w:val="002E5A1A"/>
    <w:rsid w:val="002E5ADD"/>
    <w:rsid w:val="002E6562"/>
    <w:rsid w:val="002E6589"/>
    <w:rsid w:val="002E6A64"/>
    <w:rsid w:val="002E72E8"/>
    <w:rsid w:val="002F0730"/>
    <w:rsid w:val="002F0E66"/>
    <w:rsid w:val="002F0F3D"/>
    <w:rsid w:val="002F179E"/>
    <w:rsid w:val="002F180D"/>
    <w:rsid w:val="002F1890"/>
    <w:rsid w:val="002F1BC7"/>
    <w:rsid w:val="002F2937"/>
    <w:rsid w:val="002F2BA5"/>
    <w:rsid w:val="002F3920"/>
    <w:rsid w:val="002F3BF3"/>
    <w:rsid w:val="002F4265"/>
    <w:rsid w:val="002F4B7E"/>
    <w:rsid w:val="002F4E22"/>
    <w:rsid w:val="002F5017"/>
    <w:rsid w:val="002F5056"/>
    <w:rsid w:val="002F5108"/>
    <w:rsid w:val="002F5403"/>
    <w:rsid w:val="002F5FA5"/>
    <w:rsid w:val="002F661A"/>
    <w:rsid w:val="002F6947"/>
    <w:rsid w:val="002F69D1"/>
    <w:rsid w:val="002F6BFB"/>
    <w:rsid w:val="002F725F"/>
    <w:rsid w:val="0030012E"/>
    <w:rsid w:val="00301045"/>
    <w:rsid w:val="0030112B"/>
    <w:rsid w:val="00301144"/>
    <w:rsid w:val="003013FE"/>
    <w:rsid w:val="003016AA"/>
    <w:rsid w:val="003016AD"/>
    <w:rsid w:val="00301D8C"/>
    <w:rsid w:val="00301F6B"/>
    <w:rsid w:val="0030206E"/>
    <w:rsid w:val="00303269"/>
    <w:rsid w:val="003032CB"/>
    <w:rsid w:val="0030408E"/>
    <w:rsid w:val="003048A8"/>
    <w:rsid w:val="00304ED8"/>
    <w:rsid w:val="00305567"/>
    <w:rsid w:val="00305BE1"/>
    <w:rsid w:val="00305E0A"/>
    <w:rsid w:val="003060FA"/>
    <w:rsid w:val="00306760"/>
    <w:rsid w:val="0030682E"/>
    <w:rsid w:val="0030684E"/>
    <w:rsid w:val="00306BF0"/>
    <w:rsid w:val="00312598"/>
    <w:rsid w:val="00312BF2"/>
    <w:rsid w:val="00312CF4"/>
    <w:rsid w:val="00312EB6"/>
    <w:rsid w:val="003133F6"/>
    <w:rsid w:val="00313744"/>
    <w:rsid w:val="00313FE7"/>
    <w:rsid w:val="0031433C"/>
    <w:rsid w:val="003145DF"/>
    <w:rsid w:val="003145EC"/>
    <w:rsid w:val="003148B7"/>
    <w:rsid w:val="003158C3"/>
    <w:rsid w:val="003165D9"/>
    <w:rsid w:val="00316A81"/>
    <w:rsid w:val="003175A5"/>
    <w:rsid w:val="003207C4"/>
    <w:rsid w:val="003208F2"/>
    <w:rsid w:val="003209D9"/>
    <w:rsid w:val="00320CB1"/>
    <w:rsid w:val="00320DD7"/>
    <w:rsid w:val="00322636"/>
    <w:rsid w:val="00322D8C"/>
    <w:rsid w:val="0032334C"/>
    <w:rsid w:val="00323601"/>
    <w:rsid w:val="0032398A"/>
    <w:rsid w:val="00323A8D"/>
    <w:rsid w:val="00323E4D"/>
    <w:rsid w:val="003245DA"/>
    <w:rsid w:val="003249B9"/>
    <w:rsid w:val="003256A8"/>
    <w:rsid w:val="00325C11"/>
    <w:rsid w:val="003262F6"/>
    <w:rsid w:val="0032670A"/>
    <w:rsid w:val="00327157"/>
    <w:rsid w:val="003274CD"/>
    <w:rsid w:val="00327649"/>
    <w:rsid w:val="0032781E"/>
    <w:rsid w:val="00330274"/>
    <w:rsid w:val="0033047E"/>
    <w:rsid w:val="00330D1F"/>
    <w:rsid w:val="00332553"/>
    <w:rsid w:val="0033359B"/>
    <w:rsid w:val="003337AC"/>
    <w:rsid w:val="00334103"/>
    <w:rsid w:val="0033532A"/>
    <w:rsid w:val="003353B7"/>
    <w:rsid w:val="00335AFC"/>
    <w:rsid w:val="003363E3"/>
    <w:rsid w:val="00336551"/>
    <w:rsid w:val="003367BB"/>
    <w:rsid w:val="00336FAD"/>
    <w:rsid w:val="003373F0"/>
    <w:rsid w:val="00337967"/>
    <w:rsid w:val="0034218E"/>
    <w:rsid w:val="00342E95"/>
    <w:rsid w:val="00342EDC"/>
    <w:rsid w:val="00343092"/>
    <w:rsid w:val="0034318E"/>
    <w:rsid w:val="003437F5"/>
    <w:rsid w:val="00343C77"/>
    <w:rsid w:val="003440B1"/>
    <w:rsid w:val="003443A5"/>
    <w:rsid w:val="003444DA"/>
    <w:rsid w:val="0034451F"/>
    <w:rsid w:val="00344AFD"/>
    <w:rsid w:val="00344E6D"/>
    <w:rsid w:val="00344EF9"/>
    <w:rsid w:val="00345814"/>
    <w:rsid w:val="00345F24"/>
    <w:rsid w:val="0034628E"/>
    <w:rsid w:val="00346448"/>
    <w:rsid w:val="00346B6A"/>
    <w:rsid w:val="003478E1"/>
    <w:rsid w:val="00347A1E"/>
    <w:rsid w:val="00347A90"/>
    <w:rsid w:val="00347B39"/>
    <w:rsid w:val="00347E53"/>
    <w:rsid w:val="0035022E"/>
    <w:rsid w:val="003503D9"/>
    <w:rsid w:val="0035044C"/>
    <w:rsid w:val="00350844"/>
    <w:rsid w:val="0035119D"/>
    <w:rsid w:val="0035130D"/>
    <w:rsid w:val="00351446"/>
    <w:rsid w:val="003514C5"/>
    <w:rsid w:val="00351FCC"/>
    <w:rsid w:val="00352ABA"/>
    <w:rsid w:val="003532E3"/>
    <w:rsid w:val="00353646"/>
    <w:rsid w:val="00353900"/>
    <w:rsid w:val="003539DD"/>
    <w:rsid w:val="00354C0D"/>
    <w:rsid w:val="0035501C"/>
    <w:rsid w:val="003550B8"/>
    <w:rsid w:val="003551F4"/>
    <w:rsid w:val="003555DF"/>
    <w:rsid w:val="00356626"/>
    <w:rsid w:val="00356893"/>
    <w:rsid w:val="0035752E"/>
    <w:rsid w:val="00360374"/>
    <w:rsid w:val="00360666"/>
    <w:rsid w:val="00360951"/>
    <w:rsid w:val="00360B06"/>
    <w:rsid w:val="00360E0E"/>
    <w:rsid w:val="0036107F"/>
    <w:rsid w:val="00361172"/>
    <w:rsid w:val="0036269B"/>
    <w:rsid w:val="00362E93"/>
    <w:rsid w:val="0036327F"/>
    <w:rsid w:val="0036331D"/>
    <w:rsid w:val="0036373D"/>
    <w:rsid w:val="0036415E"/>
    <w:rsid w:val="00364D16"/>
    <w:rsid w:val="0036529A"/>
    <w:rsid w:val="003657BC"/>
    <w:rsid w:val="003658FD"/>
    <w:rsid w:val="00365E6A"/>
    <w:rsid w:val="00365F82"/>
    <w:rsid w:val="003665FA"/>
    <w:rsid w:val="00366628"/>
    <w:rsid w:val="003669C4"/>
    <w:rsid w:val="00367195"/>
    <w:rsid w:val="00367331"/>
    <w:rsid w:val="00370442"/>
    <w:rsid w:val="00370527"/>
    <w:rsid w:val="00370A44"/>
    <w:rsid w:val="003711FC"/>
    <w:rsid w:val="00371336"/>
    <w:rsid w:val="003714A0"/>
    <w:rsid w:val="00371568"/>
    <w:rsid w:val="003716EA"/>
    <w:rsid w:val="00371A5B"/>
    <w:rsid w:val="00371D7F"/>
    <w:rsid w:val="00371F5F"/>
    <w:rsid w:val="003720D2"/>
    <w:rsid w:val="003724CC"/>
    <w:rsid w:val="00372CAD"/>
    <w:rsid w:val="00372F7E"/>
    <w:rsid w:val="00373CE0"/>
    <w:rsid w:val="003740C6"/>
    <w:rsid w:val="00374CF3"/>
    <w:rsid w:val="00374D52"/>
    <w:rsid w:val="00375B77"/>
    <w:rsid w:val="003761B4"/>
    <w:rsid w:val="00377AA1"/>
    <w:rsid w:val="00380BD4"/>
    <w:rsid w:val="00380D42"/>
    <w:rsid w:val="00381626"/>
    <w:rsid w:val="003816BA"/>
    <w:rsid w:val="00382662"/>
    <w:rsid w:val="00382D02"/>
    <w:rsid w:val="00383171"/>
    <w:rsid w:val="00383ED9"/>
    <w:rsid w:val="00384C6E"/>
    <w:rsid w:val="00385E3D"/>
    <w:rsid w:val="0038683E"/>
    <w:rsid w:val="003868A3"/>
    <w:rsid w:val="0038699C"/>
    <w:rsid w:val="00386C91"/>
    <w:rsid w:val="00387077"/>
    <w:rsid w:val="003873AF"/>
    <w:rsid w:val="00387D22"/>
    <w:rsid w:val="00387EF7"/>
    <w:rsid w:val="0039060D"/>
    <w:rsid w:val="00390FD1"/>
    <w:rsid w:val="0039138C"/>
    <w:rsid w:val="00391B99"/>
    <w:rsid w:val="00392324"/>
    <w:rsid w:val="003929BB"/>
    <w:rsid w:val="00393A46"/>
    <w:rsid w:val="00394539"/>
    <w:rsid w:val="00394D4E"/>
    <w:rsid w:val="00394F7B"/>
    <w:rsid w:val="0039516F"/>
    <w:rsid w:val="00395DE8"/>
    <w:rsid w:val="00396331"/>
    <w:rsid w:val="003965FC"/>
    <w:rsid w:val="00396E41"/>
    <w:rsid w:val="003971BD"/>
    <w:rsid w:val="0039781F"/>
    <w:rsid w:val="003A050A"/>
    <w:rsid w:val="003A09F1"/>
    <w:rsid w:val="003A0B6D"/>
    <w:rsid w:val="003A0FFD"/>
    <w:rsid w:val="003A10B8"/>
    <w:rsid w:val="003A15C7"/>
    <w:rsid w:val="003A1CAD"/>
    <w:rsid w:val="003A22E4"/>
    <w:rsid w:val="003A257B"/>
    <w:rsid w:val="003A2EE4"/>
    <w:rsid w:val="003A30DA"/>
    <w:rsid w:val="003A31BE"/>
    <w:rsid w:val="003A3C9A"/>
    <w:rsid w:val="003A3EFE"/>
    <w:rsid w:val="003A4048"/>
    <w:rsid w:val="003A4CC0"/>
    <w:rsid w:val="003A4D91"/>
    <w:rsid w:val="003A5DA5"/>
    <w:rsid w:val="003A5EAE"/>
    <w:rsid w:val="003A67E7"/>
    <w:rsid w:val="003A6ECD"/>
    <w:rsid w:val="003A7055"/>
    <w:rsid w:val="003A71C5"/>
    <w:rsid w:val="003A75A2"/>
    <w:rsid w:val="003A7715"/>
    <w:rsid w:val="003B0287"/>
    <w:rsid w:val="003B0345"/>
    <w:rsid w:val="003B0859"/>
    <w:rsid w:val="003B116F"/>
    <w:rsid w:val="003B215B"/>
    <w:rsid w:val="003B23EE"/>
    <w:rsid w:val="003B2598"/>
    <w:rsid w:val="003B2969"/>
    <w:rsid w:val="003B2BA9"/>
    <w:rsid w:val="003B35AC"/>
    <w:rsid w:val="003B3BDF"/>
    <w:rsid w:val="003B3E98"/>
    <w:rsid w:val="003B43B1"/>
    <w:rsid w:val="003B4D2C"/>
    <w:rsid w:val="003B4DD7"/>
    <w:rsid w:val="003B4E21"/>
    <w:rsid w:val="003B4F12"/>
    <w:rsid w:val="003B5174"/>
    <w:rsid w:val="003B541F"/>
    <w:rsid w:val="003B5495"/>
    <w:rsid w:val="003B57E7"/>
    <w:rsid w:val="003B5AF5"/>
    <w:rsid w:val="003B60DB"/>
    <w:rsid w:val="003B620B"/>
    <w:rsid w:val="003B6386"/>
    <w:rsid w:val="003B666F"/>
    <w:rsid w:val="003B6822"/>
    <w:rsid w:val="003B7596"/>
    <w:rsid w:val="003B7B8A"/>
    <w:rsid w:val="003B7CFC"/>
    <w:rsid w:val="003B7EBC"/>
    <w:rsid w:val="003C0729"/>
    <w:rsid w:val="003C08D4"/>
    <w:rsid w:val="003C0C99"/>
    <w:rsid w:val="003C0E5E"/>
    <w:rsid w:val="003C0EE8"/>
    <w:rsid w:val="003C1361"/>
    <w:rsid w:val="003C159F"/>
    <w:rsid w:val="003C1B61"/>
    <w:rsid w:val="003C1BF8"/>
    <w:rsid w:val="003C2161"/>
    <w:rsid w:val="003C2D57"/>
    <w:rsid w:val="003C2DD5"/>
    <w:rsid w:val="003C35D1"/>
    <w:rsid w:val="003C38F8"/>
    <w:rsid w:val="003C390C"/>
    <w:rsid w:val="003C3FDE"/>
    <w:rsid w:val="003C42CC"/>
    <w:rsid w:val="003C48D3"/>
    <w:rsid w:val="003C4DAB"/>
    <w:rsid w:val="003C4FE2"/>
    <w:rsid w:val="003C550D"/>
    <w:rsid w:val="003C5958"/>
    <w:rsid w:val="003C5DDC"/>
    <w:rsid w:val="003C67FF"/>
    <w:rsid w:val="003C6C02"/>
    <w:rsid w:val="003C6F3F"/>
    <w:rsid w:val="003C7331"/>
    <w:rsid w:val="003C7597"/>
    <w:rsid w:val="003C7917"/>
    <w:rsid w:val="003C7B46"/>
    <w:rsid w:val="003C7CD5"/>
    <w:rsid w:val="003C7D98"/>
    <w:rsid w:val="003C7F36"/>
    <w:rsid w:val="003D0147"/>
    <w:rsid w:val="003D040E"/>
    <w:rsid w:val="003D0E69"/>
    <w:rsid w:val="003D13EE"/>
    <w:rsid w:val="003D1613"/>
    <w:rsid w:val="003D168B"/>
    <w:rsid w:val="003D1D83"/>
    <w:rsid w:val="003D2058"/>
    <w:rsid w:val="003D27E0"/>
    <w:rsid w:val="003D2DF6"/>
    <w:rsid w:val="003D31DB"/>
    <w:rsid w:val="003D3E4E"/>
    <w:rsid w:val="003D3F87"/>
    <w:rsid w:val="003D4CD2"/>
    <w:rsid w:val="003D4F9A"/>
    <w:rsid w:val="003D5476"/>
    <w:rsid w:val="003D589F"/>
    <w:rsid w:val="003D61A3"/>
    <w:rsid w:val="003D72BC"/>
    <w:rsid w:val="003D77A2"/>
    <w:rsid w:val="003D7D1C"/>
    <w:rsid w:val="003E179E"/>
    <w:rsid w:val="003E254E"/>
    <w:rsid w:val="003E2C80"/>
    <w:rsid w:val="003E2F47"/>
    <w:rsid w:val="003E31D0"/>
    <w:rsid w:val="003E3C6E"/>
    <w:rsid w:val="003E435F"/>
    <w:rsid w:val="003E454C"/>
    <w:rsid w:val="003E45A1"/>
    <w:rsid w:val="003E4D53"/>
    <w:rsid w:val="003E5A32"/>
    <w:rsid w:val="003E6107"/>
    <w:rsid w:val="003E6134"/>
    <w:rsid w:val="003E7AD3"/>
    <w:rsid w:val="003E7E0F"/>
    <w:rsid w:val="003F07EC"/>
    <w:rsid w:val="003F1702"/>
    <w:rsid w:val="003F1CAC"/>
    <w:rsid w:val="003F1EEB"/>
    <w:rsid w:val="003F204E"/>
    <w:rsid w:val="003F20CE"/>
    <w:rsid w:val="003F23C6"/>
    <w:rsid w:val="003F2630"/>
    <w:rsid w:val="003F28EC"/>
    <w:rsid w:val="003F2A85"/>
    <w:rsid w:val="003F2B75"/>
    <w:rsid w:val="003F3851"/>
    <w:rsid w:val="003F3DD0"/>
    <w:rsid w:val="003F3E7C"/>
    <w:rsid w:val="003F3F18"/>
    <w:rsid w:val="003F41C1"/>
    <w:rsid w:val="003F48BA"/>
    <w:rsid w:val="003F569C"/>
    <w:rsid w:val="003F56BB"/>
    <w:rsid w:val="003F5990"/>
    <w:rsid w:val="003F5B5D"/>
    <w:rsid w:val="003F6EF9"/>
    <w:rsid w:val="003F764B"/>
    <w:rsid w:val="003F7CAA"/>
    <w:rsid w:val="00400351"/>
    <w:rsid w:val="00400C60"/>
    <w:rsid w:val="00400E05"/>
    <w:rsid w:val="004012E7"/>
    <w:rsid w:val="0040155E"/>
    <w:rsid w:val="00401A49"/>
    <w:rsid w:val="00403200"/>
    <w:rsid w:val="0040351C"/>
    <w:rsid w:val="004036B9"/>
    <w:rsid w:val="0040381D"/>
    <w:rsid w:val="0040384F"/>
    <w:rsid w:val="004048DD"/>
    <w:rsid w:val="00404934"/>
    <w:rsid w:val="00405795"/>
    <w:rsid w:val="0040580A"/>
    <w:rsid w:val="0040647A"/>
    <w:rsid w:val="00406BFB"/>
    <w:rsid w:val="00406C38"/>
    <w:rsid w:val="00406CF1"/>
    <w:rsid w:val="00406F2B"/>
    <w:rsid w:val="0040769C"/>
    <w:rsid w:val="00407E12"/>
    <w:rsid w:val="0041015C"/>
    <w:rsid w:val="0041058C"/>
    <w:rsid w:val="004106AA"/>
    <w:rsid w:val="0041080D"/>
    <w:rsid w:val="0041110D"/>
    <w:rsid w:val="00411163"/>
    <w:rsid w:val="0041130F"/>
    <w:rsid w:val="004117EC"/>
    <w:rsid w:val="00411CBF"/>
    <w:rsid w:val="004120D6"/>
    <w:rsid w:val="004122A6"/>
    <w:rsid w:val="0041284F"/>
    <w:rsid w:val="00412A70"/>
    <w:rsid w:val="00412DFC"/>
    <w:rsid w:val="0041382E"/>
    <w:rsid w:val="00413CAC"/>
    <w:rsid w:val="00413D35"/>
    <w:rsid w:val="0041466D"/>
    <w:rsid w:val="00414DBD"/>
    <w:rsid w:val="004158EA"/>
    <w:rsid w:val="00415C86"/>
    <w:rsid w:val="00416E7A"/>
    <w:rsid w:val="004171F1"/>
    <w:rsid w:val="004178C3"/>
    <w:rsid w:val="0042017B"/>
    <w:rsid w:val="004209A1"/>
    <w:rsid w:val="00420BDA"/>
    <w:rsid w:val="00420DA2"/>
    <w:rsid w:val="0042114D"/>
    <w:rsid w:val="00421198"/>
    <w:rsid w:val="00421269"/>
    <w:rsid w:val="004217E6"/>
    <w:rsid w:val="004218E6"/>
    <w:rsid w:val="004219F7"/>
    <w:rsid w:val="00421A53"/>
    <w:rsid w:val="00421AF8"/>
    <w:rsid w:val="004220BF"/>
    <w:rsid w:val="00422477"/>
    <w:rsid w:val="00423576"/>
    <w:rsid w:val="00423C86"/>
    <w:rsid w:val="00423F31"/>
    <w:rsid w:val="004240FD"/>
    <w:rsid w:val="004241C2"/>
    <w:rsid w:val="00424650"/>
    <w:rsid w:val="00425408"/>
    <w:rsid w:val="00425929"/>
    <w:rsid w:val="00425BFE"/>
    <w:rsid w:val="00425FA5"/>
    <w:rsid w:val="00426960"/>
    <w:rsid w:val="00427235"/>
    <w:rsid w:val="00427373"/>
    <w:rsid w:val="00427B71"/>
    <w:rsid w:val="004303C8"/>
    <w:rsid w:val="0043069E"/>
    <w:rsid w:val="00430FE3"/>
    <w:rsid w:val="00431182"/>
    <w:rsid w:val="0043142C"/>
    <w:rsid w:val="004317B3"/>
    <w:rsid w:val="00431899"/>
    <w:rsid w:val="00431AB3"/>
    <w:rsid w:val="00431BC2"/>
    <w:rsid w:val="00431BDD"/>
    <w:rsid w:val="00432348"/>
    <w:rsid w:val="0043286F"/>
    <w:rsid w:val="00433A09"/>
    <w:rsid w:val="00433E5C"/>
    <w:rsid w:val="004340AD"/>
    <w:rsid w:val="00434A8B"/>
    <w:rsid w:val="00434E69"/>
    <w:rsid w:val="00434ED3"/>
    <w:rsid w:val="004359F5"/>
    <w:rsid w:val="00435FE7"/>
    <w:rsid w:val="00436090"/>
    <w:rsid w:val="00436247"/>
    <w:rsid w:val="004365D9"/>
    <w:rsid w:val="00436665"/>
    <w:rsid w:val="0043711B"/>
    <w:rsid w:val="004376F0"/>
    <w:rsid w:val="00437B2E"/>
    <w:rsid w:val="00437D6E"/>
    <w:rsid w:val="004409E5"/>
    <w:rsid w:val="00440CEB"/>
    <w:rsid w:val="00441832"/>
    <w:rsid w:val="00442203"/>
    <w:rsid w:val="004425B1"/>
    <w:rsid w:val="00442921"/>
    <w:rsid w:val="004429F4"/>
    <w:rsid w:val="00442AA7"/>
    <w:rsid w:val="004436AB"/>
    <w:rsid w:val="00443F9A"/>
    <w:rsid w:val="00444177"/>
    <w:rsid w:val="00444516"/>
    <w:rsid w:val="004445B8"/>
    <w:rsid w:val="004446FF"/>
    <w:rsid w:val="0044496A"/>
    <w:rsid w:val="00444EDF"/>
    <w:rsid w:val="00444F58"/>
    <w:rsid w:val="0044510B"/>
    <w:rsid w:val="0044517E"/>
    <w:rsid w:val="00445349"/>
    <w:rsid w:val="00445AF3"/>
    <w:rsid w:val="00445FDE"/>
    <w:rsid w:val="00446738"/>
    <w:rsid w:val="00446750"/>
    <w:rsid w:val="00446A03"/>
    <w:rsid w:val="00446DE3"/>
    <w:rsid w:val="00447651"/>
    <w:rsid w:val="00447E0A"/>
    <w:rsid w:val="00450B80"/>
    <w:rsid w:val="0045126D"/>
    <w:rsid w:val="004514BC"/>
    <w:rsid w:val="0045285D"/>
    <w:rsid w:val="00452FFE"/>
    <w:rsid w:val="00453901"/>
    <w:rsid w:val="00453A13"/>
    <w:rsid w:val="00453D9E"/>
    <w:rsid w:val="00454447"/>
    <w:rsid w:val="0045518A"/>
    <w:rsid w:val="00455392"/>
    <w:rsid w:val="004554AA"/>
    <w:rsid w:val="00455556"/>
    <w:rsid w:val="00455829"/>
    <w:rsid w:val="00455D8E"/>
    <w:rsid w:val="00455EB1"/>
    <w:rsid w:val="004568AF"/>
    <w:rsid w:val="00456A4C"/>
    <w:rsid w:val="00456A6C"/>
    <w:rsid w:val="004572F4"/>
    <w:rsid w:val="004574D0"/>
    <w:rsid w:val="0045767B"/>
    <w:rsid w:val="00457BBD"/>
    <w:rsid w:val="00457F62"/>
    <w:rsid w:val="00460D64"/>
    <w:rsid w:val="00461C88"/>
    <w:rsid w:val="00461C94"/>
    <w:rsid w:val="00461E81"/>
    <w:rsid w:val="00462B2E"/>
    <w:rsid w:val="004631F3"/>
    <w:rsid w:val="00463862"/>
    <w:rsid w:val="00464607"/>
    <w:rsid w:val="00464AE5"/>
    <w:rsid w:val="00464FB1"/>
    <w:rsid w:val="00465291"/>
    <w:rsid w:val="00465D31"/>
    <w:rsid w:val="00466142"/>
    <w:rsid w:val="00466C8F"/>
    <w:rsid w:val="00467693"/>
    <w:rsid w:val="00470422"/>
    <w:rsid w:val="00470543"/>
    <w:rsid w:val="00470577"/>
    <w:rsid w:val="0047082E"/>
    <w:rsid w:val="00471D81"/>
    <w:rsid w:val="004728D4"/>
    <w:rsid w:val="004729D7"/>
    <w:rsid w:val="00472E7E"/>
    <w:rsid w:val="00473034"/>
    <w:rsid w:val="00473049"/>
    <w:rsid w:val="00473453"/>
    <w:rsid w:val="0047358C"/>
    <w:rsid w:val="00473E52"/>
    <w:rsid w:val="004747FF"/>
    <w:rsid w:val="00474EB3"/>
    <w:rsid w:val="00475D2E"/>
    <w:rsid w:val="00475EF3"/>
    <w:rsid w:val="00475FA6"/>
    <w:rsid w:val="00476015"/>
    <w:rsid w:val="00476132"/>
    <w:rsid w:val="00476496"/>
    <w:rsid w:val="004765E8"/>
    <w:rsid w:val="00476CD3"/>
    <w:rsid w:val="00477B2D"/>
    <w:rsid w:val="0048031A"/>
    <w:rsid w:val="00480439"/>
    <w:rsid w:val="00481AE9"/>
    <w:rsid w:val="00481EC3"/>
    <w:rsid w:val="00481EFF"/>
    <w:rsid w:val="00482178"/>
    <w:rsid w:val="004827B7"/>
    <w:rsid w:val="00482BF6"/>
    <w:rsid w:val="00482F12"/>
    <w:rsid w:val="00482FD5"/>
    <w:rsid w:val="00484EBB"/>
    <w:rsid w:val="00484EEA"/>
    <w:rsid w:val="0048594E"/>
    <w:rsid w:val="00485F74"/>
    <w:rsid w:val="00486804"/>
    <w:rsid w:val="0048686B"/>
    <w:rsid w:val="00486D8A"/>
    <w:rsid w:val="00486EA2"/>
    <w:rsid w:val="00486FF9"/>
    <w:rsid w:val="00487311"/>
    <w:rsid w:val="004878B8"/>
    <w:rsid w:val="00487ED0"/>
    <w:rsid w:val="0049105E"/>
    <w:rsid w:val="004910D3"/>
    <w:rsid w:val="004912BF"/>
    <w:rsid w:val="00491634"/>
    <w:rsid w:val="0049167F"/>
    <w:rsid w:val="00491C50"/>
    <w:rsid w:val="00491DED"/>
    <w:rsid w:val="00492003"/>
    <w:rsid w:val="0049342D"/>
    <w:rsid w:val="00493A17"/>
    <w:rsid w:val="00494351"/>
    <w:rsid w:val="00494417"/>
    <w:rsid w:val="004946C7"/>
    <w:rsid w:val="0049529E"/>
    <w:rsid w:val="00495A2D"/>
    <w:rsid w:val="00495DD9"/>
    <w:rsid w:val="00495DF2"/>
    <w:rsid w:val="00495F9E"/>
    <w:rsid w:val="004960AB"/>
    <w:rsid w:val="004963A3"/>
    <w:rsid w:val="004967B3"/>
    <w:rsid w:val="00496CEF"/>
    <w:rsid w:val="00496EFB"/>
    <w:rsid w:val="004977FE"/>
    <w:rsid w:val="00497F2A"/>
    <w:rsid w:val="004A0054"/>
    <w:rsid w:val="004A02E5"/>
    <w:rsid w:val="004A0398"/>
    <w:rsid w:val="004A13BD"/>
    <w:rsid w:val="004A193F"/>
    <w:rsid w:val="004A2056"/>
    <w:rsid w:val="004A20C7"/>
    <w:rsid w:val="004A273D"/>
    <w:rsid w:val="004A334F"/>
    <w:rsid w:val="004A39DE"/>
    <w:rsid w:val="004A3C59"/>
    <w:rsid w:val="004A3FD4"/>
    <w:rsid w:val="004A63DB"/>
    <w:rsid w:val="004A6712"/>
    <w:rsid w:val="004A7324"/>
    <w:rsid w:val="004A7BCA"/>
    <w:rsid w:val="004A7F26"/>
    <w:rsid w:val="004B0850"/>
    <w:rsid w:val="004B0867"/>
    <w:rsid w:val="004B0928"/>
    <w:rsid w:val="004B0B10"/>
    <w:rsid w:val="004B0F92"/>
    <w:rsid w:val="004B2958"/>
    <w:rsid w:val="004B2CA1"/>
    <w:rsid w:val="004B2CED"/>
    <w:rsid w:val="004B348C"/>
    <w:rsid w:val="004B3775"/>
    <w:rsid w:val="004B3FEA"/>
    <w:rsid w:val="004B44A5"/>
    <w:rsid w:val="004B4A62"/>
    <w:rsid w:val="004B4D95"/>
    <w:rsid w:val="004B51CC"/>
    <w:rsid w:val="004B5503"/>
    <w:rsid w:val="004B5EA4"/>
    <w:rsid w:val="004B64F0"/>
    <w:rsid w:val="004B665D"/>
    <w:rsid w:val="004B6AC1"/>
    <w:rsid w:val="004B6F0B"/>
    <w:rsid w:val="004B713D"/>
    <w:rsid w:val="004B739B"/>
    <w:rsid w:val="004B75B4"/>
    <w:rsid w:val="004C0176"/>
    <w:rsid w:val="004C03E0"/>
    <w:rsid w:val="004C079C"/>
    <w:rsid w:val="004C0A7C"/>
    <w:rsid w:val="004C0F22"/>
    <w:rsid w:val="004C241E"/>
    <w:rsid w:val="004C2871"/>
    <w:rsid w:val="004C2A06"/>
    <w:rsid w:val="004C2DC2"/>
    <w:rsid w:val="004C3F19"/>
    <w:rsid w:val="004C449E"/>
    <w:rsid w:val="004C46E4"/>
    <w:rsid w:val="004C5008"/>
    <w:rsid w:val="004C58F1"/>
    <w:rsid w:val="004C5C18"/>
    <w:rsid w:val="004C6A15"/>
    <w:rsid w:val="004C7661"/>
    <w:rsid w:val="004C7D30"/>
    <w:rsid w:val="004D0274"/>
    <w:rsid w:val="004D07A4"/>
    <w:rsid w:val="004D0CAE"/>
    <w:rsid w:val="004D16ED"/>
    <w:rsid w:val="004D1D4F"/>
    <w:rsid w:val="004D2220"/>
    <w:rsid w:val="004D23FA"/>
    <w:rsid w:val="004D2D58"/>
    <w:rsid w:val="004D32B6"/>
    <w:rsid w:val="004D336D"/>
    <w:rsid w:val="004D3476"/>
    <w:rsid w:val="004D4150"/>
    <w:rsid w:val="004D4A9F"/>
    <w:rsid w:val="004D531E"/>
    <w:rsid w:val="004D5744"/>
    <w:rsid w:val="004D5AC5"/>
    <w:rsid w:val="004D6265"/>
    <w:rsid w:val="004D635B"/>
    <w:rsid w:val="004D6A23"/>
    <w:rsid w:val="004D7049"/>
    <w:rsid w:val="004D7D1E"/>
    <w:rsid w:val="004D7E2D"/>
    <w:rsid w:val="004D7E43"/>
    <w:rsid w:val="004E0015"/>
    <w:rsid w:val="004E0439"/>
    <w:rsid w:val="004E058F"/>
    <w:rsid w:val="004E0F06"/>
    <w:rsid w:val="004E2C42"/>
    <w:rsid w:val="004E2DC8"/>
    <w:rsid w:val="004E2E9E"/>
    <w:rsid w:val="004E3302"/>
    <w:rsid w:val="004E3487"/>
    <w:rsid w:val="004E3B87"/>
    <w:rsid w:val="004E43BB"/>
    <w:rsid w:val="004E47F6"/>
    <w:rsid w:val="004E4C5E"/>
    <w:rsid w:val="004E5122"/>
    <w:rsid w:val="004E5618"/>
    <w:rsid w:val="004E57CB"/>
    <w:rsid w:val="004E5E64"/>
    <w:rsid w:val="004E622E"/>
    <w:rsid w:val="004E6329"/>
    <w:rsid w:val="004E63F2"/>
    <w:rsid w:val="004E6D28"/>
    <w:rsid w:val="004E6E4F"/>
    <w:rsid w:val="004E7E18"/>
    <w:rsid w:val="004F0071"/>
    <w:rsid w:val="004F0635"/>
    <w:rsid w:val="004F0D22"/>
    <w:rsid w:val="004F0D9D"/>
    <w:rsid w:val="004F29D6"/>
    <w:rsid w:val="004F2E79"/>
    <w:rsid w:val="004F2F48"/>
    <w:rsid w:val="004F306F"/>
    <w:rsid w:val="004F3248"/>
    <w:rsid w:val="004F32BB"/>
    <w:rsid w:val="004F3923"/>
    <w:rsid w:val="004F4FAF"/>
    <w:rsid w:val="004F507B"/>
    <w:rsid w:val="004F50AE"/>
    <w:rsid w:val="004F564A"/>
    <w:rsid w:val="004F5CE6"/>
    <w:rsid w:val="004F65E8"/>
    <w:rsid w:val="004F6BC8"/>
    <w:rsid w:val="004F6D87"/>
    <w:rsid w:val="004F72DD"/>
    <w:rsid w:val="004F7318"/>
    <w:rsid w:val="004F7582"/>
    <w:rsid w:val="004F7ED3"/>
    <w:rsid w:val="00500300"/>
    <w:rsid w:val="00501746"/>
    <w:rsid w:val="00502C1C"/>
    <w:rsid w:val="005036F2"/>
    <w:rsid w:val="005039DB"/>
    <w:rsid w:val="00503AFD"/>
    <w:rsid w:val="00504FE1"/>
    <w:rsid w:val="00505822"/>
    <w:rsid w:val="00505924"/>
    <w:rsid w:val="00505D72"/>
    <w:rsid w:val="00506461"/>
    <w:rsid w:val="005066E9"/>
    <w:rsid w:val="00506781"/>
    <w:rsid w:val="00506EAC"/>
    <w:rsid w:val="0050702A"/>
    <w:rsid w:val="005107F4"/>
    <w:rsid w:val="00510921"/>
    <w:rsid w:val="00510AD3"/>
    <w:rsid w:val="00510F83"/>
    <w:rsid w:val="00511367"/>
    <w:rsid w:val="00511998"/>
    <w:rsid w:val="00511F0D"/>
    <w:rsid w:val="00511F14"/>
    <w:rsid w:val="005124FD"/>
    <w:rsid w:val="00513348"/>
    <w:rsid w:val="0051366A"/>
    <w:rsid w:val="00513A6F"/>
    <w:rsid w:val="00513A96"/>
    <w:rsid w:val="00513BA7"/>
    <w:rsid w:val="00513F22"/>
    <w:rsid w:val="00514DF1"/>
    <w:rsid w:val="005159CE"/>
    <w:rsid w:val="00515B4B"/>
    <w:rsid w:val="00516213"/>
    <w:rsid w:val="005176B9"/>
    <w:rsid w:val="005177B5"/>
    <w:rsid w:val="00517F68"/>
    <w:rsid w:val="0052070F"/>
    <w:rsid w:val="00520B31"/>
    <w:rsid w:val="00520FDA"/>
    <w:rsid w:val="00521773"/>
    <w:rsid w:val="005224D3"/>
    <w:rsid w:val="00522E71"/>
    <w:rsid w:val="00523812"/>
    <w:rsid w:val="005245DD"/>
    <w:rsid w:val="00524650"/>
    <w:rsid w:val="00524851"/>
    <w:rsid w:val="00525294"/>
    <w:rsid w:val="0052542E"/>
    <w:rsid w:val="00525770"/>
    <w:rsid w:val="005257B8"/>
    <w:rsid w:val="00527392"/>
    <w:rsid w:val="0053038B"/>
    <w:rsid w:val="0053056A"/>
    <w:rsid w:val="0053063D"/>
    <w:rsid w:val="005309E8"/>
    <w:rsid w:val="00530B5D"/>
    <w:rsid w:val="00530FD6"/>
    <w:rsid w:val="00531497"/>
    <w:rsid w:val="00531E7B"/>
    <w:rsid w:val="005325CD"/>
    <w:rsid w:val="00532AA6"/>
    <w:rsid w:val="00532AE1"/>
    <w:rsid w:val="00532B83"/>
    <w:rsid w:val="00533701"/>
    <w:rsid w:val="0053392D"/>
    <w:rsid w:val="00533968"/>
    <w:rsid w:val="00533B5D"/>
    <w:rsid w:val="005349F7"/>
    <w:rsid w:val="00534D14"/>
    <w:rsid w:val="0053514A"/>
    <w:rsid w:val="00535CCF"/>
    <w:rsid w:val="00536B5C"/>
    <w:rsid w:val="00537AE0"/>
    <w:rsid w:val="00537B66"/>
    <w:rsid w:val="00540D3A"/>
    <w:rsid w:val="00541DE4"/>
    <w:rsid w:val="00541F8A"/>
    <w:rsid w:val="005423F9"/>
    <w:rsid w:val="00542907"/>
    <w:rsid w:val="005439BB"/>
    <w:rsid w:val="005446D9"/>
    <w:rsid w:val="00544B3E"/>
    <w:rsid w:val="00544E58"/>
    <w:rsid w:val="005458FC"/>
    <w:rsid w:val="00545E5B"/>
    <w:rsid w:val="00545F9B"/>
    <w:rsid w:val="00546125"/>
    <w:rsid w:val="005463B9"/>
    <w:rsid w:val="005468B0"/>
    <w:rsid w:val="00547150"/>
    <w:rsid w:val="00547A40"/>
    <w:rsid w:val="0055047D"/>
    <w:rsid w:val="005509DD"/>
    <w:rsid w:val="00550BD1"/>
    <w:rsid w:val="00550D33"/>
    <w:rsid w:val="005515AD"/>
    <w:rsid w:val="00552375"/>
    <w:rsid w:val="005523CC"/>
    <w:rsid w:val="005524D8"/>
    <w:rsid w:val="0055297C"/>
    <w:rsid w:val="00552C84"/>
    <w:rsid w:val="00552F69"/>
    <w:rsid w:val="0055353C"/>
    <w:rsid w:val="00553D76"/>
    <w:rsid w:val="00553E08"/>
    <w:rsid w:val="00554420"/>
    <w:rsid w:val="00554514"/>
    <w:rsid w:val="00554718"/>
    <w:rsid w:val="0055483D"/>
    <w:rsid w:val="00554AAE"/>
    <w:rsid w:val="00554D70"/>
    <w:rsid w:val="005558AA"/>
    <w:rsid w:val="00555AC3"/>
    <w:rsid w:val="00556078"/>
    <w:rsid w:val="00556492"/>
    <w:rsid w:val="005569DA"/>
    <w:rsid w:val="005570E8"/>
    <w:rsid w:val="005572E3"/>
    <w:rsid w:val="00557A17"/>
    <w:rsid w:val="00557A31"/>
    <w:rsid w:val="00557B97"/>
    <w:rsid w:val="00560D74"/>
    <w:rsid w:val="00560F9F"/>
    <w:rsid w:val="0056107B"/>
    <w:rsid w:val="00561318"/>
    <w:rsid w:val="005614F3"/>
    <w:rsid w:val="00561801"/>
    <w:rsid w:val="00561BF7"/>
    <w:rsid w:val="0056323F"/>
    <w:rsid w:val="00564384"/>
    <w:rsid w:val="00564B90"/>
    <w:rsid w:val="00565333"/>
    <w:rsid w:val="005654DA"/>
    <w:rsid w:val="00565540"/>
    <w:rsid w:val="0056556A"/>
    <w:rsid w:val="00565BFF"/>
    <w:rsid w:val="00565FB5"/>
    <w:rsid w:val="00566A58"/>
    <w:rsid w:val="00567C9D"/>
    <w:rsid w:val="00567E6D"/>
    <w:rsid w:val="00567FCE"/>
    <w:rsid w:val="005703EE"/>
    <w:rsid w:val="0057126A"/>
    <w:rsid w:val="005714EA"/>
    <w:rsid w:val="005718ED"/>
    <w:rsid w:val="005723C5"/>
    <w:rsid w:val="00572522"/>
    <w:rsid w:val="00572548"/>
    <w:rsid w:val="005727D5"/>
    <w:rsid w:val="005731D4"/>
    <w:rsid w:val="00573536"/>
    <w:rsid w:val="00573AAE"/>
    <w:rsid w:val="00573D9C"/>
    <w:rsid w:val="00574A1B"/>
    <w:rsid w:val="00574A23"/>
    <w:rsid w:val="00574ECB"/>
    <w:rsid w:val="00575AA3"/>
    <w:rsid w:val="00576566"/>
    <w:rsid w:val="005769E7"/>
    <w:rsid w:val="00576D36"/>
    <w:rsid w:val="00576F83"/>
    <w:rsid w:val="005800CA"/>
    <w:rsid w:val="00580657"/>
    <w:rsid w:val="00580CC2"/>
    <w:rsid w:val="005818B8"/>
    <w:rsid w:val="00582266"/>
    <w:rsid w:val="00582443"/>
    <w:rsid w:val="00582698"/>
    <w:rsid w:val="00582E35"/>
    <w:rsid w:val="00583800"/>
    <w:rsid w:val="00583992"/>
    <w:rsid w:val="00583A89"/>
    <w:rsid w:val="00583B72"/>
    <w:rsid w:val="005843FD"/>
    <w:rsid w:val="00584C2C"/>
    <w:rsid w:val="005851AA"/>
    <w:rsid w:val="005853F1"/>
    <w:rsid w:val="00585789"/>
    <w:rsid w:val="0058593C"/>
    <w:rsid w:val="00585F1D"/>
    <w:rsid w:val="00586186"/>
    <w:rsid w:val="005867A7"/>
    <w:rsid w:val="0058682E"/>
    <w:rsid w:val="0058764D"/>
    <w:rsid w:val="00587738"/>
    <w:rsid w:val="00590227"/>
    <w:rsid w:val="0059057C"/>
    <w:rsid w:val="005911F7"/>
    <w:rsid w:val="005915BD"/>
    <w:rsid w:val="00591D5D"/>
    <w:rsid w:val="00591E8B"/>
    <w:rsid w:val="005923C8"/>
    <w:rsid w:val="0059276F"/>
    <w:rsid w:val="00592981"/>
    <w:rsid w:val="005938A4"/>
    <w:rsid w:val="00593B57"/>
    <w:rsid w:val="00593C3B"/>
    <w:rsid w:val="00593CD8"/>
    <w:rsid w:val="005940E1"/>
    <w:rsid w:val="00594970"/>
    <w:rsid w:val="00595BA4"/>
    <w:rsid w:val="00595EC8"/>
    <w:rsid w:val="0059606C"/>
    <w:rsid w:val="00596081"/>
    <w:rsid w:val="0059667C"/>
    <w:rsid w:val="00596691"/>
    <w:rsid w:val="00596973"/>
    <w:rsid w:val="005970EA"/>
    <w:rsid w:val="005972E4"/>
    <w:rsid w:val="005977CB"/>
    <w:rsid w:val="00597853"/>
    <w:rsid w:val="005979DD"/>
    <w:rsid w:val="005A0464"/>
    <w:rsid w:val="005A0887"/>
    <w:rsid w:val="005A0A3C"/>
    <w:rsid w:val="005A0B48"/>
    <w:rsid w:val="005A22A8"/>
    <w:rsid w:val="005A2B0D"/>
    <w:rsid w:val="005A2BBC"/>
    <w:rsid w:val="005A2C1E"/>
    <w:rsid w:val="005A34E9"/>
    <w:rsid w:val="005A39D7"/>
    <w:rsid w:val="005A3C72"/>
    <w:rsid w:val="005A3E5D"/>
    <w:rsid w:val="005A4079"/>
    <w:rsid w:val="005A4155"/>
    <w:rsid w:val="005A48A4"/>
    <w:rsid w:val="005A48DD"/>
    <w:rsid w:val="005A4CE2"/>
    <w:rsid w:val="005A5409"/>
    <w:rsid w:val="005A561C"/>
    <w:rsid w:val="005A5735"/>
    <w:rsid w:val="005A5AB5"/>
    <w:rsid w:val="005A5D6D"/>
    <w:rsid w:val="005A6EE7"/>
    <w:rsid w:val="005A7676"/>
    <w:rsid w:val="005A76E8"/>
    <w:rsid w:val="005A7A8F"/>
    <w:rsid w:val="005A7CA6"/>
    <w:rsid w:val="005A7F50"/>
    <w:rsid w:val="005A7FE5"/>
    <w:rsid w:val="005B1B6D"/>
    <w:rsid w:val="005B2049"/>
    <w:rsid w:val="005B358E"/>
    <w:rsid w:val="005B399D"/>
    <w:rsid w:val="005B3A61"/>
    <w:rsid w:val="005B44E8"/>
    <w:rsid w:val="005B5389"/>
    <w:rsid w:val="005B5528"/>
    <w:rsid w:val="005B6E99"/>
    <w:rsid w:val="005B716D"/>
    <w:rsid w:val="005B7892"/>
    <w:rsid w:val="005B7C1F"/>
    <w:rsid w:val="005C08AC"/>
    <w:rsid w:val="005C1E8E"/>
    <w:rsid w:val="005C25DA"/>
    <w:rsid w:val="005C2636"/>
    <w:rsid w:val="005C2931"/>
    <w:rsid w:val="005C29E5"/>
    <w:rsid w:val="005C36E6"/>
    <w:rsid w:val="005C37F0"/>
    <w:rsid w:val="005C3B7B"/>
    <w:rsid w:val="005C42AE"/>
    <w:rsid w:val="005C43D0"/>
    <w:rsid w:val="005C47E1"/>
    <w:rsid w:val="005C51D2"/>
    <w:rsid w:val="005C522F"/>
    <w:rsid w:val="005C56E4"/>
    <w:rsid w:val="005C5B5A"/>
    <w:rsid w:val="005C5F00"/>
    <w:rsid w:val="005C5F54"/>
    <w:rsid w:val="005C61AC"/>
    <w:rsid w:val="005C641F"/>
    <w:rsid w:val="005C67F7"/>
    <w:rsid w:val="005C7C74"/>
    <w:rsid w:val="005C7D8D"/>
    <w:rsid w:val="005D06C1"/>
    <w:rsid w:val="005D0968"/>
    <w:rsid w:val="005D0C74"/>
    <w:rsid w:val="005D0FFE"/>
    <w:rsid w:val="005D1B06"/>
    <w:rsid w:val="005D1C92"/>
    <w:rsid w:val="005D1C97"/>
    <w:rsid w:val="005D1D40"/>
    <w:rsid w:val="005D2D36"/>
    <w:rsid w:val="005D379A"/>
    <w:rsid w:val="005D3E0C"/>
    <w:rsid w:val="005D4474"/>
    <w:rsid w:val="005D4852"/>
    <w:rsid w:val="005D495E"/>
    <w:rsid w:val="005D4C65"/>
    <w:rsid w:val="005D5933"/>
    <w:rsid w:val="005D692E"/>
    <w:rsid w:val="005D69CB"/>
    <w:rsid w:val="005D762D"/>
    <w:rsid w:val="005D7E88"/>
    <w:rsid w:val="005E01B3"/>
    <w:rsid w:val="005E0492"/>
    <w:rsid w:val="005E05D4"/>
    <w:rsid w:val="005E079A"/>
    <w:rsid w:val="005E0858"/>
    <w:rsid w:val="005E0FAF"/>
    <w:rsid w:val="005E104C"/>
    <w:rsid w:val="005E12F3"/>
    <w:rsid w:val="005E16FD"/>
    <w:rsid w:val="005E1C3D"/>
    <w:rsid w:val="005E2E27"/>
    <w:rsid w:val="005E33D5"/>
    <w:rsid w:val="005E367D"/>
    <w:rsid w:val="005E39D2"/>
    <w:rsid w:val="005E4207"/>
    <w:rsid w:val="005E49FD"/>
    <w:rsid w:val="005E4C14"/>
    <w:rsid w:val="005E4DDE"/>
    <w:rsid w:val="005E4DE1"/>
    <w:rsid w:val="005E5E7A"/>
    <w:rsid w:val="005E6542"/>
    <w:rsid w:val="005E74D2"/>
    <w:rsid w:val="005E75EA"/>
    <w:rsid w:val="005E77C7"/>
    <w:rsid w:val="005E7FEE"/>
    <w:rsid w:val="005F0704"/>
    <w:rsid w:val="005F0804"/>
    <w:rsid w:val="005F09F4"/>
    <w:rsid w:val="005F12DF"/>
    <w:rsid w:val="005F1378"/>
    <w:rsid w:val="005F1833"/>
    <w:rsid w:val="005F2171"/>
    <w:rsid w:val="005F21BD"/>
    <w:rsid w:val="005F31AC"/>
    <w:rsid w:val="005F38C8"/>
    <w:rsid w:val="005F3B67"/>
    <w:rsid w:val="005F4453"/>
    <w:rsid w:val="005F4490"/>
    <w:rsid w:val="005F49F2"/>
    <w:rsid w:val="005F4B4A"/>
    <w:rsid w:val="005F4FAC"/>
    <w:rsid w:val="005F50B0"/>
    <w:rsid w:val="005F5855"/>
    <w:rsid w:val="005F66A3"/>
    <w:rsid w:val="005F6C18"/>
    <w:rsid w:val="005F6C36"/>
    <w:rsid w:val="005F6E78"/>
    <w:rsid w:val="005F7052"/>
    <w:rsid w:val="005F75A3"/>
    <w:rsid w:val="005F763F"/>
    <w:rsid w:val="006007A3"/>
    <w:rsid w:val="00601254"/>
    <w:rsid w:val="006015D4"/>
    <w:rsid w:val="006016DE"/>
    <w:rsid w:val="00601C60"/>
    <w:rsid w:val="00603DCC"/>
    <w:rsid w:val="006048A7"/>
    <w:rsid w:val="00604C99"/>
    <w:rsid w:val="00604DD7"/>
    <w:rsid w:val="00604FBF"/>
    <w:rsid w:val="00605599"/>
    <w:rsid w:val="006062A8"/>
    <w:rsid w:val="00606D6B"/>
    <w:rsid w:val="006070E0"/>
    <w:rsid w:val="00607DB9"/>
    <w:rsid w:val="00607FDF"/>
    <w:rsid w:val="00610022"/>
    <w:rsid w:val="00610796"/>
    <w:rsid w:val="006108C8"/>
    <w:rsid w:val="00610A50"/>
    <w:rsid w:val="00611018"/>
    <w:rsid w:val="006113AE"/>
    <w:rsid w:val="006114D5"/>
    <w:rsid w:val="006115A7"/>
    <w:rsid w:val="006118BA"/>
    <w:rsid w:val="00611907"/>
    <w:rsid w:val="00611F01"/>
    <w:rsid w:val="00612661"/>
    <w:rsid w:val="00612A43"/>
    <w:rsid w:val="00612A64"/>
    <w:rsid w:val="00613446"/>
    <w:rsid w:val="00614078"/>
    <w:rsid w:val="006140B5"/>
    <w:rsid w:val="006140BA"/>
    <w:rsid w:val="00614883"/>
    <w:rsid w:val="00614F28"/>
    <w:rsid w:val="00615C1E"/>
    <w:rsid w:val="00615EEB"/>
    <w:rsid w:val="00615F97"/>
    <w:rsid w:val="006161FF"/>
    <w:rsid w:val="00616228"/>
    <w:rsid w:val="00616360"/>
    <w:rsid w:val="006166DF"/>
    <w:rsid w:val="00616967"/>
    <w:rsid w:val="00616C87"/>
    <w:rsid w:val="006179D3"/>
    <w:rsid w:val="00617C06"/>
    <w:rsid w:val="00620669"/>
    <w:rsid w:val="006206A3"/>
    <w:rsid w:val="006213A3"/>
    <w:rsid w:val="00622739"/>
    <w:rsid w:val="00622B12"/>
    <w:rsid w:val="00623743"/>
    <w:rsid w:val="00623BA1"/>
    <w:rsid w:val="0062435F"/>
    <w:rsid w:val="0062447A"/>
    <w:rsid w:val="00624A06"/>
    <w:rsid w:val="00624D77"/>
    <w:rsid w:val="00624F40"/>
    <w:rsid w:val="00625207"/>
    <w:rsid w:val="006259F5"/>
    <w:rsid w:val="00625D2E"/>
    <w:rsid w:val="00625D87"/>
    <w:rsid w:val="00626C17"/>
    <w:rsid w:val="00626F3F"/>
    <w:rsid w:val="0062726F"/>
    <w:rsid w:val="006272D3"/>
    <w:rsid w:val="00630053"/>
    <w:rsid w:val="0063070B"/>
    <w:rsid w:val="00630E1F"/>
    <w:rsid w:val="0063196C"/>
    <w:rsid w:val="00631BA9"/>
    <w:rsid w:val="00632209"/>
    <w:rsid w:val="00632685"/>
    <w:rsid w:val="006326CB"/>
    <w:rsid w:val="00632BB4"/>
    <w:rsid w:val="00632DB4"/>
    <w:rsid w:val="00632E61"/>
    <w:rsid w:val="00633542"/>
    <w:rsid w:val="00633952"/>
    <w:rsid w:val="00633B68"/>
    <w:rsid w:val="006346BC"/>
    <w:rsid w:val="00635808"/>
    <w:rsid w:val="00635B98"/>
    <w:rsid w:val="00635C4D"/>
    <w:rsid w:val="00635E84"/>
    <w:rsid w:val="006360EB"/>
    <w:rsid w:val="00636312"/>
    <w:rsid w:val="006366A4"/>
    <w:rsid w:val="0063722D"/>
    <w:rsid w:val="00640458"/>
    <w:rsid w:val="0064125E"/>
    <w:rsid w:val="00641787"/>
    <w:rsid w:val="00641B06"/>
    <w:rsid w:val="006423A8"/>
    <w:rsid w:val="00642D25"/>
    <w:rsid w:val="00642F3C"/>
    <w:rsid w:val="0064311E"/>
    <w:rsid w:val="00644F33"/>
    <w:rsid w:val="00645747"/>
    <w:rsid w:val="00646026"/>
    <w:rsid w:val="00646409"/>
    <w:rsid w:val="00647BEC"/>
    <w:rsid w:val="006500D1"/>
    <w:rsid w:val="00650528"/>
    <w:rsid w:val="006524CD"/>
    <w:rsid w:val="00653588"/>
    <w:rsid w:val="00653628"/>
    <w:rsid w:val="00653B59"/>
    <w:rsid w:val="00653BEA"/>
    <w:rsid w:val="00653D2A"/>
    <w:rsid w:val="00653F1C"/>
    <w:rsid w:val="00653FC7"/>
    <w:rsid w:val="00654128"/>
    <w:rsid w:val="006552EA"/>
    <w:rsid w:val="0065531E"/>
    <w:rsid w:val="0065555D"/>
    <w:rsid w:val="0065558A"/>
    <w:rsid w:val="00655694"/>
    <w:rsid w:val="00655811"/>
    <w:rsid w:val="00655BFC"/>
    <w:rsid w:val="00655C46"/>
    <w:rsid w:val="00655EE4"/>
    <w:rsid w:val="00655FCD"/>
    <w:rsid w:val="0065608D"/>
    <w:rsid w:val="00656439"/>
    <w:rsid w:val="00660191"/>
    <w:rsid w:val="00660771"/>
    <w:rsid w:val="00660F19"/>
    <w:rsid w:val="0066109B"/>
    <w:rsid w:val="00661803"/>
    <w:rsid w:val="00661DA9"/>
    <w:rsid w:val="006620BB"/>
    <w:rsid w:val="006622AE"/>
    <w:rsid w:val="00662922"/>
    <w:rsid w:val="0066295B"/>
    <w:rsid w:val="006629B7"/>
    <w:rsid w:val="00663050"/>
    <w:rsid w:val="006636A0"/>
    <w:rsid w:val="00663A36"/>
    <w:rsid w:val="0066437B"/>
    <w:rsid w:val="00664797"/>
    <w:rsid w:val="00664B90"/>
    <w:rsid w:val="00664C82"/>
    <w:rsid w:val="0066519B"/>
    <w:rsid w:val="00665D6F"/>
    <w:rsid w:val="00665F5A"/>
    <w:rsid w:val="00666291"/>
    <w:rsid w:val="0066642F"/>
    <w:rsid w:val="0066652A"/>
    <w:rsid w:val="00666BA0"/>
    <w:rsid w:val="00667830"/>
    <w:rsid w:val="00667E62"/>
    <w:rsid w:val="00667FD4"/>
    <w:rsid w:val="00670E9F"/>
    <w:rsid w:val="00671AEC"/>
    <w:rsid w:val="00671EC3"/>
    <w:rsid w:val="00671F21"/>
    <w:rsid w:val="006740CD"/>
    <w:rsid w:val="00674272"/>
    <w:rsid w:val="006745D0"/>
    <w:rsid w:val="006746CB"/>
    <w:rsid w:val="00674E82"/>
    <w:rsid w:val="00674F52"/>
    <w:rsid w:val="00675293"/>
    <w:rsid w:val="00675D49"/>
    <w:rsid w:val="00675FB6"/>
    <w:rsid w:val="0067692B"/>
    <w:rsid w:val="00677835"/>
    <w:rsid w:val="0068107E"/>
    <w:rsid w:val="0068125E"/>
    <w:rsid w:val="00681781"/>
    <w:rsid w:val="00681902"/>
    <w:rsid w:val="006820AC"/>
    <w:rsid w:val="00682167"/>
    <w:rsid w:val="00682E1D"/>
    <w:rsid w:val="00683B32"/>
    <w:rsid w:val="00684337"/>
    <w:rsid w:val="00685074"/>
    <w:rsid w:val="00685228"/>
    <w:rsid w:val="00686424"/>
    <w:rsid w:val="006865DD"/>
    <w:rsid w:val="006873A3"/>
    <w:rsid w:val="0068743B"/>
    <w:rsid w:val="006879AF"/>
    <w:rsid w:val="00690954"/>
    <w:rsid w:val="00691AE5"/>
    <w:rsid w:val="00691D2D"/>
    <w:rsid w:val="00692192"/>
    <w:rsid w:val="00692208"/>
    <w:rsid w:val="00692786"/>
    <w:rsid w:val="00693603"/>
    <w:rsid w:val="0069407F"/>
    <w:rsid w:val="006944F7"/>
    <w:rsid w:val="00694551"/>
    <w:rsid w:val="00694C8E"/>
    <w:rsid w:val="00694EA7"/>
    <w:rsid w:val="006952C2"/>
    <w:rsid w:val="00695CAD"/>
    <w:rsid w:val="0069616B"/>
    <w:rsid w:val="0069629C"/>
    <w:rsid w:val="006962EF"/>
    <w:rsid w:val="00696CD6"/>
    <w:rsid w:val="00696DAA"/>
    <w:rsid w:val="00696FC2"/>
    <w:rsid w:val="006972B7"/>
    <w:rsid w:val="00697906"/>
    <w:rsid w:val="006A0068"/>
    <w:rsid w:val="006A02BC"/>
    <w:rsid w:val="006A0815"/>
    <w:rsid w:val="006A1664"/>
    <w:rsid w:val="006A1BA0"/>
    <w:rsid w:val="006A1C06"/>
    <w:rsid w:val="006A2B41"/>
    <w:rsid w:val="006A2FCC"/>
    <w:rsid w:val="006A2FFF"/>
    <w:rsid w:val="006A34F9"/>
    <w:rsid w:val="006A3EF8"/>
    <w:rsid w:val="006A41D1"/>
    <w:rsid w:val="006A45F0"/>
    <w:rsid w:val="006A4E73"/>
    <w:rsid w:val="006A50DB"/>
    <w:rsid w:val="006A602B"/>
    <w:rsid w:val="006A650E"/>
    <w:rsid w:val="006A6A38"/>
    <w:rsid w:val="006A72BF"/>
    <w:rsid w:val="006B0251"/>
    <w:rsid w:val="006B02BE"/>
    <w:rsid w:val="006B05E6"/>
    <w:rsid w:val="006B060B"/>
    <w:rsid w:val="006B0866"/>
    <w:rsid w:val="006B08E3"/>
    <w:rsid w:val="006B0DFB"/>
    <w:rsid w:val="006B159C"/>
    <w:rsid w:val="006B2042"/>
    <w:rsid w:val="006B21B1"/>
    <w:rsid w:val="006B3365"/>
    <w:rsid w:val="006B3D1D"/>
    <w:rsid w:val="006B424F"/>
    <w:rsid w:val="006B464D"/>
    <w:rsid w:val="006B56DE"/>
    <w:rsid w:val="006B6BC1"/>
    <w:rsid w:val="006B6E6B"/>
    <w:rsid w:val="006B6EF7"/>
    <w:rsid w:val="006B748A"/>
    <w:rsid w:val="006B787C"/>
    <w:rsid w:val="006B7C8B"/>
    <w:rsid w:val="006C0184"/>
    <w:rsid w:val="006C06D1"/>
    <w:rsid w:val="006C0AF9"/>
    <w:rsid w:val="006C0CAE"/>
    <w:rsid w:val="006C1250"/>
    <w:rsid w:val="006C131E"/>
    <w:rsid w:val="006C14E0"/>
    <w:rsid w:val="006C1510"/>
    <w:rsid w:val="006C1C80"/>
    <w:rsid w:val="006C1D05"/>
    <w:rsid w:val="006C26B7"/>
    <w:rsid w:val="006C2B5D"/>
    <w:rsid w:val="006C2FD7"/>
    <w:rsid w:val="006C303B"/>
    <w:rsid w:val="006C3B1C"/>
    <w:rsid w:val="006C3E66"/>
    <w:rsid w:val="006C42AF"/>
    <w:rsid w:val="006C491F"/>
    <w:rsid w:val="006C4AD2"/>
    <w:rsid w:val="006C4DD1"/>
    <w:rsid w:val="006C4EC9"/>
    <w:rsid w:val="006C5047"/>
    <w:rsid w:val="006C510B"/>
    <w:rsid w:val="006C52CE"/>
    <w:rsid w:val="006C53F7"/>
    <w:rsid w:val="006C540E"/>
    <w:rsid w:val="006C55C1"/>
    <w:rsid w:val="006C5DE8"/>
    <w:rsid w:val="006C5E09"/>
    <w:rsid w:val="006C5F1C"/>
    <w:rsid w:val="006C6597"/>
    <w:rsid w:val="006C669F"/>
    <w:rsid w:val="006C6D94"/>
    <w:rsid w:val="006C7910"/>
    <w:rsid w:val="006D06B9"/>
    <w:rsid w:val="006D1175"/>
    <w:rsid w:val="006D1911"/>
    <w:rsid w:val="006D1E2E"/>
    <w:rsid w:val="006D20F5"/>
    <w:rsid w:val="006D2732"/>
    <w:rsid w:val="006D277E"/>
    <w:rsid w:val="006D3137"/>
    <w:rsid w:val="006D3817"/>
    <w:rsid w:val="006D3ED0"/>
    <w:rsid w:val="006D5B52"/>
    <w:rsid w:val="006D5CD5"/>
    <w:rsid w:val="006D5DB5"/>
    <w:rsid w:val="006D62B5"/>
    <w:rsid w:val="006D632F"/>
    <w:rsid w:val="006D6E59"/>
    <w:rsid w:val="006D6E5E"/>
    <w:rsid w:val="006D7372"/>
    <w:rsid w:val="006D77C5"/>
    <w:rsid w:val="006D7812"/>
    <w:rsid w:val="006D7ABD"/>
    <w:rsid w:val="006D7AEF"/>
    <w:rsid w:val="006D7B36"/>
    <w:rsid w:val="006D7BB8"/>
    <w:rsid w:val="006E01CE"/>
    <w:rsid w:val="006E08DE"/>
    <w:rsid w:val="006E1768"/>
    <w:rsid w:val="006E194A"/>
    <w:rsid w:val="006E209C"/>
    <w:rsid w:val="006E213C"/>
    <w:rsid w:val="006E2289"/>
    <w:rsid w:val="006E2A20"/>
    <w:rsid w:val="006E317D"/>
    <w:rsid w:val="006E35A3"/>
    <w:rsid w:val="006E35C3"/>
    <w:rsid w:val="006E36C5"/>
    <w:rsid w:val="006E43FD"/>
    <w:rsid w:val="006E47E1"/>
    <w:rsid w:val="006E4827"/>
    <w:rsid w:val="006E493C"/>
    <w:rsid w:val="006E51FD"/>
    <w:rsid w:val="006E55C6"/>
    <w:rsid w:val="006E5D7D"/>
    <w:rsid w:val="006E6205"/>
    <w:rsid w:val="006E654E"/>
    <w:rsid w:val="006E65A4"/>
    <w:rsid w:val="006E7247"/>
    <w:rsid w:val="006F0CBA"/>
    <w:rsid w:val="006F1034"/>
    <w:rsid w:val="006F13CC"/>
    <w:rsid w:val="006F16C5"/>
    <w:rsid w:val="006F1AED"/>
    <w:rsid w:val="006F1BB0"/>
    <w:rsid w:val="006F1D18"/>
    <w:rsid w:val="006F1E44"/>
    <w:rsid w:val="006F4079"/>
    <w:rsid w:val="006F43D4"/>
    <w:rsid w:val="006F45D4"/>
    <w:rsid w:val="006F4938"/>
    <w:rsid w:val="006F4DA1"/>
    <w:rsid w:val="006F5734"/>
    <w:rsid w:val="006F5BAB"/>
    <w:rsid w:val="006F5EE1"/>
    <w:rsid w:val="006F5F98"/>
    <w:rsid w:val="006F665C"/>
    <w:rsid w:val="006F74B0"/>
    <w:rsid w:val="006F768C"/>
    <w:rsid w:val="007000EA"/>
    <w:rsid w:val="00700BF8"/>
    <w:rsid w:val="0070144E"/>
    <w:rsid w:val="00701E47"/>
    <w:rsid w:val="00701F6A"/>
    <w:rsid w:val="007022AA"/>
    <w:rsid w:val="007028DC"/>
    <w:rsid w:val="00702E67"/>
    <w:rsid w:val="00702F68"/>
    <w:rsid w:val="00703055"/>
    <w:rsid w:val="007031CE"/>
    <w:rsid w:val="00703657"/>
    <w:rsid w:val="00703C72"/>
    <w:rsid w:val="00704025"/>
    <w:rsid w:val="007040CE"/>
    <w:rsid w:val="0070434E"/>
    <w:rsid w:val="007054A1"/>
    <w:rsid w:val="00705D53"/>
    <w:rsid w:val="0070685F"/>
    <w:rsid w:val="00706BD3"/>
    <w:rsid w:val="00707592"/>
    <w:rsid w:val="00707652"/>
    <w:rsid w:val="00710090"/>
    <w:rsid w:val="0071030E"/>
    <w:rsid w:val="00711239"/>
    <w:rsid w:val="00711D8E"/>
    <w:rsid w:val="00711FF2"/>
    <w:rsid w:val="00712672"/>
    <w:rsid w:val="007126F8"/>
    <w:rsid w:val="00713599"/>
    <w:rsid w:val="00713C3D"/>
    <w:rsid w:val="00715D69"/>
    <w:rsid w:val="00716568"/>
    <w:rsid w:val="0071685D"/>
    <w:rsid w:val="00716A55"/>
    <w:rsid w:val="00720D34"/>
    <w:rsid w:val="00720F46"/>
    <w:rsid w:val="007212B9"/>
    <w:rsid w:val="00721663"/>
    <w:rsid w:val="00721983"/>
    <w:rsid w:val="00721B8D"/>
    <w:rsid w:val="00721CA3"/>
    <w:rsid w:val="007221CA"/>
    <w:rsid w:val="0072230A"/>
    <w:rsid w:val="00722533"/>
    <w:rsid w:val="007232A0"/>
    <w:rsid w:val="007240CB"/>
    <w:rsid w:val="007245AF"/>
    <w:rsid w:val="00724719"/>
    <w:rsid w:val="007253A5"/>
    <w:rsid w:val="00725716"/>
    <w:rsid w:val="00725FC3"/>
    <w:rsid w:val="00725FCF"/>
    <w:rsid w:val="00726351"/>
    <w:rsid w:val="00726833"/>
    <w:rsid w:val="00727F40"/>
    <w:rsid w:val="00727FAA"/>
    <w:rsid w:val="00730408"/>
    <w:rsid w:val="00730541"/>
    <w:rsid w:val="00730576"/>
    <w:rsid w:val="007305C5"/>
    <w:rsid w:val="00731225"/>
    <w:rsid w:val="00731A3F"/>
    <w:rsid w:val="00731CAC"/>
    <w:rsid w:val="0073205F"/>
    <w:rsid w:val="007320F9"/>
    <w:rsid w:val="00732397"/>
    <w:rsid w:val="00732B09"/>
    <w:rsid w:val="007341ED"/>
    <w:rsid w:val="0073429F"/>
    <w:rsid w:val="0073431A"/>
    <w:rsid w:val="0073449C"/>
    <w:rsid w:val="00734A33"/>
    <w:rsid w:val="00734E3F"/>
    <w:rsid w:val="007353F3"/>
    <w:rsid w:val="00735972"/>
    <w:rsid w:val="00736985"/>
    <w:rsid w:val="00736F00"/>
    <w:rsid w:val="00737A13"/>
    <w:rsid w:val="0074034B"/>
    <w:rsid w:val="00740BEA"/>
    <w:rsid w:val="00740CA1"/>
    <w:rsid w:val="00740DF1"/>
    <w:rsid w:val="007413C4"/>
    <w:rsid w:val="007418E6"/>
    <w:rsid w:val="00743383"/>
    <w:rsid w:val="007434E6"/>
    <w:rsid w:val="0074390E"/>
    <w:rsid w:val="00743FC3"/>
    <w:rsid w:val="00744663"/>
    <w:rsid w:val="00744F8E"/>
    <w:rsid w:val="007457CD"/>
    <w:rsid w:val="00746398"/>
    <w:rsid w:val="00746778"/>
    <w:rsid w:val="007467DF"/>
    <w:rsid w:val="00746A86"/>
    <w:rsid w:val="00746B77"/>
    <w:rsid w:val="007476B2"/>
    <w:rsid w:val="00750E45"/>
    <w:rsid w:val="007512C8"/>
    <w:rsid w:val="00751335"/>
    <w:rsid w:val="00751B5B"/>
    <w:rsid w:val="00751FB6"/>
    <w:rsid w:val="00752657"/>
    <w:rsid w:val="007528D1"/>
    <w:rsid w:val="00752D4F"/>
    <w:rsid w:val="00752E86"/>
    <w:rsid w:val="00752F6A"/>
    <w:rsid w:val="00753058"/>
    <w:rsid w:val="0075408B"/>
    <w:rsid w:val="00755D95"/>
    <w:rsid w:val="00755DDF"/>
    <w:rsid w:val="00756685"/>
    <w:rsid w:val="007569DA"/>
    <w:rsid w:val="00756D4F"/>
    <w:rsid w:val="0075709F"/>
    <w:rsid w:val="007573AC"/>
    <w:rsid w:val="00757A1C"/>
    <w:rsid w:val="00757FC4"/>
    <w:rsid w:val="00760685"/>
    <w:rsid w:val="00760B45"/>
    <w:rsid w:val="00760C18"/>
    <w:rsid w:val="0076123C"/>
    <w:rsid w:val="0076171F"/>
    <w:rsid w:val="00761DF5"/>
    <w:rsid w:val="00762104"/>
    <w:rsid w:val="0076232D"/>
    <w:rsid w:val="0076235D"/>
    <w:rsid w:val="00762493"/>
    <w:rsid w:val="0076259D"/>
    <w:rsid w:val="00762C0A"/>
    <w:rsid w:val="00762CE3"/>
    <w:rsid w:val="00762F3B"/>
    <w:rsid w:val="007640B5"/>
    <w:rsid w:val="00764BD1"/>
    <w:rsid w:val="00764C67"/>
    <w:rsid w:val="00765225"/>
    <w:rsid w:val="00765908"/>
    <w:rsid w:val="00766E5A"/>
    <w:rsid w:val="00767615"/>
    <w:rsid w:val="00767A45"/>
    <w:rsid w:val="00770311"/>
    <w:rsid w:val="00770BAC"/>
    <w:rsid w:val="00770E6B"/>
    <w:rsid w:val="00770FA9"/>
    <w:rsid w:val="007719A8"/>
    <w:rsid w:val="007723A4"/>
    <w:rsid w:val="00773108"/>
    <w:rsid w:val="007733AC"/>
    <w:rsid w:val="00773424"/>
    <w:rsid w:val="007748B3"/>
    <w:rsid w:val="00774AAB"/>
    <w:rsid w:val="00774E00"/>
    <w:rsid w:val="00774E2F"/>
    <w:rsid w:val="00775265"/>
    <w:rsid w:val="007767AF"/>
    <w:rsid w:val="00776A9C"/>
    <w:rsid w:val="00776BF9"/>
    <w:rsid w:val="00776FCA"/>
    <w:rsid w:val="00777276"/>
    <w:rsid w:val="00777DC4"/>
    <w:rsid w:val="00777F5D"/>
    <w:rsid w:val="0078058F"/>
    <w:rsid w:val="00780A41"/>
    <w:rsid w:val="00780C9C"/>
    <w:rsid w:val="00780E64"/>
    <w:rsid w:val="0078141E"/>
    <w:rsid w:val="00781853"/>
    <w:rsid w:val="00781CEC"/>
    <w:rsid w:val="007820AC"/>
    <w:rsid w:val="0078277C"/>
    <w:rsid w:val="00782876"/>
    <w:rsid w:val="00782D5C"/>
    <w:rsid w:val="0078345B"/>
    <w:rsid w:val="007835EC"/>
    <w:rsid w:val="007845BD"/>
    <w:rsid w:val="0078473F"/>
    <w:rsid w:val="0078495B"/>
    <w:rsid w:val="00785B01"/>
    <w:rsid w:val="00786965"/>
    <w:rsid w:val="00786998"/>
    <w:rsid w:val="00787502"/>
    <w:rsid w:val="0079051F"/>
    <w:rsid w:val="00790A19"/>
    <w:rsid w:val="00790F62"/>
    <w:rsid w:val="00791093"/>
    <w:rsid w:val="00791C9A"/>
    <w:rsid w:val="00791E30"/>
    <w:rsid w:val="007921E4"/>
    <w:rsid w:val="00792698"/>
    <w:rsid w:val="00792B87"/>
    <w:rsid w:val="007931C8"/>
    <w:rsid w:val="00793650"/>
    <w:rsid w:val="00793C20"/>
    <w:rsid w:val="00793FAF"/>
    <w:rsid w:val="00794BFC"/>
    <w:rsid w:val="0079508B"/>
    <w:rsid w:val="0079540C"/>
    <w:rsid w:val="00795DAA"/>
    <w:rsid w:val="00796DCD"/>
    <w:rsid w:val="00797248"/>
    <w:rsid w:val="00797B54"/>
    <w:rsid w:val="00797F90"/>
    <w:rsid w:val="007A017B"/>
    <w:rsid w:val="007A136D"/>
    <w:rsid w:val="007A14C5"/>
    <w:rsid w:val="007A16AA"/>
    <w:rsid w:val="007A1816"/>
    <w:rsid w:val="007A185B"/>
    <w:rsid w:val="007A2166"/>
    <w:rsid w:val="007A24F7"/>
    <w:rsid w:val="007A2914"/>
    <w:rsid w:val="007A2DD1"/>
    <w:rsid w:val="007A2F7B"/>
    <w:rsid w:val="007A3465"/>
    <w:rsid w:val="007A36FB"/>
    <w:rsid w:val="007A37FC"/>
    <w:rsid w:val="007A3C0C"/>
    <w:rsid w:val="007A524F"/>
    <w:rsid w:val="007A5280"/>
    <w:rsid w:val="007A5893"/>
    <w:rsid w:val="007A67A6"/>
    <w:rsid w:val="007A6AA6"/>
    <w:rsid w:val="007A6FAC"/>
    <w:rsid w:val="007A7144"/>
    <w:rsid w:val="007A724D"/>
    <w:rsid w:val="007A7402"/>
    <w:rsid w:val="007A7594"/>
    <w:rsid w:val="007A788C"/>
    <w:rsid w:val="007A7BF6"/>
    <w:rsid w:val="007A7DB9"/>
    <w:rsid w:val="007B0518"/>
    <w:rsid w:val="007B0A0D"/>
    <w:rsid w:val="007B112E"/>
    <w:rsid w:val="007B1295"/>
    <w:rsid w:val="007B1CA0"/>
    <w:rsid w:val="007B1D59"/>
    <w:rsid w:val="007B214D"/>
    <w:rsid w:val="007B21D6"/>
    <w:rsid w:val="007B29CD"/>
    <w:rsid w:val="007B2BCB"/>
    <w:rsid w:val="007B306E"/>
    <w:rsid w:val="007B3A21"/>
    <w:rsid w:val="007B3EBA"/>
    <w:rsid w:val="007B3F85"/>
    <w:rsid w:val="007B40FF"/>
    <w:rsid w:val="007B4498"/>
    <w:rsid w:val="007B4499"/>
    <w:rsid w:val="007B6200"/>
    <w:rsid w:val="007B6D44"/>
    <w:rsid w:val="007B6E9E"/>
    <w:rsid w:val="007B753A"/>
    <w:rsid w:val="007B7569"/>
    <w:rsid w:val="007B7BA8"/>
    <w:rsid w:val="007B7C56"/>
    <w:rsid w:val="007C01EE"/>
    <w:rsid w:val="007C0622"/>
    <w:rsid w:val="007C14A6"/>
    <w:rsid w:val="007C1789"/>
    <w:rsid w:val="007C2066"/>
    <w:rsid w:val="007C255A"/>
    <w:rsid w:val="007C2CF1"/>
    <w:rsid w:val="007C3D37"/>
    <w:rsid w:val="007C52F3"/>
    <w:rsid w:val="007C5310"/>
    <w:rsid w:val="007C5672"/>
    <w:rsid w:val="007C5918"/>
    <w:rsid w:val="007C60B3"/>
    <w:rsid w:val="007C6878"/>
    <w:rsid w:val="007C6F48"/>
    <w:rsid w:val="007C7359"/>
    <w:rsid w:val="007C7A71"/>
    <w:rsid w:val="007D010D"/>
    <w:rsid w:val="007D012E"/>
    <w:rsid w:val="007D0527"/>
    <w:rsid w:val="007D1175"/>
    <w:rsid w:val="007D1294"/>
    <w:rsid w:val="007D13BB"/>
    <w:rsid w:val="007D1847"/>
    <w:rsid w:val="007D1986"/>
    <w:rsid w:val="007D1DA7"/>
    <w:rsid w:val="007D1DA8"/>
    <w:rsid w:val="007D21E5"/>
    <w:rsid w:val="007D24DE"/>
    <w:rsid w:val="007D2EC3"/>
    <w:rsid w:val="007D31F3"/>
    <w:rsid w:val="007D31FF"/>
    <w:rsid w:val="007D33C8"/>
    <w:rsid w:val="007D34E7"/>
    <w:rsid w:val="007D3685"/>
    <w:rsid w:val="007D38D0"/>
    <w:rsid w:val="007D39DC"/>
    <w:rsid w:val="007D4653"/>
    <w:rsid w:val="007D48C3"/>
    <w:rsid w:val="007D4E2C"/>
    <w:rsid w:val="007D579C"/>
    <w:rsid w:val="007D5A26"/>
    <w:rsid w:val="007D5C3E"/>
    <w:rsid w:val="007D5C47"/>
    <w:rsid w:val="007D5EA2"/>
    <w:rsid w:val="007D6053"/>
    <w:rsid w:val="007D63BF"/>
    <w:rsid w:val="007D65E2"/>
    <w:rsid w:val="007D669E"/>
    <w:rsid w:val="007D6C35"/>
    <w:rsid w:val="007D6E6F"/>
    <w:rsid w:val="007E0EE8"/>
    <w:rsid w:val="007E1242"/>
    <w:rsid w:val="007E17E4"/>
    <w:rsid w:val="007E1BB5"/>
    <w:rsid w:val="007E1C06"/>
    <w:rsid w:val="007E2349"/>
    <w:rsid w:val="007E27A5"/>
    <w:rsid w:val="007E2C11"/>
    <w:rsid w:val="007E2E3E"/>
    <w:rsid w:val="007E2F4D"/>
    <w:rsid w:val="007E2FEC"/>
    <w:rsid w:val="007E3063"/>
    <w:rsid w:val="007E3903"/>
    <w:rsid w:val="007E3BBF"/>
    <w:rsid w:val="007E3EA1"/>
    <w:rsid w:val="007E4325"/>
    <w:rsid w:val="007E47BA"/>
    <w:rsid w:val="007E47E7"/>
    <w:rsid w:val="007E4B55"/>
    <w:rsid w:val="007E5248"/>
    <w:rsid w:val="007E5CD9"/>
    <w:rsid w:val="007E6133"/>
    <w:rsid w:val="007E676E"/>
    <w:rsid w:val="007E6B24"/>
    <w:rsid w:val="007E7292"/>
    <w:rsid w:val="007E730F"/>
    <w:rsid w:val="007F02D1"/>
    <w:rsid w:val="007F093E"/>
    <w:rsid w:val="007F0A8F"/>
    <w:rsid w:val="007F1258"/>
    <w:rsid w:val="007F18CC"/>
    <w:rsid w:val="007F26CF"/>
    <w:rsid w:val="007F291B"/>
    <w:rsid w:val="007F29C2"/>
    <w:rsid w:val="007F2B27"/>
    <w:rsid w:val="007F2E5E"/>
    <w:rsid w:val="007F3038"/>
    <w:rsid w:val="007F3239"/>
    <w:rsid w:val="007F325D"/>
    <w:rsid w:val="007F3E5D"/>
    <w:rsid w:val="007F4A1C"/>
    <w:rsid w:val="007F4B81"/>
    <w:rsid w:val="007F4FCE"/>
    <w:rsid w:val="007F5127"/>
    <w:rsid w:val="007F5ACA"/>
    <w:rsid w:val="007F5E9F"/>
    <w:rsid w:val="007F607D"/>
    <w:rsid w:val="007F65D3"/>
    <w:rsid w:val="007F7020"/>
    <w:rsid w:val="007F736B"/>
    <w:rsid w:val="007F7783"/>
    <w:rsid w:val="007F79D3"/>
    <w:rsid w:val="007F7B83"/>
    <w:rsid w:val="00800101"/>
    <w:rsid w:val="00800178"/>
    <w:rsid w:val="008007E0"/>
    <w:rsid w:val="00800AE0"/>
    <w:rsid w:val="00800B3C"/>
    <w:rsid w:val="00800FCA"/>
    <w:rsid w:val="0080120D"/>
    <w:rsid w:val="00801281"/>
    <w:rsid w:val="008012B4"/>
    <w:rsid w:val="00801347"/>
    <w:rsid w:val="008016D6"/>
    <w:rsid w:val="00801975"/>
    <w:rsid w:val="00801B9F"/>
    <w:rsid w:val="00802E7B"/>
    <w:rsid w:val="00802E8C"/>
    <w:rsid w:val="00803450"/>
    <w:rsid w:val="008043B7"/>
    <w:rsid w:val="00804907"/>
    <w:rsid w:val="00804E3E"/>
    <w:rsid w:val="00805490"/>
    <w:rsid w:val="008069DD"/>
    <w:rsid w:val="00806B6F"/>
    <w:rsid w:val="0080714D"/>
    <w:rsid w:val="008074E9"/>
    <w:rsid w:val="00807AA0"/>
    <w:rsid w:val="00807B83"/>
    <w:rsid w:val="00807F63"/>
    <w:rsid w:val="008102A7"/>
    <w:rsid w:val="008103D0"/>
    <w:rsid w:val="00810428"/>
    <w:rsid w:val="008106AC"/>
    <w:rsid w:val="008106F1"/>
    <w:rsid w:val="008109F5"/>
    <w:rsid w:val="00810AC1"/>
    <w:rsid w:val="00810AEF"/>
    <w:rsid w:val="00810BE6"/>
    <w:rsid w:val="0081126C"/>
    <w:rsid w:val="00811B23"/>
    <w:rsid w:val="00812045"/>
    <w:rsid w:val="008122A8"/>
    <w:rsid w:val="00812C5D"/>
    <w:rsid w:val="00812FBB"/>
    <w:rsid w:val="00813F76"/>
    <w:rsid w:val="00814869"/>
    <w:rsid w:val="00814B37"/>
    <w:rsid w:val="00814ED0"/>
    <w:rsid w:val="00814F66"/>
    <w:rsid w:val="0081523D"/>
    <w:rsid w:val="00815280"/>
    <w:rsid w:val="008154CC"/>
    <w:rsid w:val="00815506"/>
    <w:rsid w:val="00815590"/>
    <w:rsid w:val="00815C67"/>
    <w:rsid w:val="00815CDF"/>
    <w:rsid w:val="00815D3C"/>
    <w:rsid w:val="00815FF0"/>
    <w:rsid w:val="00816123"/>
    <w:rsid w:val="00816F95"/>
    <w:rsid w:val="0081765A"/>
    <w:rsid w:val="00817892"/>
    <w:rsid w:val="00817F4E"/>
    <w:rsid w:val="00820455"/>
    <w:rsid w:val="00821844"/>
    <w:rsid w:val="008223F7"/>
    <w:rsid w:val="00822C2C"/>
    <w:rsid w:val="00823056"/>
    <w:rsid w:val="0082320F"/>
    <w:rsid w:val="00823BC6"/>
    <w:rsid w:val="00823FF4"/>
    <w:rsid w:val="00824450"/>
    <w:rsid w:val="00825D17"/>
    <w:rsid w:val="00826104"/>
    <w:rsid w:val="008267C7"/>
    <w:rsid w:val="008274CF"/>
    <w:rsid w:val="008278B3"/>
    <w:rsid w:val="00827A7F"/>
    <w:rsid w:val="00827E25"/>
    <w:rsid w:val="00827F6A"/>
    <w:rsid w:val="00830FFA"/>
    <w:rsid w:val="0083115A"/>
    <w:rsid w:val="00831188"/>
    <w:rsid w:val="008314DB"/>
    <w:rsid w:val="008315EE"/>
    <w:rsid w:val="0083204E"/>
    <w:rsid w:val="0083264D"/>
    <w:rsid w:val="00832B3E"/>
    <w:rsid w:val="00832BCC"/>
    <w:rsid w:val="008343C5"/>
    <w:rsid w:val="008348C9"/>
    <w:rsid w:val="008351BA"/>
    <w:rsid w:val="00835403"/>
    <w:rsid w:val="008371F8"/>
    <w:rsid w:val="008379F3"/>
    <w:rsid w:val="00837A0F"/>
    <w:rsid w:val="008405D2"/>
    <w:rsid w:val="00841671"/>
    <w:rsid w:val="00841946"/>
    <w:rsid w:val="00841B44"/>
    <w:rsid w:val="00842BE3"/>
    <w:rsid w:val="00842FC6"/>
    <w:rsid w:val="008433E5"/>
    <w:rsid w:val="0084352F"/>
    <w:rsid w:val="008435D8"/>
    <w:rsid w:val="008437CC"/>
    <w:rsid w:val="008441BA"/>
    <w:rsid w:val="0084497B"/>
    <w:rsid w:val="008459B1"/>
    <w:rsid w:val="00845CDE"/>
    <w:rsid w:val="00846455"/>
    <w:rsid w:val="0084715F"/>
    <w:rsid w:val="008472C1"/>
    <w:rsid w:val="00847749"/>
    <w:rsid w:val="00847F53"/>
    <w:rsid w:val="00850DF6"/>
    <w:rsid w:val="0085122A"/>
    <w:rsid w:val="008516F4"/>
    <w:rsid w:val="00851E33"/>
    <w:rsid w:val="0085202C"/>
    <w:rsid w:val="00852521"/>
    <w:rsid w:val="00852721"/>
    <w:rsid w:val="0085386E"/>
    <w:rsid w:val="00853E96"/>
    <w:rsid w:val="0085408C"/>
    <w:rsid w:val="00854285"/>
    <w:rsid w:val="0085475D"/>
    <w:rsid w:val="00854BE8"/>
    <w:rsid w:val="008552C3"/>
    <w:rsid w:val="0085578A"/>
    <w:rsid w:val="00855BA5"/>
    <w:rsid w:val="00855D03"/>
    <w:rsid w:val="00855D10"/>
    <w:rsid w:val="008560B4"/>
    <w:rsid w:val="00856249"/>
    <w:rsid w:val="008564D2"/>
    <w:rsid w:val="00856B81"/>
    <w:rsid w:val="00856D1A"/>
    <w:rsid w:val="008579E4"/>
    <w:rsid w:val="00857F8D"/>
    <w:rsid w:val="008601C7"/>
    <w:rsid w:val="008602DD"/>
    <w:rsid w:val="008616D8"/>
    <w:rsid w:val="00861999"/>
    <w:rsid w:val="00862D5C"/>
    <w:rsid w:val="00862F0E"/>
    <w:rsid w:val="008630EE"/>
    <w:rsid w:val="008630EF"/>
    <w:rsid w:val="00863153"/>
    <w:rsid w:val="00863E5B"/>
    <w:rsid w:val="00864C0D"/>
    <w:rsid w:val="00864E55"/>
    <w:rsid w:val="0086525E"/>
    <w:rsid w:val="008658F5"/>
    <w:rsid w:val="00865E12"/>
    <w:rsid w:val="00865F92"/>
    <w:rsid w:val="008669FF"/>
    <w:rsid w:val="00866B48"/>
    <w:rsid w:val="00867127"/>
    <w:rsid w:val="008675EE"/>
    <w:rsid w:val="00867C07"/>
    <w:rsid w:val="00870594"/>
    <w:rsid w:val="008707D1"/>
    <w:rsid w:val="008708FF"/>
    <w:rsid w:val="0087119A"/>
    <w:rsid w:val="0087136E"/>
    <w:rsid w:val="00871D2F"/>
    <w:rsid w:val="00872456"/>
    <w:rsid w:val="00872A57"/>
    <w:rsid w:val="00872CED"/>
    <w:rsid w:val="008732F9"/>
    <w:rsid w:val="008735DF"/>
    <w:rsid w:val="008737A5"/>
    <w:rsid w:val="00873E78"/>
    <w:rsid w:val="00874112"/>
    <w:rsid w:val="00874672"/>
    <w:rsid w:val="00875524"/>
    <w:rsid w:val="00875C94"/>
    <w:rsid w:val="0087653D"/>
    <w:rsid w:val="008768E3"/>
    <w:rsid w:val="00877DE5"/>
    <w:rsid w:val="008806B8"/>
    <w:rsid w:val="00880B3F"/>
    <w:rsid w:val="00881474"/>
    <w:rsid w:val="00881691"/>
    <w:rsid w:val="00881BA6"/>
    <w:rsid w:val="0088200F"/>
    <w:rsid w:val="0088222B"/>
    <w:rsid w:val="008828E2"/>
    <w:rsid w:val="00882CAB"/>
    <w:rsid w:val="00882EAC"/>
    <w:rsid w:val="0088306E"/>
    <w:rsid w:val="0088324B"/>
    <w:rsid w:val="00883640"/>
    <w:rsid w:val="0088395D"/>
    <w:rsid w:val="00883999"/>
    <w:rsid w:val="00883AF3"/>
    <w:rsid w:val="00883F75"/>
    <w:rsid w:val="00884B86"/>
    <w:rsid w:val="0088527F"/>
    <w:rsid w:val="00885713"/>
    <w:rsid w:val="00885CF6"/>
    <w:rsid w:val="00885EE0"/>
    <w:rsid w:val="00886658"/>
    <w:rsid w:val="008869E6"/>
    <w:rsid w:val="00887014"/>
    <w:rsid w:val="00887594"/>
    <w:rsid w:val="00887663"/>
    <w:rsid w:val="00887C63"/>
    <w:rsid w:val="008900BF"/>
    <w:rsid w:val="00890EA6"/>
    <w:rsid w:val="00890EE8"/>
    <w:rsid w:val="00890FCD"/>
    <w:rsid w:val="008911C7"/>
    <w:rsid w:val="008914B4"/>
    <w:rsid w:val="00891A2B"/>
    <w:rsid w:val="0089201D"/>
    <w:rsid w:val="008926E2"/>
    <w:rsid w:val="0089288A"/>
    <w:rsid w:val="00892AEC"/>
    <w:rsid w:val="00894BBB"/>
    <w:rsid w:val="00895106"/>
    <w:rsid w:val="00895136"/>
    <w:rsid w:val="00895280"/>
    <w:rsid w:val="008956E0"/>
    <w:rsid w:val="0089589D"/>
    <w:rsid w:val="00895BD1"/>
    <w:rsid w:val="00896E0A"/>
    <w:rsid w:val="00897230"/>
    <w:rsid w:val="0089728B"/>
    <w:rsid w:val="008977DA"/>
    <w:rsid w:val="00897EED"/>
    <w:rsid w:val="008A00E3"/>
    <w:rsid w:val="008A14AB"/>
    <w:rsid w:val="008A1B62"/>
    <w:rsid w:val="008A223A"/>
    <w:rsid w:val="008A257C"/>
    <w:rsid w:val="008A27C4"/>
    <w:rsid w:val="008A2DA8"/>
    <w:rsid w:val="008A305E"/>
    <w:rsid w:val="008A3C38"/>
    <w:rsid w:val="008A3F00"/>
    <w:rsid w:val="008A437A"/>
    <w:rsid w:val="008A4AB8"/>
    <w:rsid w:val="008A509F"/>
    <w:rsid w:val="008A50A6"/>
    <w:rsid w:val="008A57B9"/>
    <w:rsid w:val="008A5EEA"/>
    <w:rsid w:val="008A6855"/>
    <w:rsid w:val="008A68DA"/>
    <w:rsid w:val="008A6BDA"/>
    <w:rsid w:val="008A7669"/>
    <w:rsid w:val="008A786B"/>
    <w:rsid w:val="008A7FCA"/>
    <w:rsid w:val="008B011F"/>
    <w:rsid w:val="008B044A"/>
    <w:rsid w:val="008B10A7"/>
    <w:rsid w:val="008B11FE"/>
    <w:rsid w:val="008B13DE"/>
    <w:rsid w:val="008B22D9"/>
    <w:rsid w:val="008B2EB3"/>
    <w:rsid w:val="008B37C8"/>
    <w:rsid w:val="008B3E41"/>
    <w:rsid w:val="008B477D"/>
    <w:rsid w:val="008B4E9B"/>
    <w:rsid w:val="008B519D"/>
    <w:rsid w:val="008B5A35"/>
    <w:rsid w:val="008B5AED"/>
    <w:rsid w:val="008B5D59"/>
    <w:rsid w:val="008B62C7"/>
    <w:rsid w:val="008B693E"/>
    <w:rsid w:val="008B6D38"/>
    <w:rsid w:val="008B6E48"/>
    <w:rsid w:val="008B7137"/>
    <w:rsid w:val="008B7CFF"/>
    <w:rsid w:val="008C080C"/>
    <w:rsid w:val="008C09D9"/>
    <w:rsid w:val="008C0C21"/>
    <w:rsid w:val="008C146B"/>
    <w:rsid w:val="008C16B0"/>
    <w:rsid w:val="008C1862"/>
    <w:rsid w:val="008C229F"/>
    <w:rsid w:val="008C28F9"/>
    <w:rsid w:val="008C3079"/>
    <w:rsid w:val="008C5821"/>
    <w:rsid w:val="008C5953"/>
    <w:rsid w:val="008C5D2F"/>
    <w:rsid w:val="008C5F76"/>
    <w:rsid w:val="008C6EC3"/>
    <w:rsid w:val="008C72ED"/>
    <w:rsid w:val="008C78A4"/>
    <w:rsid w:val="008C7AE1"/>
    <w:rsid w:val="008C7C12"/>
    <w:rsid w:val="008C7DD5"/>
    <w:rsid w:val="008C7DE7"/>
    <w:rsid w:val="008D09CB"/>
    <w:rsid w:val="008D0D9A"/>
    <w:rsid w:val="008D0DA7"/>
    <w:rsid w:val="008D157B"/>
    <w:rsid w:val="008D15C1"/>
    <w:rsid w:val="008D1870"/>
    <w:rsid w:val="008D19D6"/>
    <w:rsid w:val="008D1FF3"/>
    <w:rsid w:val="008D2883"/>
    <w:rsid w:val="008D2F67"/>
    <w:rsid w:val="008D35D5"/>
    <w:rsid w:val="008D367B"/>
    <w:rsid w:val="008D3CA8"/>
    <w:rsid w:val="008D3DEA"/>
    <w:rsid w:val="008D450C"/>
    <w:rsid w:val="008D47AC"/>
    <w:rsid w:val="008D483B"/>
    <w:rsid w:val="008D4A99"/>
    <w:rsid w:val="008D5638"/>
    <w:rsid w:val="008D5F68"/>
    <w:rsid w:val="008D6FD2"/>
    <w:rsid w:val="008D7079"/>
    <w:rsid w:val="008D7953"/>
    <w:rsid w:val="008D7A60"/>
    <w:rsid w:val="008E06AC"/>
    <w:rsid w:val="008E0BE4"/>
    <w:rsid w:val="008E11BA"/>
    <w:rsid w:val="008E1B43"/>
    <w:rsid w:val="008E1F56"/>
    <w:rsid w:val="008E2D26"/>
    <w:rsid w:val="008E31FD"/>
    <w:rsid w:val="008E3845"/>
    <w:rsid w:val="008E4217"/>
    <w:rsid w:val="008E4BCF"/>
    <w:rsid w:val="008E5048"/>
    <w:rsid w:val="008E516A"/>
    <w:rsid w:val="008E55E9"/>
    <w:rsid w:val="008E56C9"/>
    <w:rsid w:val="008E59BD"/>
    <w:rsid w:val="008E6088"/>
    <w:rsid w:val="008E67A5"/>
    <w:rsid w:val="008E71BF"/>
    <w:rsid w:val="008E76D1"/>
    <w:rsid w:val="008E7C7A"/>
    <w:rsid w:val="008E7FF8"/>
    <w:rsid w:val="008F10F1"/>
    <w:rsid w:val="008F150D"/>
    <w:rsid w:val="008F1514"/>
    <w:rsid w:val="008F1627"/>
    <w:rsid w:val="008F1B7F"/>
    <w:rsid w:val="008F2259"/>
    <w:rsid w:val="008F23E8"/>
    <w:rsid w:val="008F2747"/>
    <w:rsid w:val="008F2DF4"/>
    <w:rsid w:val="008F3DD1"/>
    <w:rsid w:val="008F40D4"/>
    <w:rsid w:val="008F4177"/>
    <w:rsid w:val="008F420C"/>
    <w:rsid w:val="008F4519"/>
    <w:rsid w:val="008F4B0D"/>
    <w:rsid w:val="008F5935"/>
    <w:rsid w:val="008F5D06"/>
    <w:rsid w:val="008F6115"/>
    <w:rsid w:val="008F64F8"/>
    <w:rsid w:val="008F6B38"/>
    <w:rsid w:val="008F755D"/>
    <w:rsid w:val="00900459"/>
    <w:rsid w:val="00900C1D"/>
    <w:rsid w:val="0090127F"/>
    <w:rsid w:val="009012D3"/>
    <w:rsid w:val="0090199E"/>
    <w:rsid w:val="00901D38"/>
    <w:rsid w:val="0090217B"/>
    <w:rsid w:val="0090254B"/>
    <w:rsid w:val="009025CD"/>
    <w:rsid w:val="00902824"/>
    <w:rsid w:val="0090309A"/>
    <w:rsid w:val="00903235"/>
    <w:rsid w:val="00903D2C"/>
    <w:rsid w:val="009041B9"/>
    <w:rsid w:val="00904E0E"/>
    <w:rsid w:val="00904FA1"/>
    <w:rsid w:val="00905C69"/>
    <w:rsid w:val="00905EED"/>
    <w:rsid w:val="00906835"/>
    <w:rsid w:val="00906BBB"/>
    <w:rsid w:val="00906DFF"/>
    <w:rsid w:val="009071BA"/>
    <w:rsid w:val="00907340"/>
    <w:rsid w:val="0090743F"/>
    <w:rsid w:val="00910260"/>
    <w:rsid w:val="009103B9"/>
    <w:rsid w:val="00910CED"/>
    <w:rsid w:val="009112F5"/>
    <w:rsid w:val="00911375"/>
    <w:rsid w:val="009113EA"/>
    <w:rsid w:val="00911B32"/>
    <w:rsid w:val="00911C86"/>
    <w:rsid w:val="009122CE"/>
    <w:rsid w:val="00912664"/>
    <w:rsid w:val="0091354D"/>
    <w:rsid w:val="00913ABB"/>
    <w:rsid w:val="00913ED8"/>
    <w:rsid w:val="00913F34"/>
    <w:rsid w:val="00915284"/>
    <w:rsid w:val="009158DC"/>
    <w:rsid w:val="00916116"/>
    <w:rsid w:val="009162B8"/>
    <w:rsid w:val="009163E6"/>
    <w:rsid w:val="00916510"/>
    <w:rsid w:val="009165C8"/>
    <w:rsid w:val="0091697E"/>
    <w:rsid w:val="009170E2"/>
    <w:rsid w:val="009171FD"/>
    <w:rsid w:val="0091747D"/>
    <w:rsid w:val="00917601"/>
    <w:rsid w:val="00917A75"/>
    <w:rsid w:val="00917A8D"/>
    <w:rsid w:val="00917DA0"/>
    <w:rsid w:val="00917FA6"/>
    <w:rsid w:val="0092007D"/>
    <w:rsid w:val="00920315"/>
    <w:rsid w:val="0092038F"/>
    <w:rsid w:val="00920766"/>
    <w:rsid w:val="00920D36"/>
    <w:rsid w:val="0092119E"/>
    <w:rsid w:val="00921C46"/>
    <w:rsid w:val="00921F42"/>
    <w:rsid w:val="0092228E"/>
    <w:rsid w:val="00922A85"/>
    <w:rsid w:val="00922B72"/>
    <w:rsid w:val="009235AC"/>
    <w:rsid w:val="00923663"/>
    <w:rsid w:val="0092455D"/>
    <w:rsid w:val="00924586"/>
    <w:rsid w:val="00924819"/>
    <w:rsid w:val="00924C81"/>
    <w:rsid w:val="00924DC3"/>
    <w:rsid w:val="009254C8"/>
    <w:rsid w:val="0092566F"/>
    <w:rsid w:val="00925CE0"/>
    <w:rsid w:val="00925D6B"/>
    <w:rsid w:val="00926855"/>
    <w:rsid w:val="009272EF"/>
    <w:rsid w:val="00927387"/>
    <w:rsid w:val="009273DF"/>
    <w:rsid w:val="00927C59"/>
    <w:rsid w:val="00930446"/>
    <w:rsid w:val="00931127"/>
    <w:rsid w:val="009318E1"/>
    <w:rsid w:val="00931CDE"/>
    <w:rsid w:val="00931F3C"/>
    <w:rsid w:val="00932327"/>
    <w:rsid w:val="00932475"/>
    <w:rsid w:val="00932ED4"/>
    <w:rsid w:val="00933756"/>
    <w:rsid w:val="00933989"/>
    <w:rsid w:val="00933BD7"/>
    <w:rsid w:val="00933F23"/>
    <w:rsid w:val="0093421B"/>
    <w:rsid w:val="00934235"/>
    <w:rsid w:val="00934AEA"/>
    <w:rsid w:val="00934DE8"/>
    <w:rsid w:val="009350CA"/>
    <w:rsid w:val="00935255"/>
    <w:rsid w:val="009357B5"/>
    <w:rsid w:val="009359AA"/>
    <w:rsid w:val="00935C28"/>
    <w:rsid w:val="0093629A"/>
    <w:rsid w:val="00936589"/>
    <w:rsid w:val="009367D1"/>
    <w:rsid w:val="00937031"/>
    <w:rsid w:val="00937A46"/>
    <w:rsid w:val="00937B68"/>
    <w:rsid w:val="00940833"/>
    <w:rsid w:val="00940CDD"/>
    <w:rsid w:val="00940F39"/>
    <w:rsid w:val="00941138"/>
    <w:rsid w:val="009411CD"/>
    <w:rsid w:val="0094152D"/>
    <w:rsid w:val="0094174E"/>
    <w:rsid w:val="00941C68"/>
    <w:rsid w:val="00942104"/>
    <w:rsid w:val="00942480"/>
    <w:rsid w:val="00942636"/>
    <w:rsid w:val="00942CA9"/>
    <w:rsid w:val="00942D10"/>
    <w:rsid w:val="0094306C"/>
    <w:rsid w:val="00943FC2"/>
    <w:rsid w:val="0094408A"/>
    <w:rsid w:val="00944EDC"/>
    <w:rsid w:val="0094519E"/>
    <w:rsid w:val="009464EE"/>
    <w:rsid w:val="00947B2F"/>
    <w:rsid w:val="0095097F"/>
    <w:rsid w:val="0095176D"/>
    <w:rsid w:val="0095187B"/>
    <w:rsid w:val="0095270E"/>
    <w:rsid w:val="00952804"/>
    <w:rsid w:val="0095304D"/>
    <w:rsid w:val="009531C7"/>
    <w:rsid w:val="0095324B"/>
    <w:rsid w:val="009533B5"/>
    <w:rsid w:val="00953766"/>
    <w:rsid w:val="009545EC"/>
    <w:rsid w:val="009550D9"/>
    <w:rsid w:val="00955A2F"/>
    <w:rsid w:val="00955A9C"/>
    <w:rsid w:val="00955BF5"/>
    <w:rsid w:val="0095735C"/>
    <w:rsid w:val="00957F8C"/>
    <w:rsid w:val="00957FC7"/>
    <w:rsid w:val="00957FD4"/>
    <w:rsid w:val="0096034A"/>
    <w:rsid w:val="00960D6F"/>
    <w:rsid w:val="0096138E"/>
    <w:rsid w:val="009619FC"/>
    <w:rsid w:val="00961AE7"/>
    <w:rsid w:val="009624C0"/>
    <w:rsid w:val="00962C91"/>
    <w:rsid w:val="00963FA9"/>
    <w:rsid w:val="00964233"/>
    <w:rsid w:val="00964F97"/>
    <w:rsid w:val="00965249"/>
    <w:rsid w:val="009653AF"/>
    <w:rsid w:val="0096625D"/>
    <w:rsid w:val="00966D73"/>
    <w:rsid w:val="00967074"/>
    <w:rsid w:val="009672A7"/>
    <w:rsid w:val="00967A35"/>
    <w:rsid w:val="00967A7E"/>
    <w:rsid w:val="00967ADB"/>
    <w:rsid w:val="00967EE8"/>
    <w:rsid w:val="00967F22"/>
    <w:rsid w:val="00970967"/>
    <w:rsid w:val="00970E13"/>
    <w:rsid w:val="0097145F"/>
    <w:rsid w:val="0097259A"/>
    <w:rsid w:val="0097266C"/>
    <w:rsid w:val="009730AE"/>
    <w:rsid w:val="009736DA"/>
    <w:rsid w:val="00973EB4"/>
    <w:rsid w:val="00975446"/>
    <w:rsid w:val="00975452"/>
    <w:rsid w:val="00975541"/>
    <w:rsid w:val="00975B72"/>
    <w:rsid w:val="00976D49"/>
    <w:rsid w:val="00976EC2"/>
    <w:rsid w:val="0097749A"/>
    <w:rsid w:val="00977E2B"/>
    <w:rsid w:val="00980331"/>
    <w:rsid w:val="00980C74"/>
    <w:rsid w:val="00980E4E"/>
    <w:rsid w:val="0098130D"/>
    <w:rsid w:val="0098163F"/>
    <w:rsid w:val="00981826"/>
    <w:rsid w:val="0098219E"/>
    <w:rsid w:val="009821ED"/>
    <w:rsid w:val="00982287"/>
    <w:rsid w:val="009822E8"/>
    <w:rsid w:val="00982758"/>
    <w:rsid w:val="00982A61"/>
    <w:rsid w:val="00984096"/>
    <w:rsid w:val="0098431E"/>
    <w:rsid w:val="00984399"/>
    <w:rsid w:val="009847E6"/>
    <w:rsid w:val="00984BFA"/>
    <w:rsid w:val="009853FE"/>
    <w:rsid w:val="00985CCF"/>
    <w:rsid w:val="009862B0"/>
    <w:rsid w:val="00987875"/>
    <w:rsid w:val="009878F7"/>
    <w:rsid w:val="00987A4B"/>
    <w:rsid w:val="00987BE3"/>
    <w:rsid w:val="0099017B"/>
    <w:rsid w:val="009901DE"/>
    <w:rsid w:val="00990498"/>
    <w:rsid w:val="00990692"/>
    <w:rsid w:val="009912D3"/>
    <w:rsid w:val="00991E86"/>
    <w:rsid w:val="0099224A"/>
    <w:rsid w:val="00992335"/>
    <w:rsid w:val="00992973"/>
    <w:rsid w:val="00992CCD"/>
    <w:rsid w:val="00993A20"/>
    <w:rsid w:val="00994413"/>
    <w:rsid w:val="00995109"/>
    <w:rsid w:val="00995163"/>
    <w:rsid w:val="009954F3"/>
    <w:rsid w:val="00995922"/>
    <w:rsid w:val="009959B6"/>
    <w:rsid w:val="00995A8A"/>
    <w:rsid w:val="009967A1"/>
    <w:rsid w:val="00996ABF"/>
    <w:rsid w:val="00996E28"/>
    <w:rsid w:val="00996EAA"/>
    <w:rsid w:val="00997025"/>
    <w:rsid w:val="009973B7"/>
    <w:rsid w:val="009978AD"/>
    <w:rsid w:val="00997F6B"/>
    <w:rsid w:val="009A0020"/>
    <w:rsid w:val="009A0402"/>
    <w:rsid w:val="009A056E"/>
    <w:rsid w:val="009A0CA2"/>
    <w:rsid w:val="009A130F"/>
    <w:rsid w:val="009A134A"/>
    <w:rsid w:val="009A2DA7"/>
    <w:rsid w:val="009A38CE"/>
    <w:rsid w:val="009A3B61"/>
    <w:rsid w:val="009A4078"/>
    <w:rsid w:val="009A4BCD"/>
    <w:rsid w:val="009A525D"/>
    <w:rsid w:val="009A5B9A"/>
    <w:rsid w:val="009A6103"/>
    <w:rsid w:val="009A70DC"/>
    <w:rsid w:val="009A7507"/>
    <w:rsid w:val="009A7CD9"/>
    <w:rsid w:val="009B0080"/>
    <w:rsid w:val="009B0475"/>
    <w:rsid w:val="009B0835"/>
    <w:rsid w:val="009B0DD4"/>
    <w:rsid w:val="009B1DF2"/>
    <w:rsid w:val="009B2204"/>
    <w:rsid w:val="009B2A8E"/>
    <w:rsid w:val="009B375F"/>
    <w:rsid w:val="009B3848"/>
    <w:rsid w:val="009B3C17"/>
    <w:rsid w:val="009B3DDB"/>
    <w:rsid w:val="009B4B27"/>
    <w:rsid w:val="009B4D3B"/>
    <w:rsid w:val="009B532D"/>
    <w:rsid w:val="009B5720"/>
    <w:rsid w:val="009B57B8"/>
    <w:rsid w:val="009B5D12"/>
    <w:rsid w:val="009B6E83"/>
    <w:rsid w:val="009B7056"/>
    <w:rsid w:val="009B782D"/>
    <w:rsid w:val="009B7D6E"/>
    <w:rsid w:val="009C0262"/>
    <w:rsid w:val="009C0A75"/>
    <w:rsid w:val="009C0A9C"/>
    <w:rsid w:val="009C0CAB"/>
    <w:rsid w:val="009C0CE8"/>
    <w:rsid w:val="009C0D1E"/>
    <w:rsid w:val="009C1877"/>
    <w:rsid w:val="009C1A5D"/>
    <w:rsid w:val="009C1CD1"/>
    <w:rsid w:val="009C2B2C"/>
    <w:rsid w:val="009C2E0B"/>
    <w:rsid w:val="009C33A1"/>
    <w:rsid w:val="009C382C"/>
    <w:rsid w:val="009C3B4D"/>
    <w:rsid w:val="009C416C"/>
    <w:rsid w:val="009C4923"/>
    <w:rsid w:val="009C4C3D"/>
    <w:rsid w:val="009C4F82"/>
    <w:rsid w:val="009C618D"/>
    <w:rsid w:val="009C64B7"/>
    <w:rsid w:val="009C6667"/>
    <w:rsid w:val="009C6748"/>
    <w:rsid w:val="009C7665"/>
    <w:rsid w:val="009D072D"/>
    <w:rsid w:val="009D0DFB"/>
    <w:rsid w:val="009D11C8"/>
    <w:rsid w:val="009D15B4"/>
    <w:rsid w:val="009D1864"/>
    <w:rsid w:val="009D1904"/>
    <w:rsid w:val="009D192C"/>
    <w:rsid w:val="009D1FF7"/>
    <w:rsid w:val="009D2412"/>
    <w:rsid w:val="009D2BC2"/>
    <w:rsid w:val="009D2D28"/>
    <w:rsid w:val="009D31E9"/>
    <w:rsid w:val="009D33AB"/>
    <w:rsid w:val="009D40F8"/>
    <w:rsid w:val="009D4732"/>
    <w:rsid w:val="009D5316"/>
    <w:rsid w:val="009D61D5"/>
    <w:rsid w:val="009D72B5"/>
    <w:rsid w:val="009D7407"/>
    <w:rsid w:val="009D7BE0"/>
    <w:rsid w:val="009D7E1A"/>
    <w:rsid w:val="009E01A6"/>
    <w:rsid w:val="009E02C1"/>
    <w:rsid w:val="009E065C"/>
    <w:rsid w:val="009E0866"/>
    <w:rsid w:val="009E09E4"/>
    <w:rsid w:val="009E0D80"/>
    <w:rsid w:val="009E1304"/>
    <w:rsid w:val="009E17AE"/>
    <w:rsid w:val="009E18B5"/>
    <w:rsid w:val="009E1968"/>
    <w:rsid w:val="009E201C"/>
    <w:rsid w:val="009E2BA1"/>
    <w:rsid w:val="009E2EC9"/>
    <w:rsid w:val="009E2EFE"/>
    <w:rsid w:val="009E3504"/>
    <w:rsid w:val="009E3577"/>
    <w:rsid w:val="009E3805"/>
    <w:rsid w:val="009E3990"/>
    <w:rsid w:val="009E3C11"/>
    <w:rsid w:val="009E45DB"/>
    <w:rsid w:val="009E45E7"/>
    <w:rsid w:val="009E4CFF"/>
    <w:rsid w:val="009E4D01"/>
    <w:rsid w:val="009E544B"/>
    <w:rsid w:val="009E595E"/>
    <w:rsid w:val="009E5C5F"/>
    <w:rsid w:val="009E5FF1"/>
    <w:rsid w:val="009E6181"/>
    <w:rsid w:val="009E63CD"/>
    <w:rsid w:val="009E6885"/>
    <w:rsid w:val="009E6BA1"/>
    <w:rsid w:val="009E7358"/>
    <w:rsid w:val="009E737C"/>
    <w:rsid w:val="009F0669"/>
    <w:rsid w:val="009F0991"/>
    <w:rsid w:val="009F120F"/>
    <w:rsid w:val="009F16E3"/>
    <w:rsid w:val="009F1BD1"/>
    <w:rsid w:val="009F23CB"/>
    <w:rsid w:val="009F310D"/>
    <w:rsid w:val="009F357A"/>
    <w:rsid w:val="009F3C4D"/>
    <w:rsid w:val="009F41AC"/>
    <w:rsid w:val="009F4F3F"/>
    <w:rsid w:val="009F55F3"/>
    <w:rsid w:val="009F5993"/>
    <w:rsid w:val="009F5BEB"/>
    <w:rsid w:val="009F5C0A"/>
    <w:rsid w:val="009F6890"/>
    <w:rsid w:val="009F6A77"/>
    <w:rsid w:val="009F6E54"/>
    <w:rsid w:val="009F7561"/>
    <w:rsid w:val="009F7663"/>
    <w:rsid w:val="009F7BEC"/>
    <w:rsid w:val="00A001A2"/>
    <w:rsid w:val="00A003F7"/>
    <w:rsid w:val="00A01E19"/>
    <w:rsid w:val="00A03213"/>
    <w:rsid w:val="00A033C3"/>
    <w:rsid w:val="00A03514"/>
    <w:rsid w:val="00A03757"/>
    <w:rsid w:val="00A03883"/>
    <w:rsid w:val="00A03B10"/>
    <w:rsid w:val="00A04D82"/>
    <w:rsid w:val="00A051C2"/>
    <w:rsid w:val="00A0595C"/>
    <w:rsid w:val="00A05E8C"/>
    <w:rsid w:val="00A05EC4"/>
    <w:rsid w:val="00A05F52"/>
    <w:rsid w:val="00A06502"/>
    <w:rsid w:val="00A0657E"/>
    <w:rsid w:val="00A0684E"/>
    <w:rsid w:val="00A0714D"/>
    <w:rsid w:val="00A07909"/>
    <w:rsid w:val="00A1105F"/>
    <w:rsid w:val="00A116DB"/>
    <w:rsid w:val="00A118E2"/>
    <w:rsid w:val="00A11A0F"/>
    <w:rsid w:val="00A11AB8"/>
    <w:rsid w:val="00A11E57"/>
    <w:rsid w:val="00A121B1"/>
    <w:rsid w:val="00A14962"/>
    <w:rsid w:val="00A14D97"/>
    <w:rsid w:val="00A14E1C"/>
    <w:rsid w:val="00A15314"/>
    <w:rsid w:val="00A1596A"/>
    <w:rsid w:val="00A16B6A"/>
    <w:rsid w:val="00A16E14"/>
    <w:rsid w:val="00A170EA"/>
    <w:rsid w:val="00A17555"/>
    <w:rsid w:val="00A17B77"/>
    <w:rsid w:val="00A17C77"/>
    <w:rsid w:val="00A17E5A"/>
    <w:rsid w:val="00A17F20"/>
    <w:rsid w:val="00A2092D"/>
    <w:rsid w:val="00A20E65"/>
    <w:rsid w:val="00A20E8E"/>
    <w:rsid w:val="00A20FF4"/>
    <w:rsid w:val="00A212F1"/>
    <w:rsid w:val="00A21479"/>
    <w:rsid w:val="00A21FA7"/>
    <w:rsid w:val="00A22079"/>
    <w:rsid w:val="00A22D5A"/>
    <w:rsid w:val="00A23047"/>
    <w:rsid w:val="00A231F3"/>
    <w:rsid w:val="00A237E6"/>
    <w:rsid w:val="00A23AF2"/>
    <w:rsid w:val="00A23B40"/>
    <w:rsid w:val="00A23B4D"/>
    <w:rsid w:val="00A23F31"/>
    <w:rsid w:val="00A24705"/>
    <w:rsid w:val="00A247BD"/>
    <w:rsid w:val="00A247D9"/>
    <w:rsid w:val="00A24A62"/>
    <w:rsid w:val="00A24AFF"/>
    <w:rsid w:val="00A25297"/>
    <w:rsid w:val="00A25689"/>
    <w:rsid w:val="00A25BB9"/>
    <w:rsid w:val="00A25F9E"/>
    <w:rsid w:val="00A263A6"/>
    <w:rsid w:val="00A264D7"/>
    <w:rsid w:val="00A26888"/>
    <w:rsid w:val="00A26E02"/>
    <w:rsid w:val="00A27178"/>
    <w:rsid w:val="00A2772C"/>
    <w:rsid w:val="00A27D41"/>
    <w:rsid w:val="00A304A6"/>
    <w:rsid w:val="00A30937"/>
    <w:rsid w:val="00A3096D"/>
    <w:rsid w:val="00A314A4"/>
    <w:rsid w:val="00A316FA"/>
    <w:rsid w:val="00A31C9F"/>
    <w:rsid w:val="00A31FC5"/>
    <w:rsid w:val="00A334AC"/>
    <w:rsid w:val="00A34A3D"/>
    <w:rsid w:val="00A34A6D"/>
    <w:rsid w:val="00A34AAA"/>
    <w:rsid w:val="00A34CF2"/>
    <w:rsid w:val="00A35362"/>
    <w:rsid w:val="00A36830"/>
    <w:rsid w:val="00A36949"/>
    <w:rsid w:val="00A375A3"/>
    <w:rsid w:val="00A4021B"/>
    <w:rsid w:val="00A40238"/>
    <w:rsid w:val="00A40480"/>
    <w:rsid w:val="00A4094B"/>
    <w:rsid w:val="00A40A7F"/>
    <w:rsid w:val="00A40BCA"/>
    <w:rsid w:val="00A417B0"/>
    <w:rsid w:val="00A41CB3"/>
    <w:rsid w:val="00A4272B"/>
    <w:rsid w:val="00A427F0"/>
    <w:rsid w:val="00A42B9E"/>
    <w:rsid w:val="00A43456"/>
    <w:rsid w:val="00A438A2"/>
    <w:rsid w:val="00A44C9A"/>
    <w:rsid w:val="00A44CD3"/>
    <w:rsid w:val="00A4536B"/>
    <w:rsid w:val="00A456A0"/>
    <w:rsid w:val="00A457B0"/>
    <w:rsid w:val="00A458AA"/>
    <w:rsid w:val="00A460C6"/>
    <w:rsid w:val="00A4622E"/>
    <w:rsid w:val="00A4637F"/>
    <w:rsid w:val="00A463D5"/>
    <w:rsid w:val="00A46646"/>
    <w:rsid w:val="00A46675"/>
    <w:rsid w:val="00A468C6"/>
    <w:rsid w:val="00A475E7"/>
    <w:rsid w:val="00A47894"/>
    <w:rsid w:val="00A47B73"/>
    <w:rsid w:val="00A47EB7"/>
    <w:rsid w:val="00A51419"/>
    <w:rsid w:val="00A52555"/>
    <w:rsid w:val="00A52880"/>
    <w:rsid w:val="00A52D2A"/>
    <w:rsid w:val="00A52D6F"/>
    <w:rsid w:val="00A52E87"/>
    <w:rsid w:val="00A55406"/>
    <w:rsid w:val="00A5545C"/>
    <w:rsid w:val="00A564AE"/>
    <w:rsid w:val="00A56B39"/>
    <w:rsid w:val="00A56C77"/>
    <w:rsid w:val="00A57737"/>
    <w:rsid w:val="00A57842"/>
    <w:rsid w:val="00A57B42"/>
    <w:rsid w:val="00A57EEA"/>
    <w:rsid w:val="00A604B2"/>
    <w:rsid w:val="00A60961"/>
    <w:rsid w:val="00A609A8"/>
    <w:rsid w:val="00A613DB"/>
    <w:rsid w:val="00A61D37"/>
    <w:rsid w:val="00A61E37"/>
    <w:rsid w:val="00A621EC"/>
    <w:rsid w:val="00A631DC"/>
    <w:rsid w:val="00A6364D"/>
    <w:rsid w:val="00A63EC4"/>
    <w:rsid w:val="00A65ECB"/>
    <w:rsid w:val="00A65FC1"/>
    <w:rsid w:val="00A66052"/>
    <w:rsid w:val="00A66952"/>
    <w:rsid w:val="00A66CDE"/>
    <w:rsid w:val="00A66D6A"/>
    <w:rsid w:val="00A672C1"/>
    <w:rsid w:val="00A67DAA"/>
    <w:rsid w:val="00A67ECD"/>
    <w:rsid w:val="00A70B5C"/>
    <w:rsid w:val="00A70D68"/>
    <w:rsid w:val="00A710DA"/>
    <w:rsid w:val="00A71338"/>
    <w:rsid w:val="00A71CE0"/>
    <w:rsid w:val="00A71D31"/>
    <w:rsid w:val="00A71F54"/>
    <w:rsid w:val="00A721AB"/>
    <w:rsid w:val="00A733A2"/>
    <w:rsid w:val="00A73559"/>
    <w:rsid w:val="00A735FC"/>
    <w:rsid w:val="00A742FE"/>
    <w:rsid w:val="00A7441D"/>
    <w:rsid w:val="00A7489A"/>
    <w:rsid w:val="00A74BCD"/>
    <w:rsid w:val="00A74F36"/>
    <w:rsid w:val="00A75019"/>
    <w:rsid w:val="00A7502C"/>
    <w:rsid w:val="00A75995"/>
    <w:rsid w:val="00A773F5"/>
    <w:rsid w:val="00A77409"/>
    <w:rsid w:val="00A80EE3"/>
    <w:rsid w:val="00A814FF"/>
    <w:rsid w:val="00A81DBE"/>
    <w:rsid w:val="00A82086"/>
    <w:rsid w:val="00A82B10"/>
    <w:rsid w:val="00A83124"/>
    <w:rsid w:val="00A83382"/>
    <w:rsid w:val="00A835F3"/>
    <w:rsid w:val="00A837F2"/>
    <w:rsid w:val="00A8476E"/>
    <w:rsid w:val="00A85348"/>
    <w:rsid w:val="00A855F5"/>
    <w:rsid w:val="00A85628"/>
    <w:rsid w:val="00A87386"/>
    <w:rsid w:val="00A87695"/>
    <w:rsid w:val="00A876FF"/>
    <w:rsid w:val="00A879A7"/>
    <w:rsid w:val="00A90121"/>
    <w:rsid w:val="00A9020C"/>
    <w:rsid w:val="00A91D0C"/>
    <w:rsid w:val="00A92662"/>
    <w:rsid w:val="00A927A8"/>
    <w:rsid w:val="00A937D5"/>
    <w:rsid w:val="00A9394D"/>
    <w:rsid w:val="00A93D6C"/>
    <w:rsid w:val="00A94B5C"/>
    <w:rsid w:val="00A95219"/>
    <w:rsid w:val="00A959F1"/>
    <w:rsid w:val="00A95EBC"/>
    <w:rsid w:val="00A9708F"/>
    <w:rsid w:val="00A97283"/>
    <w:rsid w:val="00A975AD"/>
    <w:rsid w:val="00AA0207"/>
    <w:rsid w:val="00AA02E4"/>
    <w:rsid w:val="00AA0540"/>
    <w:rsid w:val="00AA0B3D"/>
    <w:rsid w:val="00AA1868"/>
    <w:rsid w:val="00AA1A4E"/>
    <w:rsid w:val="00AA211E"/>
    <w:rsid w:val="00AA219A"/>
    <w:rsid w:val="00AA254A"/>
    <w:rsid w:val="00AA256A"/>
    <w:rsid w:val="00AA26ED"/>
    <w:rsid w:val="00AA289E"/>
    <w:rsid w:val="00AA2DC1"/>
    <w:rsid w:val="00AA2F7F"/>
    <w:rsid w:val="00AA2FB2"/>
    <w:rsid w:val="00AA31BE"/>
    <w:rsid w:val="00AA427D"/>
    <w:rsid w:val="00AA43E7"/>
    <w:rsid w:val="00AA53B2"/>
    <w:rsid w:val="00AA542C"/>
    <w:rsid w:val="00AA56A6"/>
    <w:rsid w:val="00AA5739"/>
    <w:rsid w:val="00AA5746"/>
    <w:rsid w:val="00AA5FFB"/>
    <w:rsid w:val="00AA64B3"/>
    <w:rsid w:val="00AA6DA2"/>
    <w:rsid w:val="00AA70D6"/>
    <w:rsid w:val="00AA7684"/>
    <w:rsid w:val="00AA772B"/>
    <w:rsid w:val="00AA7F8A"/>
    <w:rsid w:val="00AB007E"/>
    <w:rsid w:val="00AB02F7"/>
    <w:rsid w:val="00AB0B7C"/>
    <w:rsid w:val="00AB0DBD"/>
    <w:rsid w:val="00AB0F46"/>
    <w:rsid w:val="00AB0FFB"/>
    <w:rsid w:val="00AB114B"/>
    <w:rsid w:val="00AB1629"/>
    <w:rsid w:val="00AB16BA"/>
    <w:rsid w:val="00AB19CF"/>
    <w:rsid w:val="00AB1B18"/>
    <w:rsid w:val="00AB24A5"/>
    <w:rsid w:val="00AB2A3B"/>
    <w:rsid w:val="00AB3C0F"/>
    <w:rsid w:val="00AB3C74"/>
    <w:rsid w:val="00AB479A"/>
    <w:rsid w:val="00AB4FC8"/>
    <w:rsid w:val="00AB510D"/>
    <w:rsid w:val="00AB5A86"/>
    <w:rsid w:val="00AB66AB"/>
    <w:rsid w:val="00AB67FF"/>
    <w:rsid w:val="00AB68E1"/>
    <w:rsid w:val="00AB7917"/>
    <w:rsid w:val="00AC0485"/>
    <w:rsid w:val="00AC0540"/>
    <w:rsid w:val="00AC08B3"/>
    <w:rsid w:val="00AC0F57"/>
    <w:rsid w:val="00AC1430"/>
    <w:rsid w:val="00AC164A"/>
    <w:rsid w:val="00AC188F"/>
    <w:rsid w:val="00AC21E8"/>
    <w:rsid w:val="00AC2442"/>
    <w:rsid w:val="00AC2F2A"/>
    <w:rsid w:val="00AC3A9F"/>
    <w:rsid w:val="00AC46E0"/>
    <w:rsid w:val="00AC50C5"/>
    <w:rsid w:val="00AC5520"/>
    <w:rsid w:val="00AC59C4"/>
    <w:rsid w:val="00AC62B9"/>
    <w:rsid w:val="00AC6762"/>
    <w:rsid w:val="00AC70FA"/>
    <w:rsid w:val="00AC72A9"/>
    <w:rsid w:val="00AC76CA"/>
    <w:rsid w:val="00AC7C61"/>
    <w:rsid w:val="00AD078A"/>
    <w:rsid w:val="00AD0C1F"/>
    <w:rsid w:val="00AD1366"/>
    <w:rsid w:val="00AD18BF"/>
    <w:rsid w:val="00AD1CEF"/>
    <w:rsid w:val="00AD1DF1"/>
    <w:rsid w:val="00AD2742"/>
    <w:rsid w:val="00AD2774"/>
    <w:rsid w:val="00AD27FA"/>
    <w:rsid w:val="00AD2887"/>
    <w:rsid w:val="00AD2C90"/>
    <w:rsid w:val="00AD2D30"/>
    <w:rsid w:val="00AD34BA"/>
    <w:rsid w:val="00AD3B40"/>
    <w:rsid w:val="00AD4790"/>
    <w:rsid w:val="00AD501B"/>
    <w:rsid w:val="00AD548E"/>
    <w:rsid w:val="00AD5A15"/>
    <w:rsid w:val="00AD6710"/>
    <w:rsid w:val="00AD6C98"/>
    <w:rsid w:val="00AD6E88"/>
    <w:rsid w:val="00AD7083"/>
    <w:rsid w:val="00AD747E"/>
    <w:rsid w:val="00AD770B"/>
    <w:rsid w:val="00AD7940"/>
    <w:rsid w:val="00AD7A93"/>
    <w:rsid w:val="00AD7D54"/>
    <w:rsid w:val="00AD7E27"/>
    <w:rsid w:val="00AD7F32"/>
    <w:rsid w:val="00AD7FA6"/>
    <w:rsid w:val="00AE0768"/>
    <w:rsid w:val="00AE08F5"/>
    <w:rsid w:val="00AE09E7"/>
    <w:rsid w:val="00AE0E8F"/>
    <w:rsid w:val="00AE0FEF"/>
    <w:rsid w:val="00AE134E"/>
    <w:rsid w:val="00AE15F2"/>
    <w:rsid w:val="00AE1ABF"/>
    <w:rsid w:val="00AE21AE"/>
    <w:rsid w:val="00AE235D"/>
    <w:rsid w:val="00AE26BB"/>
    <w:rsid w:val="00AE2A9B"/>
    <w:rsid w:val="00AE3B8D"/>
    <w:rsid w:val="00AE458F"/>
    <w:rsid w:val="00AE45EA"/>
    <w:rsid w:val="00AE4C0D"/>
    <w:rsid w:val="00AE4C60"/>
    <w:rsid w:val="00AE514B"/>
    <w:rsid w:val="00AE57DC"/>
    <w:rsid w:val="00AE5CF9"/>
    <w:rsid w:val="00AE603C"/>
    <w:rsid w:val="00AE656F"/>
    <w:rsid w:val="00AE687D"/>
    <w:rsid w:val="00AE6893"/>
    <w:rsid w:val="00AE691A"/>
    <w:rsid w:val="00AE6EC5"/>
    <w:rsid w:val="00AE72F6"/>
    <w:rsid w:val="00AE739A"/>
    <w:rsid w:val="00AE75EA"/>
    <w:rsid w:val="00AE7BF4"/>
    <w:rsid w:val="00AF0B9F"/>
    <w:rsid w:val="00AF11D3"/>
    <w:rsid w:val="00AF1289"/>
    <w:rsid w:val="00AF1582"/>
    <w:rsid w:val="00AF169D"/>
    <w:rsid w:val="00AF2050"/>
    <w:rsid w:val="00AF2301"/>
    <w:rsid w:val="00AF244C"/>
    <w:rsid w:val="00AF2CD3"/>
    <w:rsid w:val="00AF3376"/>
    <w:rsid w:val="00AF34D0"/>
    <w:rsid w:val="00AF3D3E"/>
    <w:rsid w:val="00AF4F06"/>
    <w:rsid w:val="00AF516F"/>
    <w:rsid w:val="00AF51B1"/>
    <w:rsid w:val="00AF5382"/>
    <w:rsid w:val="00AF611B"/>
    <w:rsid w:val="00AF73E9"/>
    <w:rsid w:val="00AF7B91"/>
    <w:rsid w:val="00AF7FE9"/>
    <w:rsid w:val="00B000FC"/>
    <w:rsid w:val="00B00299"/>
    <w:rsid w:val="00B00B42"/>
    <w:rsid w:val="00B0158D"/>
    <w:rsid w:val="00B01601"/>
    <w:rsid w:val="00B0171A"/>
    <w:rsid w:val="00B01C1F"/>
    <w:rsid w:val="00B02355"/>
    <w:rsid w:val="00B023BF"/>
    <w:rsid w:val="00B025FC"/>
    <w:rsid w:val="00B02EEB"/>
    <w:rsid w:val="00B03007"/>
    <w:rsid w:val="00B03033"/>
    <w:rsid w:val="00B033A3"/>
    <w:rsid w:val="00B05721"/>
    <w:rsid w:val="00B05752"/>
    <w:rsid w:val="00B05F40"/>
    <w:rsid w:val="00B063BB"/>
    <w:rsid w:val="00B06456"/>
    <w:rsid w:val="00B0758E"/>
    <w:rsid w:val="00B10880"/>
    <w:rsid w:val="00B1109A"/>
    <w:rsid w:val="00B11B1E"/>
    <w:rsid w:val="00B11B6E"/>
    <w:rsid w:val="00B11BEA"/>
    <w:rsid w:val="00B12847"/>
    <w:rsid w:val="00B12B18"/>
    <w:rsid w:val="00B12EF7"/>
    <w:rsid w:val="00B1348E"/>
    <w:rsid w:val="00B139C8"/>
    <w:rsid w:val="00B148B6"/>
    <w:rsid w:val="00B1582F"/>
    <w:rsid w:val="00B15874"/>
    <w:rsid w:val="00B16438"/>
    <w:rsid w:val="00B16808"/>
    <w:rsid w:val="00B168F6"/>
    <w:rsid w:val="00B16993"/>
    <w:rsid w:val="00B16C00"/>
    <w:rsid w:val="00B17038"/>
    <w:rsid w:val="00B1753F"/>
    <w:rsid w:val="00B17ADA"/>
    <w:rsid w:val="00B17D04"/>
    <w:rsid w:val="00B17DD9"/>
    <w:rsid w:val="00B2032B"/>
    <w:rsid w:val="00B20830"/>
    <w:rsid w:val="00B20903"/>
    <w:rsid w:val="00B20CD9"/>
    <w:rsid w:val="00B20F11"/>
    <w:rsid w:val="00B215AC"/>
    <w:rsid w:val="00B21854"/>
    <w:rsid w:val="00B21DB1"/>
    <w:rsid w:val="00B21E16"/>
    <w:rsid w:val="00B22B23"/>
    <w:rsid w:val="00B23272"/>
    <w:rsid w:val="00B2364A"/>
    <w:rsid w:val="00B23A46"/>
    <w:rsid w:val="00B23FCD"/>
    <w:rsid w:val="00B248A3"/>
    <w:rsid w:val="00B2533D"/>
    <w:rsid w:val="00B25E5F"/>
    <w:rsid w:val="00B263DB"/>
    <w:rsid w:val="00B2665A"/>
    <w:rsid w:val="00B2667A"/>
    <w:rsid w:val="00B26F9E"/>
    <w:rsid w:val="00B273FD"/>
    <w:rsid w:val="00B275A5"/>
    <w:rsid w:val="00B275C4"/>
    <w:rsid w:val="00B2763B"/>
    <w:rsid w:val="00B27A66"/>
    <w:rsid w:val="00B27D71"/>
    <w:rsid w:val="00B27F51"/>
    <w:rsid w:val="00B30B9D"/>
    <w:rsid w:val="00B30DE6"/>
    <w:rsid w:val="00B31096"/>
    <w:rsid w:val="00B32090"/>
    <w:rsid w:val="00B323E8"/>
    <w:rsid w:val="00B3259C"/>
    <w:rsid w:val="00B328A8"/>
    <w:rsid w:val="00B34C5A"/>
    <w:rsid w:val="00B354EA"/>
    <w:rsid w:val="00B3635B"/>
    <w:rsid w:val="00B36C33"/>
    <w:rsid w:val="00B37452"/>
    <w:rsid w:val="00B409CB"/>
    <w:rsid w:val="00B412F4"/>
    <w:rsid w:val="00B4131D"/>
    <w:rsid w:val="00B41441"/>
    <w:rsid w:val="00B416FA"/>
    <w:rsid w:val="00B41F2A"/>
    <w:rsid w:val="00B421FE"/>
    <w:rsid w:val="00B42CB9"/>
    <w:rsid w:val="00B42CFC"/>
    <w:rsid w:val="00B438BD"/>
    <w:rsid w:val="00B44F90"/>
    <w:rsid w:val="00B45396"/>
    <w:rsid w:val="00B453CB"/>
    <w:rsid w:val="00B45D23"/>
    <w:rsid w:val="00B45E53"/>
    <w:rsid w:val="00B4650F"/>
    <w:rsid w:val="00B4666A"/>
    <w:rsid w:val="00B4693A"/>
    <w:rsid w:val="00B46EF2"/>
    <w:rsid w:val="00B47109"/>
    <w:rsid w:val="00B474C0"/>
    <w:rsid w:val="00B500FD"/>
    <w:rsid w:val="00B50B7C"/>
    <w:rsid w:val="00B50F60"/>
    <w:rsid w:val="00B51178"/>
    <w:rsid w:val="00B513BF"/>
    <w:rsid w:val="00B5150B"/>
    <w:rsid w:val="00B515F1"/>
    <w:rsid w:val="00B5266D"/>
    <w:rsid w:val="00B528DF"/>
    <w:rsid w:val="00B532A5"/>
    <w:rsid w:val="00B53DC0"/>
    <w:rsid w:val="00B54450"/>
    <w:rsid w:val="00B54B2F"/>
    <w:rsid w:val="00B54B36"/>
    <w:rsid w:val="00B55191"/>
    <w:rsid w:val="00B55B98"/>
    <w:rsid w:val="00B5612E"/>
    <w:rsid w:val="00B56171"/>
    <w:rsid w:val="00B56274"/>
    <w:rsid w:val="00B56392"/>
    <w:rsid w:val="00B56900"/>
    <w:rsid w:val="00B5798A"/>
    <w:rsid w:val="00B60352"/>
    <w:rsid w:val="00B60463"/>
    <w:rsid w:val="00B6072D"/>
    <w:rsid w:val="00B6132B"/>
    <w:rsid w:val="00B614E6"/>
    <w:rsid w:val="00B621F4"/>
    <w:rsid w:val="00B622FE"/>
    <w:rsid w:val="00B62A06"/>
    <w:rsid w:val="00B62DAC"/>
    <w:rsid w:val="00B6318D"/>
    <w:rsid w:val="00B633C6"/>
    <w:rsid w:val="00B635C0"/>
    <w:rsid w:val="00B63670"/>
    <w:rsid w:val="00B6373B"/>
    <w:rsid w:val="00B63C92"/>
    <w:rsid w:val="00B63EA7"/>
    <w:rsid w:val="00B645BF"/>
    <w:rsid w:val="00B64B4D"/>
    <w:rsid w:val="00B64D6F"/>
    <w:rsid w:val="00B65655"/>
    <w:rsid w:val="00B6588A"/>
    <w:rsid w:val="00B66161"/>
    <w:rsid w:val="00B67004"/>
    <w:rsid w:val="00B67529"/>
    <w:rsid w:val="00B6753B"/>
    <w:rsid w:val="00B67693"/>
    <w:rsid w:val="00B679EE"/>
    <w:rsid w:val="00B67B9D"/>
    <w:rsid w:val="00B70C5F"/>
    <w:rsid w:val="00B711D0"/>
    <w:rsid w:val="00B713C2"/>
    <w:rsid w:val="00B72007"/>
    <w:rsid w:val="00B72447"/>
    <w:rsid w:val="00B72B2D"/>
    <w:rsid w:val="00B7329D"/>
    <w:rsid w:val="00B7360A"/>
    <w:rsid w:val="00B7400C"/>
    <w:rsid w:val="00B749D8"/>
    <w:rsid w:val="00B74A96"/>
    <w:rsid w:val="00B75066"/>
    <w:rsid w:val="00B754FE"/>
    <w:rsid w:val="00B75CA0"/>
    <w:rsid w:val="00B75E83"/>
    <w:rsid w:val="00B75EAA"/>
    <w:rsid w:val="00B75F94"/>
    <w:rsid w:val="00B75FE4"/>
    <w:rsid w:val="00B7673C"/>
    <w:rsid w:val="00B7685E"/>
    <w:rsid w:val="00B76D52"/>
    <w:rsid w:val="00B76EE6"/>
    <w:rsid w:val="00B770EC"/>
    <w:rsid w:val="00B80085"/>
    <w:rsid w:val="00B802B6"/>
    <w:rsid w:val="00B80769"/>
    <w:rsid w:val="00B807C6"/>
    <w:rsid w:val="00B8086A"/>
    <w:rsid w:val="00B8268E"/>
    <w:rsid w:val="00B82974"/>
    <w:rsid w:val="00B8364D"/>
    <w:rsid w:val="00B8395C"/>
    <w:rsid w:val="00B83969"/>
    <w:rsid w:val="00B84087"/>
    <w:rsid w:val="00B841AB"/>
    <w:rsid w:val="00B852CF"/>
    <w:rsid w:val="00B853E9"/>
    <w:rsid w:val="00B85F39"/>
    <w:rsid w:val="00B8646A"/>
    <w:rsid w:val="00B864BA"/>
    <w:rsid w:val="00B86644"/>
    <w:rsid w:val="00B86765"/>
    <w:rsid w:val="00B86853"/>
    <w:rsid w:val="00B86F31"/>
    <w:rsid w:val="00B8704E"/>
    <w:rsid w:val="00B877E1"/>
    <w:rsid w:val="00B9026F"/>
    <w:rsid w:val="00B904F9"/>
    <w:rsid w:val="00B90914"/>
    <w:rsid w:val="00B911C2"/>
    <w:rsid w:val="00B911D1"/>
    <w:rsid w:val="00B91D5F"/>
    <w:rsid w:val="00B9271E"/>
    <w:rsid w:val="00B93094"/>
    <w:rsid w:val="00B930EF"/>
    <w:rsid w:val="00B9312F"/>
    <w:rsid w:val="00B939E4"/>
    <w:rsid w:val="00B9408F"/>
    <w:rsid w:val="00B944CD"/>
    <w:rsid w:val="00B94F03"/>
    <w:rsid w:val="00B955F4"/>
    <w:rsid w:val="00B960B6"/>
    <w:rsid w:val="00B9612C"/>
    <w:rsid w:val="00B9656A"/>
    <w:rsid w:val="00B968E4"/>
    <w:rsid w:val="00B96E15"/>
    <w:rsid w:val="00B97277"/>
    <w:rsid w:val="00B979BA"/>
    <w:rsid w:val="00B97A30"/>
    <w:rsid w:val="00B97B9A"/>
    <w:rsid w:val="00B97F68"/>
    <w:rsid w:val="00BA0AB3"/>
    <w:rsid w:val="00BA102B"/>
    <w:rsid w:val="00BA17FC"/>
    <w:rsid w:val="00BA213B"/>
    <w:rsid w:val="00BA21D1"/>
    <w:rsid w:val="00BA22A7"/>
    <w:rsid w:val="00BA24A6"/>
    <w:rsid w:val="00BA2741"/>
    <w:rsid w:val="00BA2B09"/>
    <w:rsid w:val="00BA3237"/>
    <w:rsid w:val="00BA3832"/>
    <w:rsid w:val="00BA4658"/>
    <w:rsid w:val="00BA4757"/>
    <w:rsid w:val="00BA505A"/>
    <w:rsid w:val="00BA51D6"/>
    <w:rsid w:val="00BA6A36"/>
    <w:rsid w:val="00BA6CDC"/>
    <w:rsid w:val="00BA6D4D"/>
    <w:rsid w:val="00BA6FE0"/>
    <w:rsid w:val="00BA79C0"/>
    <w:rsid w:val="00BB0BE6"/>
    <w:rsid w:val="00BB1111"/>
    <w:rsid w:val="00BB1273"/>
    <w:rsid w:val="00BB198F"/>
    <w:rsid w:val="00BB1BDF"/>
    <w:rsid w:val="00BB21B2"/>
    <w:rsid w:val="00BB26C5"/>
    <w:rsid w:val="00BB4015"/>
    <w:rsid w:val="00BB438F"/>
    <w:rsid w:val="00BB457D"/>
    <w:rsid w:val="00BB4B86"/>
    <w:rsid w:val="00BB520A"/>
    <w:rsid w:val="00BB5294"/>
    <w:rsid w:val="00BB52DA"/>
    <w:rsid w:val="00BB5880"/>
    <w:rsid w:val="00BB5C2F"/>
    <w:rsid w:val="00BB5FA0"/>
    <w:rsid w:val="00BB63F4"/>
    <w:rsid w:val="00BC02B7"/>
    <w:rsid w:val="00BC04EC"/>
    <w:rsid w:val="00BC0B12"/>
    <w:rsid w:val="00BC0B63"/>
    <w:rsid w:val="00BC0F6A"/>
    <w:rsid w:val="00BC178A"/>
    <w:rsid w:val="00BC1C4D"/>
    <w:rsid w:val="00BC20F9"/>
    <w:rsid w:val="00BC2808"/>
    <w:rsid w:val="00BC29FE"/>
    <w:rsid w:val="00BC2A47"/>
    <w:rsid w:val="00BC33F7"/>
    <w:rsid w:val="00BC3456"/>
    <w:rsid w:val="00BC34A4"/>
    <w:rsid w:val="00BC36AE"/>
    <w:rsid w:val="00BC37E5"/>
    <w:rsid w:val="00BC38EC"/>
    <w:rsid w:val="00BC3E34"/>
    <w:rsid w:val="00BC40F3"/>
    <w:rsid w:val="00BC4524"/>
    <w:rsid w:val="00BC4C4E"/>
    <w:rsid w:val="00BC4CD5"/>
    <w:rsid w:val="00BC4D65"/>
    <w:rsid w:val="00BC512B"/>
    <w:rsid w:val="00BC559E"/>
    <w:rsid w:val="00BC5FC0"/>
    <w:rsid w:val="00BC6233"/>
    <w:rsid w:val="00BC695D"/>
    <w:rsid w:val="00BC6A12"/>
    <w:rsid w:val="00BC7554"/>
    <w:rsid w:val="00BC75BE"/>
    <w:rsid w:val="00BD01D0"/>
    <w:rsid w:val="00BD0F15"/>
    <w:rsid w:val="00BD14EC"/>
    <w:rsid w:val="00BD1CB7"/>
    <w:rsid w:val="00BD1E3A"/>
    <w:rsid w:val="00BD204F"/>
    <w:rsid w:val="00BD26D6"/>
    <w:rsid w:val="00BD2E19"/>
    <w:rsid w:val="00BD30E6"/>
    <w:rsid w:val="00BD34C5"/>
    <w:rsid w:val="00BD403E"/>
    <w:rsid w:val="00BD43BE"/>
    <w:rsid w:val="00BD5447"/>
    <w:rsid w:val="00BD5E73"/>
    <w:rsid w:val="00BD65BC"/>
    <w:rsid w:val="00BD665E"/>
    <w:rsid w:val="00BD66FD"/>
    <w:rsid w:val="00BD6B3B"/>
    <w:rsid w:val="00BD6B47"/>
    <w:rsid w:val="00BD79CA"/>
    <w:rsid w:val="00BD7A31"/>
    <w:rsid w:val="00BE0819"/>
    <w:rsid w:val="00BE1519"/>
    <w:rsid w:val="00BE15A4"/>
    <w:rsid w:val="00BE1A2F"/>
    <w:rsid w:val="00BE25D4"/>
    <w:rsid w:val="00BE2F4F"/>
    <w:rsid w:val="00BE35D6"/>
    <w:rsid w:val="00BE42A6"/>
    <w:rsid w:val="00BE47FF"/>
    <w:rsid w:val="00BE4F99"/>
    <w:rsid w:val="00BE51C2"/>
    <w:rsid w:val="00BE53FC"/>
    <w:rsid w:val="00BE54C2"/>
    <w:rsid w:val="00BE6438"/>
    <w:rsid w:val="00BE723B"/>
    <w:rsid w:val="00BE7BB4"/>
    <w:rsid w:val="00BE7D4A"/>
    <w:rsid w:val="00BE7EA5"/>
    <w:rsid w:val="00BF01BA"/>
    <w:rsid w:val="00BF01DD"/>
    <w:rsid w:val="00BF024C"/>
    <w:rsid w:val="00BF0917"/>
    <w:rsid w:val="00BF0E74"/>
    <w:rsid w:val="00BF114E"/>
    <w:rsid w:val="00BF1285"/>
    <w:rsid w:val="00BF13C0"/>
    <w:rsid w:val="00BF2562"/>
    <w:rsid w:val="00BF26B2"/>
    <w:rsid w:val="00BF2714"/>
    <w:rsid w:val="00BF2D7A"/>
    <w:rsid w:val="00BF32DE"/>
    <w:rsid w:val="00BF34F8"/>
    <w:rsid w:val="00BF3AD3"/>
    <w:rsid w:val="00BF4D3A"/>
    <w:rsid w:val="00BF4DE6"/>
    <w:rsid w:val="00BF52CB"/>
    <w:rsid w:val="00BF6048"/>
    <w:rsid w:val="00C00084"/>
    <w:rsid w:val="00C00685"/>
    <w:rsid w:val="00C010D3"/>
    <w:rsid w:val="00C0136E"/>
    <w:rsid w:val="00C01A03"/>
    <w:rsid w:val="00C01F14"/>
    <w:rsid w:val="00C02202"/>
    <w:rsid w:val="00C02871"/>
    <w:rsid w:val="00C02AF1"/>
    <w:rsid w:val="00C03DD5"/>
    <w:rsid w:val="00C043EF"/>
    <w:rsid w:val="00C04430"/>
    <w:rsid w:val="00C057A7"/>
    <w:rsid w:val="00C06007"/>
    <w:rsid w:val="00C067EE"/>
    <w:rsid w:val="00C10022"/>
    <w:rsid w:val="00C102BB"/>
    <w:rsid w:val="00C1164C"/>
    <w:rsid w:val="00C11DE3"/>
    <w:rsid w:val="00C121D8"/>
    <w:rsid w:val="00C12498"/>
    <w:rsid w:val="00C12781"/>
    <w:rsid w:val="00C12F5F"/>
    <w:rsid w:val="00C137D2"/>
    <w:rsid w:val="00C139A5"/>
    <w:rsid w:val="00C13A04"/>
    <w:rsid w:val="00C13BB0"/>
    <w:rsid w:val="00C146BD"/>
    <w:rsid w:val="00C15798"/>
    <w:rsid w:val="00C158D1"/>
    <w:rsid w:val="00C1601A"/>
    <w:rsid w:val="00C16165"/>
    <w:rsid w:val="00C1616C"/>
    <w:rsid w:val="00C1686C"/>
    <w:rsid w:val="00C16BA7"/>
    <w:rsid w:val="00C16BE4"/>
    <w:rsid w:val="00C16CBE"/>
    <w:rsid w:val="00C177A9"/>
    <w:rsid w:val="00C20548"/>
    <w:rsid w:val="00C20F95"/>
    <w:rsid w:val="00C2111B"/>
    <w:rsid w:val="00C219A8"/>
    <w:rsid w:val="00C222CF"/>
    <w:rsid w:val="00C2339A"/>
    <w:rsid w:val="00C238F7"/>
    <w:rsid w:val="00C244B7"/>
    <w:rsid w:val="00C26BA1"/>
    <w:rsid w:val="00C27043"/>
    <w:rsid w:val="00C27121"/>
    <w:rsid w:val="00C2727D"/>
    <w:rsid w:val="00C27306"/>
    <w:rsid w:val="00C273E5"/>
    <w:rsid w:val="00C27D4D"/>
    <w:rsid w:val="00C27D7E"/>
    <w:rsid w:val="00C30A92"/>
    <w:rsid w:val="00C311F7"/>
    <w:rsid w:val="00C31266"/>
    <w:rsid w:val="00C31268"/>
    <w:rsid w:val="00C3129E"/>
    <w:rsid w:val="00C315AA"/>
    <w:rsid w:val="00C31E14"/>
    <w:rsid w:val="00C32928"/>
    <w:rsid w:val="00C329B0"/>
    <w:rsid w:val="00C32BCE"/>
    <w:rsid w:val="00C330C1"/>
    <w:rsid w:val="00C3392C"/>
    <w:rsid w:val="00C33B80"/>
    <w:rsid w:val="00C33CD4"/>
    <w:rsid w:val="00C33DC7"/>
    <w:rsid w:val="00C33F18"/>
    <w:rsid w:val="00C34E30"/>
    <w:rsid w:val="00C3578B"/>
    <w:rsid w:val="00C35900"/>
    <w:rsid w:val="00C35987"/>
    <w:rsid w:val="00C35D53"/>
    <w:rsid w:val="00C361E9"/>
    <w:rsid w:val="00C363FE"/>
    <w:rsid w:val="00C36E23"/>
    <w:rsid w:val="00C36F18"/>
    <w:rsid w:val="00C379B5"/>
    <w:rsid w:val="00C37AA6"/>
    <w:rsid w:val="00C37E4F"/>
    <w:rsid w:val="00C400BD"/>
    <w:rsid w:val="00C410F1"/>
    <w:rsid w:val="00C41618"/>
    <w:rsid w:val="00C4172F"/>
    <w:rsid w:val="00C42425"/>
    <w:rsid w:val="00C42686"/>
    <w:rsid w:val="00C42CDE"/>
    <w:rsid w:val="00C42DE8"/>
    <w:rsid w:val="00C44DC9"/>
    <w:rsid w:val="00C452F9"/>
    <w:rsid w:val="00C45655"/>
    <w:rsid w:val="00C45977"/>
    <w:rsid w:val="00C45B0A"/>
    <w:rsid w:val="00C46199"/>
    <w:rsid w:val="00C462D5"/>
    <w:rsid w:val="00C466FF"/>
    <w:rsid w:val="00C46FEC"/>
    <w:rsid w:val="00C4723C"/>
    <w:rsid w:val="00C477BE"/>
    <w:rsid w:val="00C5077D"/>
    <w:rsid w:val="00C509A5"/>
    <w:rsid w:val="00C53DDB"/>
    <w:rsid w:val="00C53F15"/>
    <w:rsid w:val="00C54919"/>
    <w:rsid w:val="00C549A5"/>
    <w:rsid w:val="00C55F74"/>
    <w:rsid w:val="00C563E7"/>
    <w:rsid w:val="00C5647F"/>
    <w:rsid w:val="00C5677C"/>
    <w:rsid w:val="00C56ACD"/>
    <w:rsid w:val="00C56D4E"/>
    <w:rsid w:val="00C56DD4"/>
    <w:rsid w:val="00C56F20"/>
    <w:rsid w:val="00C570E6"/>
    <w:rsid w:val="00C57879"/>
    <w:rsid w:val="00C57938"/>
    <w:rsid w:val="00C57A13"/>
    <w:rsid w:val="00C607C4"/>
    <w:rsid w:val="00C60B88"/>
    <w:rsid w:val="00C618C3"/>
    <w:rsid w:val="00C61B83"/>
    <w:rsid w:val="00C623B1"/>
    <w:rsid w:val="00C625E8"/>
    <w:rsid w:val="00C62793"/>
    <w:rsid w:val="00C63478"/>
    <w:rsid w:val="00C63771"/>
    <w:rsid w:val="00C64A17"/>
    <w:rsid w:val="00C65853"/>
    <w:rsid w:val="00C658CA"/>
    <w:rsid w:val="00C65F23"/>
    <w:rsid w:val="00C66421"/>
    <w:rsid w:val="00C666DF"/>
    <w:rsid w:val="00C66957"/>
    <w:rsid w:val="00C676FF"/>
    <w:rsid w:val="00C6772B"/>
    <w:rsid w:val="00C678F1"/>
    <w:rsid w:val="00C6794A"/>
    <w:rsid w:val="00C67F02"/>
    <w:rsid w:val="00C70334"/>
    <w:rsid w:val="00C70513"/>
    <w:rsid w:val="00C7078E"/>
    <w:rsid w:val="00C70800"/>
    <w:rsid w:val="00C7081E"/>
    <w:rsid w:val="00C70E05"/>
    <w:rsid w:val="00C71928"/>
    <w:rsid w:val="00C71F04"/>
    <w:rsid w:val="00C727EE"/>
    <w:rsid w:val="00C72C0F"/>
    <w:rsid w:val="00C72E8A"/>
    <w:rsid w:val="00C72ECF"/>
    <w:rsid w:val="00C73337"/>
    <w:rsid w:val="00C73DBE"/>
    <w:rsid w:val="00C7512A"/>
    <w:rsid w:val="00C7572B"/>
    <w:rsid w:val="00C757A6"/>
    <w:rsid w:val="00C7587E"/>
    <w:rsid w:val="00C75EB1"/>
    <w:rsid w:val="00C7658C"/>
    <w:rsid w:val="00C765E5"/>
    <w:rsid w:val="00C76662"/>
    <w:rsid w:val="00C76B98"/>
    <w:rsid w:val="00C776AF"/>
    <w:rsid w:val="00C77BCF"/>
    <w:rsid w:val="00C77C95"/>
    <w:rsid w:val="00C80B55"/>
    <w:rsid w:val="00C80BA7"/>
    <w:rsid w:val="00C81CE3"/>
    <w:rsid w:val="00C82271"/>
    <w:rsid w:val="00C82D9D"/>
    <w:rsid w:val="00C83549"/>
    <w:rsid w:val="00C83853"/>
    <w:rsid w:val="00C83953"/>
    <w:rsid w:val="00C83AE4"/>
    <w:rsid w:val="00C83F08"/>
    <w:rsid w:val="00C845FC"/>
    <w:rsid w:val="00C850BB"/>
    <w:rsid w:val="00C853FF"/>
    <w:rsid w:val="00C854B1"/>
    <w:rsid w:val="00C858FD"/>
    <w:rsid w:val="00C85D35"/>
    <w:rsid w:val="00C85DE2"/>
    <w:rsid w:val="00C85EC6"/>
    <w:rsid w:val="00C87010"/>
    <w:rsid w:val="00C87DB0"/>
    <w:rsid w:val="00C90682"/>
    <w:rsid w:val="00C90CFA"/>
    <w:rsid w:val="00C90F6A"/>
    <w:rsid w:val="00C91663"/>
    <w:rsid w:val="00C91BB9"/>
    <w:rsid w:val="00C91E37"/>
    <w:rsid w:val="00C92689"/>
    <w:rsid w:val="00C92DB7"/>
    <w:rsid w:val="00C93031"/>
    <w:rsid w:val="00C93A48"/>
    <w:rsid w:val="00C95761"/>
    <w:rsid w:val="00C95B11"/>
    <w:rsid w:val="00C95CAF"/>
    <w:rsid w:val="00C9622C"/>
    <w:rsid w:val="00C96466"/>
    <w:rsid w:val="00C969E0"/>
    <w:rsid w:val="00C96BB1"/>
    <w:rsid w:val="00C96DF0"/>
    <w:rsid w:val="00C97200"/>
    <w:rsid w:val="00C97F10"/>
    <w:rsid w:val="00CA00F8"/>
    <w:rsid w:val="00CA0170"/>
    <w:rsid w:val="00CA1179"/>
    <w:rsid w:val="00CA1AB2"/>
    <w:rsid w:val="00CA1BA4"/>
    <w:rsid w:val="00CA1DFE"/>
    <w:rsid w:val="00CA2070"/>
    <w:rsid w:val="00CA27FF"/>
    <w:rsid w:val="00CA3582"/>
    <w:rsid w:val="00CA37B1"/>
    <w:rsid w:val="00CA490E"/>
    <w:rsid w:val="00CA4C12"/>
    <w:rsid w:val="00CA5265"/>
    <w:rsid w:val="00CA5CEF"/>
    <w:rsid w:val="00CA6668"/>
    <w:rsid w:val="00CA715C"/>
    <w:rsid w:val="00CB047D"/>
    <w:rsid w:val="00CB08D2"/>
    <w:rsid w:val="00CB0A40"/>
    <w:rsid w:val="00CB0B80"/>
    <w:rsid w:val="00CB0C47"/>
    <w:rsid w:val="00CB0C68"/>
    <w:rsid w:val="00CB16D0"/>
    <w:rsid w:val="00CB1959"/>
    <w:rsid w:val="00CB1AC6"/>
    <w:rsid w:val="00CB2149"/>
    <w:rsid w:val="00CB2334"/>
    <w:rsid w:val="00CB2818"/>
    <w:rsid w:val="00CB3050"/>
    <w:rsid w:val="00CB3EAD"/>
    <w:rsid w:val="00CB4109"/>
    <w:rsid w:val="00CB41DF"/>
    <w:rsid w:val="00CB4243"/>
    <w:rsid w:val="00CB46F7"/>
    <w:rsid w:val="00CB4847"/>
    <w:rsid w:val="00CB4FCD"/>
    <w:rsid w:val="00CB63FF"/>
    <w:rsid w:val="00CB66D6"/>
    <w:rsid w:val="00CB68F5"/>
    <w:rsid w:val="00CB771F"/>
    <w:rsid w:val="00CB790E"/>
    <w:rsid w:val="00CB7DCF"/>
    <w:rsid w:val="00CC05F1"/>
    <w:rsid w:val="00CC0F24"/>
    <w:rsid w:val="00CC20E6"/>
    <w:rsid w:val="00CC29B2"/>
    <w:rsid w:val="00CC307D"/>
    <w:rsid w:val="00CC317B"/>
    <w:rsid w:val="00CC34F5"/>
    <w:rsid w:val="00CC3B4B"/>
    <w:rsid w:val="00CC3BC2"/>
    <w:rsid w:val="00CC3DCB"/>
    <w:rsid w:val="00CC3DE6"/>
    <w:rsid w:val="00CC4F3A"/>
    <w:rsid w:val="00CC59F7"/>
    <w:rsid w:val="00CC5A7F"/>
    <w:rsid w:val="00CC5B44"/>
    <w:rsid w:val="00CC793A"/>
    <w:rsid w:val="00CC7A61"/>
    <w:rsid w:val="00CC7F96"/>
    <w:rsid w:val="00CD108A"/>
    <w:rsid w:val="00CD1887"/>
    <w:rsid w:val="00CD1AAC"/>
    <w:rsid w:val="00CD1C4C"/>
    <w:rsid w:val="00CD215E"/>
    <w:rsid w:val="00CD2A98"/>
    <w:rsid w:val="00CD2CF7"/>
    <w:rsid w:val="00CD2CFD"/>
    <w:rsid w:val="00CD30F8"/>
    <w:rsid w:val="00CD3299"/>
    <w:rsid w:val="00CD3591"/>
    <w:rsid w:val="00CD39D3"/>
    <w:rsid w:val="00CD402F"/>
    <w:rsid w:val="00CD4411"/>
    <w:rsid w:val="00CD4435"/>
    <w:rsid w:val="00CD5389"/>
    <w:rsid w:val="00CD5AB1"/>
    <w:rsid w:val="00CD5FC4"/>
    <w:rsid w:val="00CD604C"/>
    <w:rsid w:val="00CD65FA"/>
    <w:rsid w:val="00CD68C0"/>
    <w:rsid w:val="00CE1146"/>
    <w:rsid w:val="00CE1E78"/>
    <w:rsid w:val="00CE296F"/>
    <w:rsid w:val="00CE2B86"/>
    <w:rsid w:val="00CE3598"/>
    <w:rsid w:val="00CE3B2D"/>
    <w:rsid w:val="00CE3D80"/>
    <w:rsid w:val="00CE42CF"/>
    <w:rsid w:val="00CE498E"/>
    <w:rsid w:val="00CE52DE"/>
    <w:rsid w:val="00CE52F5"/>
    <w:rsid w:val="00CE5773"/>
    <w:rsid w:val="00CE5A0E"/>
    <w:rsid w:val="00CE5D63"/>
    <w:rsid w:val="00CE6232"/>
    <w:rsid w:val="00CE68C5"/>
    <w:rsid w:val="00CE6A53"/>
    <w:rsid w:val="00CE6BA7"/>
    <w:rsid w:val="00CE6F04"/>
    <w:rsid w:val="00CE71E7"/>
    <w:rsid w:val="00CE71F3"/>
    <w:rsid w:val="00CF0110"/>
    <w:rsid w:val="00CF0DB4"/>
    <w:rsid w:val="00CF156A"/>
    <w:rsid w:val="00CF197C"/>
    <w:rsid w:val="00CF2150"/>
    <w:rsid w:val="00CF23C6"/>
    <w:rsid w:val="00CF25F7"/>
    <w:rsid w:val="00CF3549"/>
    <w:rsid w:val="00CF3BCC"/>
    <w:rsid w:val="00CF41E1"/>
    <w:rsid w:val="00CF5B14"/>
    <w:rsid w:val="00CF61D4"/>
    <w:rsid w:val="00CF6753"/>
    <w:rsid w:val="00CF6CDB"/>
    <w:rsid w:val="00CF6DDC"/>
    <w:rsid w:val="00CF6E18"/>
    <w:rsid w:val="00CF7990"/>
    <w:rsid w:val="00CF7F3D"/>
    <w:rsid w:val="00D002DB"/>
    <w:rsid w:val="00D00B6F"/>
    <w:rsid w:val="00D00D16"/>
    <w:rsid w:val="00D010FD"/>
    <w:rsid w:val="00D01124"/>
    <w:rsid w:val="00D01FF3"/>
    <w:rsid w:val="00D02098"/>
    <w:rsid w:val="00D0296C"/>
    <w:rsid w:val="00D02EAC"/>
    <w:rsid w:val="00D034E1"/>
    <w:rsid w:val="00D03838"/>
    <w:rsid w:val="00D038A5"/>
    <w:rsid w:val="00D03AC1"/>
    <w:rsid w:val="00D044ED"/>
    <w:rsid w:val="00D0457D"/>
    <w:rsid w:val="00D04824"/>
    <w:rsid w:val="00D04919"/>
    <w:rsid w:val="00D055E2"/>
    <w:rsid w:val="00D05A80"/>
    <w:rsid w:val="00D05A95"/>
    <w:rsid w:val="00D05D38"/>
    <w:rsid w:val="00D05E08"/>
    <w:rsid w:val="00D060ED"/>
    <w:rsid w:val="00D06449"/>
    <w:rsid w:val="00D0677A"/>
    <w:rsid w:val="00D06A98"/>
    <w:rsid w:val="00D07000"/>
    <w:rsid w:val="00D0720B"/>
    <w:rsid w:val="00D072BA"/>
    <w:rsid w:val="00D10D66"/>
    <w:rsid w:val="00D12382"/>
    <w:rsid w:val="00D12BDA"/>
    <w:rsid w:val="00D12D41"/>
    <w:rsid w:val="00D12F4C"/>
    <w:rsid w:val="00D13B92"/>
    <w:rsid w:val="00D13D71"/>
    <w:rsid w:val="00D13DA7"/>
    <w:rsid w:val="00D147D5"/>
    <w:rsid w:val="00D14D3A"/>
    <w:rsid w:val="00D14FBA"/>
    <w:rsid w:val="00D164A2"/>
    <w:rsid w:val="00D167D0"/>
    <w:rsid w:val="00D16980"/>
    <w:rsid w:val="00D16D64"/>
    <w:rsid w:val="00D17DE7"/>
    <w:rsid w:val="00D20057"/>
    <w:rsid w:val="00D2017D"/>
    <w:rsid w:val="00D20A43"/>
    <w:rsid w:val="00D20A66"/>
    <w:rsid w:val="00D20D0C"/>
    <w:rsid w:val="00D20FBE"/>
    <w:rsid w:val="00D21718"/>
    <w:rsid w:val="00D21B83"/>
    <w:rsid w:val="00D21E11"/>
    <w:rsid w:val="00D21E40"/>
    <w:rsid w:val="00D222A1"/>
    <w:rsid w:val="00D22852"/>
    <w:rsid w:val="00D22869"/>
    <w:rsid w:val="00D22B33"/>
    <w:rsid w:val="00D2323A"/>
    <w:rsid w:val="00D23419"/>
    <w:rsid w:val="00D23462"/>
    <w:rsid w:val="00D23521"/>
    <w:rsid w:val="00D23DE1"/>
    <w:rsid w:val="00D24670"/>
    <w:rsid w:val="00D2498E"/>
    <w:rsid w:val="00D24E4B"/>
    <w:rsid w:val="00D251FC"/>
    <w:rsid w:val="00D252F3"/>
    <w:rsid w:val="00D25357"/>
    <w:rsid w:val="00D253BD"/>
    <w:rsid w:val="00D25EE5"/>
    <w:rsid w:val="00D26057"/>
    <w:rsid w:val="00D2650C"/>
    <w:rsid w:val="00D268E4"/>
    <w:rsid w:val="00D26A02"/>
    <w:rsid w:val="00D26C40"/>
    <w:rsid w:val="00D27FB7"/>
    <w:rsid w:val="00D300D1"/>
    <w:rsid w:val="00D3030D"/>
    <w:rsid w:val="00D316D2"/>
    <w:rsid w:val="00D31FC1"/>
    <w:rsid w:val="00D3283D"/>
    <w:rsid w:val="00D32CE1"/>
    <w:rsid w:val="00D33503"/>
    <w:rsid w:val="00D3352C"/>
    <w:rsid w:val="00D335A0"/>
    <w:rsid w:val="00D338DB"/>
    <w:rsid w:val="00D356D2"/>
    <w:rsid w:val="00D35A85"/>
    <w:rsid w:val="00D35AD5"/>
    <w:rsid w:val="00D35C09"/>
    <w:rsid w:val="00D3636B"/>
    <w:rsid w:val="00D36758"/>
    <w:rsid w:val="00D36C84"/>
    <w:rsid w:val="00D36CCA"/>
    <w:rsid w:val="00D36F53"/>
    <w:rsid w:val="00D375E3"/>
    <w:rsid w:val="00D376E0"/>
    <w:rsid w:val="00D37B96"/>
    <w:rsid w:val="00D401D2"/>
    <w:rsid w:val="00D413B1"/>
    <w:rsid w:val="00D41466"/>
    <w:rsid w:val="00D4190C"/>
    <w:rsid w:val="00D41F90"/>
    <w:rsid w:val="00D4213A"/>
    <w:rsid w:val="00D4295D"/>
    <w:rsid w:val="00D42B8F"/>
    <w:rsid w:val="00D4313E"/>
    <w:rsid w:val="00D4317D"/>
    <w:rsid w:val="00D43292"/>
    <w:rsid w:val="00D43339"/>
    <w:rsid w:val="00D433AD"/>
    <w:rsid w:val="00D440F3"/>
    <w:rsid w:val="00D44316"/>
    <w:rsid w:val="00D446D7"/>
    <w:rsid w:val="00D44778"/>
    <w:rsid w:val="00D4503F"/>
    <w:rsid w:val="00D458D3"/>
    <w:rsid w:val="00D46C02"/>
    <w:rsid w:val="00D46C29"/>
    <w:rsid w:val="00D46D82"/>
    <w:rsid w:val="00D47CF6"/>
    <w:rsid w:val="00D50229"/>
    <w:rsid w:val="00D50DE5"/>
    <w:rsid w:val="00D52B87"/>
    <w:rsid w:val="00D53F57"/>
    <w:rsid w:val="00D543C8"/>
    <w:rsid w:val="00D54852"/>
    <w:rsid w:val="00D551C6"/>
    <w:rsid w:val="00D55843"/>
    <w:rsid w:val="00D56018"/>
    <w:rsid w:val="00D563AF"/>
    <w:rsid w:val="00D57265"/>
    <w:rsid w:val="00D574FA"/>
    <w:rsid w:val="00D57511"/>
    <w:rsid w:val="00D5799A"/>
    <w:rsid w:val="00D57A5D"/>
    <w:rsid w:val="00D57F13"/>
    <w:rsid w:val="00D57FA7"/>
    <w:rsid w:val="00D600CD"/>
    <w:rsid w:val="00D600FB"/>
    <w:rsid w:val="00D60341"/>
    <w:rsid w:val="00D603C0"/>
    <w:rsid w:val="00D6099C"/>
    <w:rsid w:val="00D61671"/>
    <w:rsid w:val="00D61699"/>
    <w:rsid w:val="00D6175B"/>
    <w:rsid w:val="00D61901"/>
    <w:rsid w:val="00D61C84"/>
    <w:rsid w:val="00D620DB"/>
    <w:rsid w:val="00D62AEC"/>
    <w:rsid w:val="00D630A5"/>
    <w:rsid w:val="00D6381C"/>
    <w:rsid w:val="00D63B3F"/>
    <w:rsid w:val="00D63B60"/>
    <w:rsid w:val="00D63FC7"/>
    <w:rsid w:val="00D64040"/>
    <w:rsid w:val="00D640F6"/>
    <w:rsid w:val="00D643C4"/>
    <w:rsid w:val="00D645B4"/>
    <w:rsid w:val="00D64A45"/>
    <w:rsid w:val="00D654C6"/>
    <w:rsid w:val="00D65881"/>
    <w:rsid w:val="00D65883"/>
    <w:rsid w:val="00D65A49"/>
    <w:rsid w:val="00D662D1"/>
    <w:rsid w:val="00D66CDD"/>
    <w:rsid w:val="00D67B3E"/>
    <w:rsid w:val="00D67B94"/>
    <w:rsid w:val="00D67ED9"/>
    <w:rsid w:val="00D70525"/>
    <w:rsid w:val="00D70E25"/>
    <w:rsid w:val="00D71752"/>
    <w:rsid w:val="00D71792"/>
    <w:rsid w:val="00D72094"/>
    <w:rsid w:val="00D72723"/>
    <w:rsid w:val="00D730E2"/>
    <w:rsid w:val="00D73813"/>
    <w:rsid w:val="00D738DF"/>
    <w:rsid w:val="00D7393F"/>
    <w:rsid w:val="00D73B7A"/>
    <w:rsid w:val="00D7461B"/>
    <w:rsid w:val="00D74FAB"/>
    <w:rsid w:val="00D75AB7"/>
    <w:rsid w:val="00D75F1B"/>
    <w:rsid w:val="00D7603A"/>
    <w:rsid w:val="00D764DD"/>
    <w:rsid w:val="00D76907"/>
    <w:rsid w:val="00D769FF"/>
    <w:rsid w:val="00D76A54"/>
    <w:rsid w:val="00D76B7E"/>
    <w:rsid w:val="00D76C7E"/>
    <w:rsid w:val="00D77304"/>
    <w:rsid w:val="00D7740F"/>
    <w:rsid w:val="00D81319"/>
    <w:rsid w:val="00D813EA"/>
    <w:rsid w:val="00D81AAC"/>
    <w:rsid w:val="00D81E95"/>
    <w:rsid w:val="00D81F32"/>
    <w:rsid w:val="00D8311E"/>
    <w:rsid w:val="00D83F17"/>
    <w:rsid w:val="00D848CD"/>
    <w:rsid w:val="00D84929"/>
    <w:rsid w:val="00D84C2C"/>
    <w:rsid w:val="00D84E35"/>
    <w:rsid w:val="00D8516B"/>
    <w:rsid w:val="00D853EF"/>
    <w:rsid w:val="00D858FF"/>
    <w:rsid w:val="00D85F41"/>
    <w:rsid w:val="00D85FEF"/>
    <w:rsid w:val="00D8654B"/>
    <w:rsid w:val="00D86B37"/>
    <w:rsid w:val="00D87DFA"/>
    <w:rsid w:val="00D90036"/>
    <w:rsid w:val="00D900CF"/>
    <w:rsid w:val="00D904EC"/>
    <w:rsid w:val="00D916B1"/>
    <w:rsid w:val="00D916F8"/>
    <w:rsid w:val="00D91AD2"/>
    <w:rsid w:val="00D9207B"/>
    <w:rsid w:val="00D9208C"/>
    <w:rsid w:val="00D92672"/>
    <w:rsid w:val="00D92812"/>
    <w:rsid w:val="00D92D02"/>
    <w:rsid w:val="00D92E8D"/>
    <w:rsid w:val="00D92F7C"/>
    <w:rsid w:val="00D93325"/>
    <w:rsid w:val="00D93967"/>
    <w:rsid w:val="00D93BD6"/>
    <w:rsid w:val="00D9419B"/>
    <w:rsid w:val="00D95B6E"/>
    <w:rsid w:val="00D95DA3"/>
    <w:rsid w:val="00D95E57"/>
    <w:rsid w:val="00D96024"/>
    <w:rsid w:val="00D961F9"/>
    <w:rsid w:val="00D97510"/>
    <w:rsid w:val="00D97A31"/>
    <w:rsid w:val="00DA0149"/>
    <w:rsid w:val="00DA0359"/>
    <w:rsid w:val="00DA0389"/>
    <w:rsid w:val="00DA1179"/>
    <w:rsid w:val="00DA12D6"/>
    <w:rsid w:val="00DA1472"/>
    <w:rsid w:val="00DA1795"/>
    <w:rsid w:val="00DA3291"/>
    <w:rsid w:val="00DA3389"/>
    <w:rsid w:val="00DA344E"/>
    <w:rsid w:val="00DA4DEB"/>
    <w:rsid w:val="00DA58CB"/>
    <w:rsid w:val="00DA5B4D"/>
    <w:rsid w:val="00DA5E20"/>
    <w:rsid w:val="00DA5E2B"/>
    <w:rsid w:val="00DA6283"/>
    <w:rsid w:val="00DA63C0"/>
    <w:rsid w:val="00DA6F6A"/>
    <w:rsid w:val="00DB0F7C"/>
    <w:rsid w:val="00DB1211"/>
    <w:rsid w:val="00DB12C0"/>
    <w:rsid w:val="00DB1560"/>
    <w:rsid w:val="00DB1BB0"/>
    <w:rsid w:val="00DB1BC3"/>
    <w:rsid w:val="00DB1E33"/>
    <w:rsid w:val="00DB209D"/>
    <w:rsid w:val="00DB2300"/>
    <w:rsid w:val="00DB2405"/>
    <w:rsid w:val="00DB2A61"/>
    <w:rsid w:val="00DB3D93"/>
    <w:rsid w:val="00DB4465"/>
    <w:rsid w:val="00DB473F"/>
    <w:rsid w:val="00DB4B84"/>
    <w:rsid w:val="00DB4E52"/>
    <w:rsid w:val="00DB4E71"/>
    <w:rsid w:val="00DB51A1"/>
    <w:rsid w:val="00DB5261"/>
    <w:rsid w:val="00DB59C3"/>
    <w:rsid w:val="00DB5A4D"/>
    <w:rsid w:val="00DB68A0"/>
    <w:rsid w:val="00DB6AA5"/>
    <w:rsid w:val="00DB6D67"/>
    <w:rsid w:val="00DB6D69"/>
    <w:rsid w:val="00DB70D3"/>
    <w:rsid w:val="00DB7638"/>
    <w:rsid w:val="00DB77D1"/>
    <w:rsid w:val="00DC02A9"/>
    <w:rsid w:val="00DC0471"/>
    <w:rsid w:val="00DC0675"/>
    <w:rsid w:val="00DC075F"/>
    <w:rsid w:val="00DC1AF5"/>
    <w:rsid w:val="00DC22B6"/>
    <w:rsid w:val="00DC29AE"/>
    <w:rsid w:val="00DC311F"/>
    <w:rsid w:val="00DC32A9"/>
    <w:rsid w:val="00DC33CB"/>
    <w:rsid w:val="00DC430B"/>
    <w:rsid w:val="00DC56C1"/>
    <w:rsid w:val="00DC5794"/>
    <w:rsid w:val="00DC5AA8"/>
    <w:rsid w:val="00DC5B38"/>
    <w:rsid w:val="00DC665F"/>
    <w:rsid w:val="00DC69E2"/>
    <w:rsid w:val="00DC6D77"/>
    <w:rsid w:val="00DC733D"/>
    <w:rsid w:val="00DC7689"/>
    <w:rsid w:val="00DD0205"/>
    <w:rsid w:val="00DD0B44"/>
    <w:rsid w:val="00DD0BE2"/>
    <w:rsid w:val="00DD1C15"/>
    <w:rsid w:val="00DD27FD"/>
    <w:rsid w:val="00DD2AB9"/>
    <w:rsid w:val="00DD2ABE"/>
    <w:rsid w:val="00DD3878"/>
    <w:rsid w:val="00DD3AEF"/>
    <w:rsid w:val="00DD405F"/>
    <w:rsid w:val="00DD42C0"/>
    <w:rsid w:val="00DD4374"/>
    <w:rsid w:val="00DD4933"/>
    <w:rsid w:val="00DD52AC"/>
    <w:rsid w:val="00DD5584"/>
    <w:rsid w:val="00DD5836"/>
    <w:rsid w:val="00DD58D8"/>
    <w:rsid w:val="00DD5A05"/>
    <w:rsid w:val="00DD5EB9"/>
    <w:rsid w:val="00DD6207"/>
    <w:rsid w:val="00DD641A"/>
    <w:rsid w:val="00DD6F3B"/>
    <w:rsid w:val="00DE0261"/>
    <w:rsid w:val="00DE04D8"/>
    <w:rsid w:val="00DE0A15"/>
    <w:rsid w:val="00DE0F3C"/>
    <w:rsid w:val="00DE1405"/>
    <w:rsid w:val="00DE2D38"/>
    <w:rsid w:val="00DE333A"/>
    <w:rsid w:val="00DE39E9"/>
    <w:rsid w:val="00DE3B3D"/>
    <w:rsid w:val="00DE3E4D"/>
    <w:rsid w:val="00DE49B9"/>
    <w:rsid w:val="00DE4F6B"/>
    <w:rsid w:val="00DE5482"/>
    <w:rsid w:val="00DE6A69"/>
    <w:rsid w:val="00DE6C4C"/>
    <w:rsid w:val="00DE6C9F"/>
    <w:rsid w:val="00DE7919"/>
    <w:rsid w:val="00DE7AED"/>
    <w:rsid w:val="00DF001E"/>
    <w:rsid w:val="00DF15DF"/>
    <w:rsid w:val="00DF25F7"/>
    <w:rsid w:val="00DF261F"/>
    <w:rsid w:val="00DF26E5"/>
    <w:rsid w:val="00DF2A63"/>
    <w:rsid w:val="00DF33C2"/>
    <w:rsid w:val="00DF38B8"/>
    <w:rsid w:val="00DF40EA"/>
    <w:rsid w:val="00DF5873"/>
    <w:rsid w:val="00DF5C6B"/>
    <w:rsid w:val="00DF5E8A"/>
    <w:rsid w:val="00DF6357"/>
    <w:rsid w:val="00DF7790"/>
    <w:rsid w:val="00DF77C5"/>
    <w:rsid w:val="00E002F7"/>
    <w:rsid w:val="00E0054B"/>
    <w:rsid w:val="00E00754"/>
    <w:rsid w:val="00E00CD1"/>
    <w:rsid w:val="00E00D14"/>
    <w:rsid w:val="00E01EEF"/>
    <w:rsid w:val="00E01F04"/>
    <w:rsid w:val="00E024C0"/>
    <w:rsid w:val="00E02C58"/>
    <w:rsid w:val="00E046EE"/>
    <w:rsid w:val="00E06312"/>
    <w:rsid w:val="00E071FD"/>
    <w:rsid w:val="00E07218"/>
    <w:rsid w:val="00E072C4"/>
    <w:rsid w:val="00E075F2"/>
    <w:rsid w:val="00E07A2A"/>
    <w:rsid w:val="00E07A63"/>
    <w:rsid w:val="00E10847"/>
    <w:rsid w:val="00E10E0A"/>
    <w:rsid w:val="00E11809"/>
    <w:rsid w:val="00E12B6E"/>
    <w:rsid w:val="00E12E92"/>
    <w:rsid w:val="00E13776"/>
    <w:rsid w:val="00E13C1B"/>
    <w:rsid w:val="00E13EA3"/>
    <w:rsid w:val="00E13F13"/>
    <w:rsid w:val="00E1441F"/>
    <w:rsid w:val="00E14CE1"/>
    <w:rsid w:val="00E14CED"/>
    <w:rsid w:val="00E14FCD"/>
    <w:rsid w:val="00E152B4"/>
    <w:rsid w:val="00E152CB"/>
    <w:rsid w:val="00E157A5"/>
    <w:rsid w:val="00E16962"/>
    <w:rsid w:val="00E17665"/>
    <w:rsid w:val="00E17C21"/>
    <w:rsid w:val="00E17C6B"/>
    <w:rsid w:val="00E17CD5"/>
    <w:rsid w:val="00E20B95"/>
    <w:rsid w:val="00E20E7D"/>
    <w:rsid w:val="00E2153D"/>
    <w:rsid w:val="00E21581"/>
    <w:rsid w:val="00E2262A"/>
    <w:rsid w:val="00E229C2"/>
    <w:rsid w:val="00E23275"/>
    <w:rsid w:val="00E232B9"/>
    <w:rsid w:val="00E243B1"/>
    <w:rsid w:val="00E2578D"/>
    <w:rsid w:val="00E259FA"/>
    <w:rsid w:val="00E2645D"/>
    <w:rsid w:val="00E264F4"/>
    <w:rsid w:val="00E2665A"/>
    <w:rsid w:val="00E27387"/>
    <w:rsid w:val="00E27C09"/>
    <w:rsid w:val="00E30C89"/>
    <w:rsid w:val="00E3218D"/>
    <w:rsid w:val="00E32820"/>
    <w:rsid w:val="00E32F64"/>
    <w:rsid w:val="00E3346F"/>
    <w:rsid w:val="00E33537"/>
    <w:rsid w:val="00E340D1"/>
    <w:rsid w:val="00E3459B"/>
    <w:rsid w:val="00E34680"/>
    <w:rsid w:val="00E34AB5"/>
    <w:rsid w:val="00E34E18"/>
    <w:rsid w:val="00E34E20"/>
    <w:rsid w:val="00E35180"/>
    <w:rsid w:val="00E3530A"/>
    <w:rsid w:val="00E357B7"/>
    <w:rsid w:val="00E35B6E"/>
    <w:rsid w:val="00E36121"/>
    <w:rsid w:val="00E36BA6"/>
    <w:rsid w:val="00E36DB5"/>
    <w:rsid w:val="00E37440"/>
    <w:rsid w:val="00E37973"/>
    <w:rsid w:val="00E400B7"/>
    <w:rsid w:val="00E404C2"/>
    <w:rsid w:val="00E40D30"/>
    <w:rsid w:val="00E41179"/>
    <w:rsid w:val="00E41963"/>
    <w:rsid w:val="00E4273A"/>
    <w:rsid w:val="00E42826"/>
    <w:rsid w:val="00E428D1"/>
    <w:rsid w:val="00E4330F"/>
    <w:rsid w:val="00E43552"/>
    <w:rsid w:val="00E43661"/>
    <w:rsid w:val="00E43B2F"/>
    <w:rsid w:val="00E43B37"/>
    <w:rsid w:val="00E4475A"/>
    <w:rsid w:val="00E44AAC"/>
    <w:rsid w:val="00E44BE4"/>
    <w:rsid w:val="00E44C26"/>
    <w:rsid w:val="00E44D53"/>
    <w:rsid w:val="00E45682"/>
    <w:rsid w:val="00E459C1"/>
    <w:rsid w:val="00E46080"/>
    <w:rsid w:val="00E4649B"/>
    <w:rsid w:val="00E4695D"/>
    <w:rsid w:val="00E46DE0"/>
    <w:rsid w:val="00E46FB5"/>
    <w:rsid w:val="00E47047"/>
    <w:rsid w:val="00E4736F"/>
    <w:rsid w:val="00E479A2"/>
    <w:rsid w:val="00E47E83"/>
    <w:rsid w:val="00E47ED3"/>
    <w:rsid w:val="00E50417"/>
    <w:rsid w:val="00E50833"/>
    <w:rsid w:val="00E51436"/>
    <w:rsid w:val="00E51609"/>
    <w:rsid w:val="00E525D0"/>
    <w:rsid w:val="00E52D9F"/>
    <w:rsid w:val="00E531B4"/>
    <w:rsid w:val="00E53800"/>
    <w:rsid w:val="00E53B8A"/>
    <w:rsid w:val="00E53BB9"/>
    <w:rsid w:val="00E53FDB"/>
    <w:rsid w:val="00E543E0"/>
    <w:rsid w:val="00E55092"/>
    <w:rsid w:val="00E55362"/>
    <w:rsid w:val="00E55549"/>
    <w:rsid w:val="00E55BE1"/>
    <w:rsid w:val="00E55EBE"/>
    <w:rsid w:val="00E55FC9"/>
    <w:rsid w:val="00E56911"/>
    <w:rsid w:val="00E56B03"/>
    <w:rsid w:val="00E56C05"/>
    <w:rsid w:val="00E56C55"/>
    <w:rsid w:val="00E56D4C"/>
    <w:rsid w:val="00E5779D"/>
    <w:rsid w:val="00E579A9"/>
    <w:rsid w:val="00E57EC3"/>
    <w:rsid w:val="00E60073"/>
    <w:rsid w:val="00E6071A"/>
    <w:rsid w:val="00E6081F"/>
    <w:rsid w:val="00E60947"/>
    <w:rsid w:val="00E60A2F"/>
    <w:rsid w:val="00E6129A"/>
    <w:rsid w:val="00E61CB0"/>
    <w:rsid w:val="00E6229A"/>
    <w:rsid w:val="00E6236F"/>
    <w:rsid w:val="00E62586"/>
    <w:rsid w:val="00E62AA9"/>
    <w:rsid w:val="00E62E48"/>
    <w:rsid w:val="00E63113"/>
    <w:rsid w:val="00E6356E"/>
    <w:rsid w:val="00E63925"/>
    <w:rsid w:val="00E63CBB"/>
    <w:rsid w:val="00E63F91"/>
    <w:rsid w:val="00E640B3"/>
    <w:rsid w:val="00E652AB"/>
    <w:rsid w:val="00E65470"/>
    <w:rsid w:val="00E66361"/>
    <w:rsid w:val="00E6663E"/>
    <w:rsid w:val="00E668C8"/>
    <w:rsid w:val="00E67565"/>
    <w:rsid w:val="00E67674"/>
    <w:rsid w:val="00E67ADC"/>
    <w:rsid w:val="00E7055A"/>
    <w:rsid w:val="00E70B49"/>
    <w:rsid w:val="00E71502"/>
    <w:rsid w:val="00E71757"/>
    <w:rsid w:val="00E71C31"/>
    <w:rsid w:val="00E71E1C"/>
    <w:rsid w:val="00E7371F"/>
    <w:rsid w:val="00E738EB"/>
    <w:rsid w:val="00E73D7A"/>
    <w:rsid w:val="00E73FBF"/>
    <w:rsid w:val="00E745CC"/>
    <w:rsid w:val="00E74AFF"/>
    <w:rsid w:val="00E74B51"/>
    <w:rsid w:val="00E74D34"/>
    <w:rsid w:val="00E753C3"/>
    <w:rsid w:val="00E753FB"/>
    <w:rsid w:val="00E7540C"/>
    <w:rsid w:val="00E7568C"/>
    <w:rsid w:val="00E760E8"/>
    <w:rsid w:val="00E764EE"/>
    <w:rsid w:val="00E76F62"/>
    <w:rsid w:val="00E771F2"/>
    <w:rsid w:val="00E7732A"/>
    <w:rsid w:val="00E77445"/>
    <w:rsid w:val="00E7755C"/>
    <w:rsid w:val="00E77870"/>
    <w:rsid w:val="00E779C3"/>
    <w:rsid w:val="00E80031"/>
    <w:rsid w:val="00E803E2"/>
    <w:rsid w:val="00E806A4"/>
    <w:rsid w:val="00E806FC"/>
    <w:rsid w:val="00E80E47"/>
    <w:rsid w:val="00E81427"/>
    <w:rsid w:val="00E81452"/>
    <w:rsid w:val="00E81527"/>
    <w:rsid w:val="00E82255"/>
    <w:rsid w:val="00E82A61"/>
    <w:rsid w:val="00E83889"/>
    <w:rsid w:val="00E84172"/>
    <w:rsid w:val="00E84CD5"/>
    <w:rsid w:val="00E854F9"/>
    <w:rsid w:val="00E85AB2"/>
    <w:rsid w:val="00E862C8"/>
    <w:rsid w:val="00E863A9"/>
    <w:rsid w:val="00E86A3D"/>
    <w:rsid w:val="00E87E69"/>
    <w:rsid w:val="00E87F06"/>
    <w:rsid w:val="00E87F41"/>
    <w:rsid w:val="00E90F9A"/>
    <w:rsid w:val="00E9142B"/>
    <w:rsid w:val="00E91EB9"/>
    <w:rsid w:val="00E91EFB"/>
    <w:rsid w:val="00E93474"/>
    <w:rsid w:val="00E938D2"/>
    <w:rsid w:val="00E94C18"/>
    <w:rsid w:val="00E94DA0"/>
    <w:rsid w:val="00E94FFE"/>
    <w:rsid w:val="00E95CE6"/>
    <w:rsid w:val="00E96580"/>
    <w:rsid w:val="00E96DC7"/>
    <w:rsid w:val="00E97006"/>
    <w:rsid w:val="00E97139"/>
    <w:rsid w:val="00E97CDC"/>
    <w:rsid w:val="00E97E38"/>
    <w:rsid w:val="00EA04B2"/>
    <w:rsid w:val="00EA0E58"/>
    <w:rsid w:val="00EA1327"/>
    <w:rsid w:val="00EA15BB"/>
    <w:rsid w:val="00EA1859"/>
    <w:rsid w:val="00EA1E33"/>
    <w:rsid w:val="00EA20F3"/>
    <w:rsid w:val="00EA33CC"/>
    <w:rsid w:val="00EA3B6E"/>
    <w:rsid w:val="00EA47B2"/>
    <w:rsid w:val="00EA4F21"/>
    <w:rsid w:val="00EA55CA"/>
    <w:rsid w:val="00EA5AB4"/>
    <w:rsid w:val="00EA5FBB"/>
    <w:rsid w:val="00EA62F9"/>
    <w:rsid w:val="00EA667F"/>
    <w:rsid w:val="00EA6752"/>
    <w:rsid w:val="00EA6ABD"/>
    <w:rsid w:val="00EA6E88"/>
    <w:rsid w:val="00EA75E2"/>
    <w:rsid w:val="00EB0681"/>
    <w:rsid w:val="00EB07C4"/>
    <w:rsid w:val="00EB0C8A"/>
    <w:rsid w:val="00EB116B"/>
    <w:rsid w:val="00EB1593"/>
    <w:rsid w:val="00EB18C9"/>
    <w:rsid w:val="00EB1B73"/>
    <w:rsid w:val="00EB2902"/>
    <w:rsid w:val="00EB3052"/>
    <w:rsid w:val="00EB3933"/>
    <w:rsid w:val="00EB4AE5"/>
    <w:rsid w:val="00EB551F"/>
    <w:rsid w:val="00EB5738"/>
    <w:rsid w:val="00EB5A1E"/>
    <w:rsid w:val="00EB5C08"/>
    <w:rsid w:val="00EB5F93"/>
    <w:rsid w:val="00EB61C2"/>
    <w:rsid w:val="00EB622C"/>
    <w:rsid w:val="00EB6CCB"/>
    <w:rsid w:val="00EB714F"/>
    <w:rsid w:val="00EB79FB"/>
    <w:rsid w:val="00EC000D"/>
    <w:rsid w:val="00EC03D9"/>
    <w:rsid w:val="00EC06A8"/>
    <w:rsid w:val="00EC0F0E"/>
    <w:rsid w:val="00EC1239"/>
    <w:rsid w:val="00EC140A"/>
    <w:rsid w:val="00EC1F4D"/>
    <w:rsid w:val="00EC2611"/>
    <w:rsid w:val="00EC2C15"/>
    <w:rsid w:val="00EC322E"/>
    <w:rsid w:val="00EC3465"/>
    <w:rsid w:val="00EC45DC"/>
    <w:rsid w:val="00EC493F"/>
    <w:rsid w:val="00EC4E6D"/>
    <w:rsid w:val="00EC4FC0"/>
    <w:rsid w:val="00EC5859"/>
    <w:rsid w:val="00EC5D64"/>
    <w:rsid w:val="00EC63C8"/>
    <w:rsid w:val="00EC6525"/>
    <w:rsid w:val="00EC68CF"/>
    <w:rsid w:val="00EC6A22"/>
    <w:rsid w:val="00EC6B73"/>
    <w:rsid w:val="00EC72A3"/>
    <w:rsid w:val="00EC7CD7"/>
    <w:rsid w:val="00ED0DFA"/>
    <w:rsid w:val="00ED0E59"/>
    <w:rsid w:val="00ED1427"/>
    <w:rsid w:val="00ED1791"/>
    <w:rsid w:val="00ED25C4"/>
    <w:rsid w:val="00ED25FA"/>
    <w:rsid w:val="00ED2B4D"/>
    <w:rsid w:val="00ED30DC"/>
    <w:rsid w:val="00ED34BD"/>
    <w:rsid w:val="00ED3575"/>
    <w:rsid w:val="00ED3735"/>
    <w:rsid w:val="00ED3AAF"/>
    <w:rsid w:val="00ED3FC6"/>
    <w:rsid w:val="00ED3FCF"/>
    <w:rsid w:val="00ED43D1"/>
    <w:rsid w:val="00ED43DE"/>
    <w:rsid w:val="00ED46D2"/>
    <w:rsid w:val="00ED49E2"/>
    <w:rsid w:val="00ED5298"/>
    <w:rsid w:val="00ED549C"/>
    <w:rsid w:val="00ED54EE"/>
    <w:rsid w:val="00ED5917"/>
    <w:rsid w:val="00ED5A35"/>
    <w:rsid w:val="00ED5E78"/>
    <w:rsid w:val="00ED64B1"/>
    <w:rsid w:val="00ED7260"/>
    <w:rsid w:val="00ED72E8"/>
    <w:rsid w:val="00ED72E9"/>
    <w:rsid w:val="00EE025E"/>
    <w:rsid w:val="00EE0423"/>
    <w:rsid w:val="00EE04A3"/>
    <w:rsid w:val="00EE04B6"/>
    <w:rsid w:val="00EE0D6C"/>
    <w:rsid w:val="00EE180F"/>
    <w:rsid w:val="00EE1887"/>
    <w:rsid w:val="00EE18B9"/>
    <w:rsid w:val="00EE1C36"/>
    <w:rsid w:val="00EE1CA7"/>
    <w:rsid w:val="00EE2068"/>
    <w:rsid w:val="00EE2330"/>
    <w:rsid w:val="00EE28D2"/>
    <w:rsid w:val="00EE2B8F"/>
    <w:rsid w:val="00EE39C2"/>
    <w:rsid w:val="00EE43B1"/>
    <w:rsid w:val="00EE4598"/>
    <w:rsid w:val="00EE493E"/>
    <w:rsid w:val="00EE4A36"/>
    <w:rsid w:val="00EE4DFA"/>
    <w:rsid w:val="00EE4EE1"/>
    <w:rsid w:val="00EE5128"/>
    <w:rsid w:val="00EE5C3F"/>
    <w:rsid w:val="00EF084D"/>
    <w:rsid w:val="00EF0B3D"/>
    <w:rsid w:val="00EF0C08"/>
    <w:rsid w:val="00EF124E"/>
    <w:rsid w:val="00EF128E"/>
    <w:rsid w:val="00EF1A2B"/>
    <w:rsid w:val="00EF1ABF"/>
    <w:rsid w:val="00EF1B2C"/>
    <w:rsid w:val="00EF1D5D"/>
    <w:rsid w:val="00EF28B3"/>
    <w:rsid w:val="00EF352D"/>
    <w:rsid w:val="00EF3F17"/>
    <w:rsid w:val="00EF3F50"/>
    <w:rsid w:val="00EF4377"/>
    <w:rsid w:val="00EF4574"/>
    <w:rsid w:val="00EF45F7"/>
    <w:rsid w:val="00EF5284"/>
    <w:rsid w:val="00EF5B79"/>
    <w:rsid w:val="00EF6D7E"/>
    <w:rsid w:val="00EF72E1"/>
    <w:rsid w:val="00EF7707"/>
    <w:rsid w:val="00EF773C"/>
    <w:rsid w:val="00EF776B"/>
    <w:rsid w:val="00F000B8"/>
    <w:rsid w:val="00F012D1"/>
    <w:rsid w:val="00F01812"/>
    <w:rsid w:val="00F02908"/>
    <w:rsid w:val="00F02FEB"/>
    <w:rsid w:val="00F02FF3"/>
    <w:rsid w:val="00F03E03"/>
    <w:rsid w:val="00F03EEF"/>
    <w:rsid w:val="00F04606"/>
    <w:rsid w:val="00F04A69"/>
    <w:rsid w:val="00F04DD2"/>
    <w:rsid w:val="00F050C7"/>
    <w:rsid w:val="00F05B8D"/>
    <w:rsid w:val="00F05CB3"/>
    <w:rsid w:val="00F05DC5"/>
    <w:rsid w:val="00F060B3"/>
    <w:rsid w:val="00F06736"/>
    <w:rsid w:val="00F069EE"/>
    <w:rsid w:val="00F07450"/>
    <w:rsid w:val="00F10468"/>
    <w:rsid w:val="00F105DF"/>
    <w:rsid w:val="00F1064F"/>
    <w:rsid w:val="00F110D8"/>
    <w:rsid w:val="00F112D6"/>
    <w:rsid w:val="00F117BD"/>
    <w:rsid w:val="00F119DE"/>
    <w:rsid w:val="00F11D79"/>
    <w:rsid w:val="00F12068"/>
    <w:rsid w:val="00F122EF"/>
    <w:rsid w:val="00F126EC"/>
    <w:rsid w:val="00F129AF"/>
    <w:rsid w:val="00F1374F"/>
    <w:rsid w:val="00F138A6"/>
    <w:rsid w:val="00F13B44"/>
    <w:rsid w:val="00F13B85"/>
    <w:rsid w:val="00F14035"/>
    <w:rsid w:val="00F14E72"/>
    <w:rsid w:val="00F15471"/>
    <w:rsid w:val="00F15508"/>
    <w:rsid w:val="00F15BA0"/>
    <w:rsid w:val="00F162E6"/>
    <w:rsid w:val="00F16A2D"/>
    <w:rsid w:val="00F17049"/>
    <w:rsid w:val="00F172E7"/>
    <w:rsid w:val="00F1775E"/>
    <w:rsid w:val="00F20AFB"/>
    <w:rsid w:val="00F20C00"/>
    <w:rsid w:val="00F21E3D"/>
    <w:rsid w:val="00F22424"/>
    <w:rsid w:val="00F225E1"/>
    <w:rsid w:val="00F22611"/>
    <w:rsid w:val="00F227B4"/>
    <w:rsid w:val="00F237AC"/>
    <w:rsid w:val="00F2395E"/>
    <w:rsid w:val="00F23A24"/>
    <w:rsid w:val="00F23C92"/>
    <w:rsid w:val="00F24216"/>
    <w:rsid w:val="00F24311"/>
    <w:rsid w:val="00F24620"/>
    <w:rsid w:val="00F24812"/>
    <w:rsid w:val="00F24A6A"/>
    <w:rsid w:val="00F24EB9"/>
    <w:rsid w:val="00F25A62"/>
    <w:rsid w:val="00F25DDC"/>
    <w:rsid w:val="00F25F19"/>
    <w:rsid w:val="00F25F3D"/>
    <w:rsid w:val="00F2615B"/>
    <w:rsid w:val="00F2630A"/>
    <w:rsid w:val="00F2645C"/>
    <w:rsid w:val="00F2684E"/>
    <w:rsid w:val="00F27045"/>
    <w:rsid w:val="00F270AE"/>
    <w:rsid w:val="00F27113"/>
    <w:rsid w:val="00F271B9"/>
    <w:rsid w:val="00F27351"/>
    <w:rsid w:val="00F27359"/>
    <w:rsid w:val="00F278B2"/>
    <w:rsid w:val="00F3075C"/>
    <w:rsid w:val="00F308E3"/>
    <w:rsid w:val="00F31522"/>
    <w:rsid w:val="00F31EC9"/>
    <w:rsid w:val="00F324E7"/>
    <w:rsid w:val="00F3260E"/>
    <w:rsid w:val="00F3276A"/>
    <w:rsid w:val="00F32A62"/>
    <w:rsid w:val="00F33B60"/>
    <w:rsid w:val="00F33C4E"/>
    <w:rsid w:val="00F34AE2"/>
    <w:rsid w:val="00F352A9"/>
    <w:rsid w:val="00F3594C"/>
    <w:rsid w:val="00F3595D"/>
    <w:rsid w:val="00F360D8"/>
    <w:rsid w:val="00F363AC"/>
    <w:rsid w:val="00F36DAB"/>
    <w:rsid w:val="00F3733A"/>
    <w:rsid w:val="00F37537"/>
    <w:rsid w:val="00F375E4"/>
    <w:rsid w:val="00F3794B"/>
    <w:rsid w:val="00F37EF0"/>
    <w:rsid w:val="00F40347"/>
    <w:rsid w:val="00F40ACD"/>
    <w:rsid w:val="00F41204"/>
    <w:rsid w:val="00F4169C"/>
    <w:rsid w:val="00F4171C"/>
    <w:rsid w:val="00F422D0"/>
    <w:rsid w:val="00F42527"/>
    <w:rsid w:val="00F426FC"/>
    <w:rsid w:val="00F4390C"/>
    <w:rsid w:val="00F43C3F"/>
    <w:rsid w:val="00F43CE3"/>
    <w:rsid w:val="00F44403"/>
    <w:rsid w:val="00F44B0B"/>
    <w:rsid w:val="00F45C6A"/>
    <w:rsid w:val="00F460F8"/>
    <w:rsid w:val="00F46684"/>
    <w:rsid w:val="00F466E7"/>
    <w:rsid w:val="00F47D30"/>
    <w:rsid w:val="00F502B2"/>
    <w:rsid w:val="00F508B9"/>
    <w:rsid w:val="00F50B4E"/>
    <w:rsid w:val="00F50B89"/>
    <w:rsid w:val="00F51803"/>
    <w:rsid w:val="00F518DC"/>
    <w:rsid w:val="00F51A8F"/>
    <w:rsid w:val="00F51CE5"/>
    <w:rsid w:val="00F51CE6"/>
    <w:rsid w:val="00F524CA"/>
    <w:rsid w:val="00F52C44"/>
    <w:rsid w:val="00F52F0C"/>
    <w:rsid w:val="00F53A2A"/>
    <w:rsid w:val="00F54A3A"/>
    <w:rsid w:val="00F5518A"/>
    <w:rsid w:val="00F55E63"/>
    <w:rsid w:val="00F55E7B"/>
    <w:rsid w:val="00F5622A"/>
    <w:rsid w:val="00F565CD"/>
    <w:rsid w:val="00F56729"/>
    <w:rsid w:val="00F574B8"/>
    <w:rsid w:val="00F5760A"/>
    <w:rsid w:val="00F57ECD"/>
    <w:rsid w:val="00F601F9"/>
    <w:rsid w:val="00F60336"/>
    <w:rsid w:val="00F60720"/>
    <w:rsid w:val="00F607F1"/>
    <w:rsid w:val="00F61289"/>
    <w:rsid w:val="00F6153A"/>
    <w:rsid w:val="00F615D8"/>
    <w:rsid w:val="00F61E2D"/>
    <w:rsid w:val="00F620EF"/>
    <w:rsid w:val="00F6223B"/>
    <w:rsid w:val="00F624CD"/>
    <w:rsid w:val="00F62651"/>
    <w:rsid w:val="00F62DB4"/>
    <w:rsid w:val="00F62F05"/>
    <w:rsid w:val="00F638BA"/>
    <w:rsid w:val="00F63AAF"/>
    <w:rsid w:val="00F64385"/>
    <w:rsid w:val="00F651A4"/>
    <w:rsid w:val="00F659DE"/>
    <w:rsid w:val="00F66693"/>
    <w:rsid w:val="00F66A03"/>
    <w:rsid w:val="00F700D8"/>
    <w:rsid w:val="00F701C7"/>
    <w:rsid w:val="00F70277"/>
    <w:rsid w:val="00F702D0"/>
    <w:rsid w:val="00F704F1"/>
    <w:rsid w:val="00F70688"/>
    <w:rsid w:val="00F708D4"/>
    <w:rsid w:val="00F70AB6"/>
    <w:rsid w:val="00F719F0"/>
    <w:rsid w:val="00F71CA0"/>
    <w:rsid w:val="00F71F1C"/>
    <w:rsid w:val="00F7231E"/>
    <w:rsid w:val="00F72539"/>
    <w:rsid w:val="00F7270B"/>
    <w:rsid w:val="00F72973"/>
    <w:rsid w:val="00F729EF"/>
    <w:rsid w:val="00F72C6E"/>
    <w:rsid w:val="00F72D03"/>
    <w:rsid w:val="00F72F4A"/>
    <w:rsid w:val="00F737D0"/>
    <w:rsid w:val="00F73AEE"/>
    <w:rsid w:val="00F73B4D"/>
    <w:rsid w:val="00F73DE4"/>
    <w:rsid w:val="00F7450B"/>
    <w:rsid w:val="00F74538"/>
    <w:rsid w:val="00F74937"/>
    <w:rsid w:val="00F75097"/>
    <w:rsid w:val="00F751B6"/>
    <w:rsid w:val="00F75440"/>
    <w:rsid w:val="00F75534"/>
    <w:rsid w:val="00F758CA"/>
    <w:rsid w:val="00F75EBE"/>
    <w:rsid w:val="00F76504"/>
    <w:rsid w:val="00F768BD"/>
    <w:rsid w:val="00F770C9"/>
    <w:rsid w:val="00F7739B"/>
    <w:rsid w:val="00F77C31"/>
    <w:rsid w:val="00F77CAE"/>
    <w:rsid w:val="00F824F9"/>
    <w:rsid w:val="00F83284"/>
    <w:rsid w:val="00F83324"/>
    <w:rsid w:val="00F83919"/>
    <w:rsid w:val="00F83D32"/>
    <w:rsid w:val="00F84086"/>
    <w:rsid w:val="00F840C4"/>
    <w:rsid w:val="00F84EE6"/>
    <w:rsid w:val="00F86B89"/>
    <w:rsid w:val="00F871CB"/>
    <w:rsid w:val="00F873F7"/>
    <w:rsid w:val="00F90066"/>
    <w:rsid w:val="00F90183"/>
    <w:rsid w:val="00F90ECD"/>
    <w:rsid w:val="00F90F7E"/>
    <w:rsid w:val="00F91268"/>
    <w:rsid w:val="00F92985"/>
    <w:rsid w:val="00F92BCB"/>
    <w:rsid w:val="00F9349E"/>
    <w:rsid w:val="00F93C65"/>
    <w:rsid w:val="00F946B7"/>
    <w:rsid w:val="00F9488C"/>
    <w:rsid w:val="00F950FC"/>
    <w:rsid w:val="00F954EB"/>
    <w:rsid w:val="00F9576C"/>
    <w:rsid w:val="00F95AA5"/>
    <w:rsid w:val="00F96163"/>
    <w:rsid w:val="00F96BB9"/>
    <w:rsid w:val="00F96C6A"/>
    <w:rsid w:val="00F97787"/>
    <w:rsid w:val="00F97C16"/>
    <w:rsid w:val="00F97E48"/>
    <w:rsid w:val="00F97FBD"/>
    <w:rsid w:val="00F97FD3"/>
    <w:rsid w:val="00FA0A24"/>
    <w:rsid w:val="00FA0F4A"/>
    <w:rsid w:val="00FA116F"/>
    <w:rsid w:val="00FA2339"/>
    <w:rsid w:val="00FA29E4"/>
    <w:rsid w:val="00FA29F6"/>
    <w:rsid w:val="00FA376E"/>
    <w:rsid w:val="00FA3A3B"/>
    <w:rsid w:val="00FA4E07"/>
    <w:rsid w:val="00FA5A97"/>
    <w:rsid w:val="00FA5C8D"/>
    <w:rsid w:val="00FA6D11"/>
    <w:rsid w:val="00FA72F1"/>
    <w:rsid w:val="00FB0ADB"/>
    <w:rsid w:val="00FB0F5B"/>
    <w:rsid w:val="00FB10A4"/>
    <w:rsid w:val="00FB1116"/>
    <w:rsid w:val="00FB1237"/>
    <w:rsid w:val="00FB1E4D"/>
    <w:rsid w:val="00FB21C0"/>
    <w:rsid w:val="00FB21CC"/>
    <w:rsid w:val="00FB23BA"/>
    <w:rsid w:val="00FB2439"/>
    <w:rsid w:val="00FB28DC"/>
    <w:rsid w:val="00FB2DDB"/>
    <w:rsid w:val="00FB30CF"/>
    <w:rsid w:val="00FB34AC"/>
    <w:rsid w:val="00FB34BE"/>
    <w:rsid w:val="00FB42F3"/>
    <w:rsid w:val="00FB44AA"/>
    <w:rsid w:val="00FB465D"/>
    <w:rsid w:val="00FB5065"/>
    <w:rsid w:val="00FB5CD5"/>
    <w:rsid w:val="00FB5E85"/>
    <w:rsid w:val="00FB6005"/>
    <w:rsid w:val="00FB644F"/>
    <w:rsid w:val="00FB6B29"/>
    <w:rsid w:val="00FB6B40"/>
    <w:rsid w:val="00FB6FB1"/>
    <w:rsid w:val="00FB7043"/>
    <w:rsid w:val="00FB71DE"/>
    <w:rsid w:val="00FC09AF"/>
    <w:rsid w:val="00FC0AF8"/>
    <w:rsid w:val="00FC15A4"/>
    <w:rsid w:val="00FC1914"/>
    <w:rsid w:val="00FC1E2C"/>
    <w:rsid w:val="00FC1F58"/>
    <w:rsid w:val="00FC21F5"/>
    <w:rsid w:val="00FC2495"/>
    <w:rsid w:val="00FC290D"/>
    <w:rsid w:val="00FC2AA9"/>
    <w:rsid w:val="00FC2C10"/>
    <w:rsid w:val="00FC363B"/>
    <w:rsid w:val="00FC3AA1"/>
    <w:rsid w:val="00FC3ADC"/>
    <w:rsid w:val="00FC3B23"/>
    <w:rsid w:val="00FC3BC6"/>
    <w:rsid w:val="00FC4047"/>
    <w:rsid w:val="00FC40EF"/>
    <w:rsid w:val="00FC5F50"/>
    <w:rsid w:val="00FC5F9A"/>
    <w:rsid w:val="00FC6611"/>
    <w:rsid w:val="00FC73CA"/>
    <w:rsid w:val="00FC7481"/>
    <w:rsid w:val="00FC766D"/>
    <w:rsid w:val="00FC797D"/>
    <w:rsid w:val="00FD020F"/>
    <w:rsid w:val="00FD0ABF"/>
    <w:rsid w:val="00FD0D15"/>
    <w:rsid w:val="00FD167B"/>
    <w:rsid w:val="00FD1FAC"/>
    <w:rsid w:val="00FD276B"/>
    <w:rsid w:val="00FD2BBD"/>
    <w:rsid w:val="00FD36FB"/>
    <w:rsid w:val="00FD3E7D"/>
    <w:rsid w:val="00FD4004"/>
    <w:rsid w:val="00FD4732"/>
    <w:rsid w:val="00FD4EB5"/>
    <w:rsid w:val="00FD58D8"/>
    <w:rsid w:val="00FD5E2F"/>
    <w:rsid w:val="00FD6CF8"/>
    <w:rsid w:val="00FD7B22"/>
    <w:rsid w:val="00FE151B"/>
    <w:rsid w:val="00FE16AE"/>
    <w:rsid w:val="00FE2110"/>
    <w:rsid w:val="00FE21BF"/>
    <w:rsid w:val="00FE2634"/>
    <w:rsid w:val="00FE2A26"/>
    <w:rsid w:val="00FE2BAD"/>
    <w:rsid w:val="00FE34C7"/>
    <w:rsid w:val="00FE3EBD"/>
    <w:rsid w:val="00FE4538"/>
    <w:rsid w:val="00FE466A"/>
    <w:rsid w:val="00FE4EA3"/>
    <w:rsid w:val="00FE4FD4"/>
    <w:rsid w:val="00FE55A6"/>
    <w:rsid w:val="00FE59F2"/>
    <w:rsid w:val="00FE5EEC"/>
    <w:rsid w:val="00FE60BF"/>
    <w:rsid w:val="00FE622D"/>
    <w:rsid w:val="00FE6C76"/>
    <w:rsid w:val="00FE6D51"/>
    <w:rsid w:val="00FE6FE7"/>
    <w:rsid w:val="00FE7676"/>
    <w:rsid w:val="00FF02F2"/>
    <w:rsid w:val="00FF0B5D"/>
    <w:rsid w:val="00FF1B29"/>
    <w:rsid w:val="00FF1CB0"/>
    <w:rsid w:val="00FF1CF6"/>
    <w:rsid w:val="00FF24F8"/>
    <w:rsid w:val="00FF2502"/>
    <w:rsid w:val="00FF2810"/>
    <w:rsid w:val="00FF2BF7"/>
    <w:rsid w:val="00FF315B"/>
    <w:rsid w:val="00FF34DF"/>
    <w:rsid w:val="00FF498B"/>
    <w:rsid w:val="00FF54D8"/>
    <w:rsid w:val="00FF5839"/>
    <w:rsid w:val="00FF64EF"/>
    <w:rsid w:val="00FF6BF7"/>
    <w:rsid w:val="00FF6C0F"/>
    <w:rsid w:val="00FF6E02"/>
    <w:rsid w:val="00FF7CDF"/>
    <w:rsid w:val="014759DB"/>
    <w:rsid w:val="020A9377"/>
    <w:rsid w:val="026B36E6"/>
    <w:rsid w:val="044CFA55"/>
    <w:rsid w:val="0495AFEA"/>
    <w:rsid w:val="04BDCA6E"/>
    <w:rsid w:val="08B705A2"/>
    <w:rsid w:val="099F12CC"/>
    <w:rsid w:val="0A0C89E1"/>
    <w:rsid w:val="0A325893"/>
    <w:rsid w:val="0BD7A3D6"/>
    <w:rsid w:val="0BF7C2DA"/>
    <w:rsid w:val="0C69C1E3"/>
    <w:rsid w:val="0C916C37"/>
    <w:rsid w:val="0D33D5C0"/>
    <w:rsid w:val="0DFE3C36"/>
    <w:rsid w:val="0ED11D12"/>
    <w:rsid w:val="10BC26BD"/>
    <w:rsid w:val="11343EC9"/>
    <w:rsid w:val="1149BDB0"/>
    <w:rsid w:val="11AF8186"/>
    <w:rsid w:val="12EFE946"/>
    <w:rsid w:val="14739018"/>
    <w:rsid w:val="1592F8F4"/>
    <w:rsid w:val="168DEA3B"/>
    <w:rsid w:val="1695F3E8"/>
    <w:rsid w:val="1779F1FA"/>
    <w:rsid w:val="17F9262E"/>
    <w:rsid w:val="189B05C0"/>
    <w:rsid w:val="1A2D1F54"/>
    <w:rsid w:val="1BFB173B"/>
    <w:rsid w:val="1F5A8D63"/>
    <w:rsid w:val="228AD62F"/>
    <w:rsid w:val="22B543FB"/>
    <w:rsid w:val="231EAA2E"/>
    <w:rsid w:val="241E9D5F"/>
    <w:rsid w:val="24233E79"/>
    <w:rsid w:val="2442C34A"/>
    <w:rsid w:val="247D3DF8"/>
    <w:rsid w:val="24ADA92D"/>
    <w:rsid w:val="2538EEB5"/>
    <w:rsid w:val="27731991"/>
    <w:rsid w:val="28D1E089"/>
    <w:rsid w:val="2964C271"/>
    <w:rsid w:val="2A57AAC4"/>
    <w:rsid w:val="2D0FD572"/>
    <w:rsid w:val="2D299631"/>
    <w:rsid w:val="2DB6AB69"/>
    <w:rsid w:val="2E0BF400"/>
    <w:rsid w:val="2E80DDC9"/>
    <w:rsid w:val="2EA6BC6B"/>
    <w:rsid w:val="3583AE10"/>
    <w:rsid w:val="37AB8133"/>
    <w:rsid w:val="3887331C"/>
    <w:rsid w:val="39D3E0E7"/>
    <w:rsid w:val="3B4375ED"/>
    <w:rsid w:val="3B983A73"/>
    <w:rsid w:val="3CE9FAE1"/>
    <w:rsid w:val="3E0752A9"/>
    <w:rsid w:val="3FFBEEAE"/>
    <w:rsid w:val="407D3050"/>
    <w:rsid w:val="409D7057"/>
    <w:rsid w:val="40D03050"/>
    <w:rsid w:val="42B7E80C"/>
    <w:rsid w:val="42B8300D"/>
    <w:rsid w:val="43DF1F5E"/>
    <w:rsid w:val="447F22C8"/>
    <w:rsid w:val="44CFC478"/>
    <w:rsid w:val="44ED8AF4"/>
    <w:rsid w:val="4508E8F8"/>
    <w:rsid w:val="489BB3AE"/>
    <w:rsid w:val="49C487EC"/>
    <w:rsid w:val="5293E4BC"/>
    <w:rsid w:val="52A30692"/>
    <w:rsid w:val="530C1259"/>
    <w:rsid w:val="534C8059"/>
    <w:rsid w:val="53FCAD23"/>
    <w:rsid w:val="5472D074"/>
    <w:rsid w:val="5670BB35"/>
    <w:rsid w:val="571FBAE8"/>
    <w:rsid w:val="5747AA23"/>
    <w:rsid w:val="58C0E740"/>
    <w:rsid w:val="597CB4A3"/>
    <w:rsid w:val="5DD36823"/>
    <w:rsid w:val="5EF43890"/>
    <w:rsid w:val="5F0946CD"/>
    <w:rsid w:val="63B49627"/>
    <w:rsid w:val="650D84D4"/>
    <w:rsid w:val="654B96A2"/>
    <w:rsid w:val="6649CB56"/>
    <w:rsid w:val="6BACF613"/>
    <w:rsid w:val="6BD7FB57"/>
    <w:rsid w:val="6BE037C9"/>
    <w:rsid w:val="6C3973A7"/>
    <w:rsid w:val="7039F10A"/>
    <w:rsid w:val="73645B50"/>
    <w:rsid w:val="7386D539"/>
    <w:rsid w:val="752407AD"/>
    <w:rsid w:val="75DD1A85"/>
    <w:rsid w:val="770764BE"/>
    <w:rsid w:val="7714E2C1"/>
    <w:rsid w:val="7833BE56"/>
    <w:rsid w:val="7AD2B0E9"/>
    <w:rsid w:val="7E3DE58A"/>
    <w:rsid w:val="7EEFA5EB"/>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5795044"/>
  <w15:docId w15:val="{57AB1B92-10D6-4580-BA1E-F9FB84EE1E9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AU" w:eastAsia="en-US" w:bidi="ar-SA"/>
      </w:rPr>
    </w:rPrDefault>
    <w:pPrDefault>
      <w:pPr>
        <w:spacing w:after="120" w:line="440" w:lineRule="atLeast"/>
      </w:pPr>
    </w:pPrDefault>
  </w:docDefaults>
  <w:latentStyles w:defLockedState="0" w:defUIPriority="99" w:defSemiHidden="0" w:defUnhideWhenUsed="0" w:defQFormat="0" w:count="376">
    <w:lsdException w:name="Normal" w:uiPriority="1" w:qFormat="1"/>
    <w:lsdException w:name="heading 1" w:uiPriority="1" w:qFormat="1"/>
    <w:lsdException w:name="heading 2" w:semiHidden="1" w:uiPriority="0" w:unhideWhenUsed="1" w:qFormat="1"/>
    <w:lsdException w:name="heading 3" w:semiHidden="1" w:uiPriority="0"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0" w:unhideWhenUsed="1" w:qFormat="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iPriority="0"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iPriority="0" w:unhideWhenUsed="1" w:qFormat="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qFormat="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1"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uiPriority w:val="1"/>
    <w:qFormat/>
    <w:rsid w:val="007B6E9E"/>
    <w:pPr>
      <w:suppressAutoHyphens/>
      <w:spacing w:before="180" w:after="60" w:line="280" w:lineRule="atLeast"/>
    </w:pPr>
    <w:rPr>
      <w:rFonts w:ascii="Calibri" w:hAnsi="Calibri"/>
    </w:rPr>
  </w:style>
  <w:style w:type="paragraph" w:styleId="Heading1">
    <w:name w:val="heading 1"/>
    <w:basedOn w:val="Normal"/>
    <w:next w:val="Normal"/>
    <w:link w:val="Heading1Char"/>
    <w:uiPriority w:val="1"/>
    <w:qFormat/>
    <w:rsid w:val="00ED1427"/>
    <w:pPr>
      <w:keepNext/>
      <w:keepLines/>
      <w:spacing w:before="360" w:after="120" w:line="460" w:lineRule="atLeast"/>
      <w:contextualSpacing/>
      <w:outlineLvl w:val="0"/>
    </w:pPr>
    <w:rPr>
      <w:rFonts w:asciiTheme="majorHAnsi" w:eastAsiaTheme="majorEastAsia" w:hAnsiTheme="majorHAnsi" w:cstheme="majorBidi"/>
      <w:bCs/>
      <w:sz w:val="40"/>
      <w:szCs w:val="28"/>
    </w:rPr>
  </w:style>
  <w:style w:type="paragraph" w:styleId="Heading2">
    <w:name w:val="heading 2"/>
    <w:basedOn w:val="Heading1"/>
    <w:next w:val="Normal"/>
    <w:link w:val="Heading2Char"/>
    <w:unhideWhenUsed/>
    <w:qFormat/>
    <w:rsid w:val="007F5ACA"/>
    <w:pPr>
      <w:ind w:left="851" w:hanging="851"/>
      <w:outlineLvl w:val="1"/>
    </w:pPr>
    <w:rPr>
      <w:sz w:val="34"/>
      <w:szCs w:val="34"/>
    </w:rPr>
  </w:style>
  <w:style w:type="paragraph" w:styleId="Heading3">
    <w:name w:val="heading 3"/>
    <w:basedOn w:val="Heading2"/>
    <w:next w:val="Normal"/>
    <w:link w:val="Heading3Char"/>
    <w:unhideWhenUsed/>
    <w:qFormat/>
    <w:rsid w:val="007F5ACA"/>
    <w:pPr>
      <w:spacing w:line="340" w:lineRule="atLeast"/>
      <w:outlineLvl w:val="2"/>
    </w:pPr>
    <w:rPr>
      <w:rFonts w:eastAsia="Times New Roman"/>
      <w:bCs w:val="0"/>
      <w:sz w:val="30"/>
      <w:szCs w:val="30"/>
    </w:rPr>
  </w:style>
  <w:style w:type="paragraph" w:styleId="Heading4">
    <w:name w:val="heading 4"/>
    <w:basedOn w:val="Normal"/>
    <w:next w:val="Normal"/>
    <w:link w:val="Heading4Char"/>
    <w:uiPriority w:val="9"/>
    <w:unhideWhenUsed/>
    <w:qFormat/>
    <w:rsid w:val="00CE498E"/>
    <w:pPr>
      <w:spacing w:before="240"/>
      <w:outlineLvl w:val="3"/>
    </w:pPr>
    <w:rPr>
      <w:color w:val="005A77"/>
      <w:sz w:val="28"/>
      <w:szCs w:val="28"/>
    </w:rPr>
  </w:style>
  <w:style w:type="paragraph" w:styleId="Heading5">
    <w:name w:val="heading 5"/>
    <w:basedOn w:val="Heading4"/>
    <w:next w:val="Normal"/>
    <w:link w:val="Heading5Char"/>
    <w:uiPriority w:val="9"/>
    <w:semiHidden/>
    <w:unhideWhenUsed/>
    <w:qFormat/>
    <w:rsid w:val="00623BA1"/>
    <w:pPr>
      <w:numPr>
        <w:ilvl w:val="4"/>
      </w:numPr>
      <w:outlineLvl w:val="4"/>
    </w:pPr>
    <w:rPr>
      <w:i/>
      <w:color w:val="77B6BD" w:themeColor="accent1" w:themeShade="BF"/>
      <w:sz w:val="22"/>
    </w:rPr>
  </w:style>
  <w:style w:type="paragraph" w:styleId="Heading6">
    <w:name w:val="heading 6"/>
    <w:basedOn w:val="Heading5"/>
    <w:next w:val="Normal"/>
    <w:link w:val="Heading6Char"/>
    <w:uiPriority w:val="9"/>
    <w:semiHidden/>
    <w:unhideWhenUsed/>
    <w:qFormat/>
    <w:rsid w:val="00486804"/>
    <w:pPr>
      <w:numPr>
        <w:ilvl w:val="5"/>
      </w:numPr>
      <w:spacing w:before="40"/>
      <w:outlineLvl w:val="5"/>
    </w:pPr>
    <w:rPr>
      <w:color w:val="43838A" w:themeColor="accent1" w:themeShade="7F"/>
    </w:rPr>
  </w:style>
  <w:style w:type="paragraph" w:styleId="Heading7">
    <w:name w:val="heading 7"/>
    <w:basedOn w:val="Heading6"/>
    <w:next w:val="Normal"/>
    <w:link w:val="Heading7Char"/>
    <w:uiPriority w:val="9"/>
    <w:semiHidden/>
    <w:unhideWhenUsed/>
    <w:qFormat/>
    <w:rsid w:val="00486804"/>
    <w:pPr>
      <w:numPr>
        <w:ilvl w:val="6"/>
      </w:numPr>
      <w:outlineLvl w:val="6"/>
    </w:pPr>
    <w:rPr>
      <w:i w:val="0"/>
      <w:iCs/>
    </w:rPr>
  </w:style>
  <w:style w:type="paragraph" w:styleId="Heading8">
    <w:name w:val="heading 8"/>
    <w:basedOn w:val="Heading7"/>
    <w:next w:val="Normal"/>
    <w:link w:val="Heading8Char"/>
    <w:uiPriority w:val="9"/>
    <w:semiHidden/>
    <w:unhideWhenUsed/>
    <w:qFormat/>
    <w:rsid w:val="00486804"/>
    <w:pPr>
      <w:numPr>
        <w:ilvl w:val="7"/>
      </w:numPr>
      <w:outlineLvl w:val="7"/>
    </w:pPr>
    <w:rPr>
      <w:color w:val="272727" w:themeColor="text1" w:themeTint="D8"/>
      <w:sz w:val="21"/>
      <w:szCs w:val="21"/>
    </w:rPr>
  </w:style>
  <w:style w:type="paragraph" w:styleId="Heading9">
    <w:name w:val="heading 9"/>
    <w:basedOn w:val="Heading8"/>
    <w:next w:val="Normal"/>
    <w:link w:val="Heading9Char"/>
    <w:uiPriority w:val="9"/>
    <w:semiHidden/>
    <w:unhideWhenUsed/>
    <w:qFormat/>
    <w:rsid w:val="00486804"/>
    <w:pPr>
      <w:numPr>
        <w:ilvl w:val="8"/>
      </w:numPr>
      <w:outlineLvl w:val="8"/>
    </w:pPr>
    <w:rPr>
      <w:i/>
      <w:iCs w:val="0"/>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1"/>
    <w:rsid w:val="00ED1427"/>
    <w:rPr>
      <w:rFonts w:asciiTheme="majorHAnsi" w:eastAsiaTheme="majorEastAsia" w:hAnsiTheme="majorHAnsi" w:cstheme="majorBidi"/>
      <w:bCs/>
      <w:sz w:val="40"/>
      <w:szCs w:val="28"/>
    </w:rPr>
  </w:style>
  <w:style w:type="character" w:customStyle="1" w:styleId="Heading2Char">
    <w:name w:val="Heading 2 Char"/>
    <w:basedOn w:val="DefaultParagraphFont"/>
    <w:link w:val="Heading2"/>
    <w:rsid w:val="007F5ACA"/>
    <w:rPr>
      <w:rFonts w:asciiTheme="majorHAnsi" w:eastAsiaTheme="majorEastAsia" w:hAnsiTheme="majorHAnsi" w:cstheme="majorBidi"/>
      <w:bCs/>
      <w:color w:val="005A77"/>
      <w:sz w:val="34"/>
      <w:szCs w:val="34"/>
    </w:rPr>
  </w:style>
  <w:style w:type="character" w:customStyle="1" w:styleId="Heading3Char">
    <w:name w:val="Heading 3 Char"/>
    <w:basedOn w:val="DefaultParagraphFont"/>
    <w:link w:val="Heading3"/>
    <w:rsid w:val="007F5ACA"/>
    <w:rPr>
      <w:rFonts w:asciiTheme="majorHAnsi" w:eastAsia="Times New Roman" w:hAnsiTheme="majorHAnsi" w:cstheme="majorBidi"/>
      <w:sz w:val="30"/>
      <w:szCs w:val="30"/>
    </w:rPr>
  </w:style>
  <w:style w:type="paragraph" w:customStyle="1" w:styleId="NormalIndented">
    <w:name w:val="Normal Indented"/>
    <w:basedOn w:val="Normal"/>
    <w:qFormat/>
    <w:rsid w:val="00D0296C"/>
    <w:pPr>
      <w:ind w:left="284"/>
    </w:pPr>
  </w:style>
  <w:style w:type="paragraph" w:styleId="Title">
    <w:name w:val="Title"/>
    <w:basedOn w:val="Heading1"/>
    <w:next w:val="Normal"/>
    <w:link w:val="TitleChar"/>
    <w:uiPriority w:val="10"/>
    <w:qFormat/>
    <w:rsid w:val="00DB6D69"/>
    <w:pPr>
      <w:keepNext w:val="0"/>
      <w:spacing w:before="8400" w:line="480" w:lineRule="atLeast"/>
      <w:jc w:val="right"/>
    </w:pPr>
    <w:rPr>
      <w:kern w:val="28"/>
      <w:szCs w:val="52"/>
    </w:rPr>
  </w:style>
  <w:style w:type="character" w:customStyle="1" w:styleId="TitleChar">
    <w:name w:val="Title Char"/>
    <w:basedOn w:val="DefaultParagraphFont"/>
    <w:link w:val="Title"/>
    <w:uiPriority w:val="10"/>
    <w:rsid w:val="00DB6D69"/>
    <w:rPr>
      <w:rFonts w:asciiTheme="majorHAnsi" w:eastAsiaTheme="majorEastAsia" w:hAnsiTheme="majorHAnsi" w:cstheme="majorBidi"/>
      <w:bCs/>
      <w:color w:val="005A77"/>
      <w:kern w:val="28"/>
      <w:sz w:val="40"/>
      <w:szCs w:val="52"/>
    </w:rPr>
  </w:style>
  <w:style w:type="paragraph" w:styleId="Subtitle">
    <w:name w:val="Subtitle"/>
    <w:basedOn w:val="Title"/>
    <w:next w:val="Normal"/>
    <w:link w:val="SubtitleChar"/>
    <w:uiPriority w:val="11"/>
    <w:qFormat/>
    <w:rsid w:val="00DB6D69"/>
    <w:pPr>
      <w:spacing w:before="360" w:line="260" w:lineRule="atLeast"/>
      <w:ind w:left="576" w:hanging="576"/>
    </w:pPr>
    <w:rPr>
      <w:b/>
      <w:iCs/>
      <w:sz w:val="20"/>
      <w:szCs w:val="24"/>
    </w:rPr>
  </w:style>
  <w:style w:type="character" w:customStyle="1" w:styleId="SubtitleChar">
    <w:name w:val="Subtitle Char"/>
    <w:basedOn w:val="DefaultParagraphFont"/>
    <w:link w:val="Subtitle"/>
    <w:uiPriority w:val="11"/>
    <w:rsid w:val="00DB6D69"/>
    <w:rPr>
      <w:rFonts w:asciiTheme="majorHAnsi" w:eastAsiaTheme="majorEastAsia" w:hAnsiTheme="majorHAnsi" w:cstheme="majorBidi"/>
      <w:b/>
      <w:bCs/>
      <w:iCs/>
      <w:color w:val="005A77"/>
      <w:kern w:val="28"/>
      <w:sz w:val="20"/>
      <w:szCs w:val="24"/>
    </w:rPr>
  </w:style>
  <w:style w:type="paragraph" w:customStyle="1" w:styleId="Bullet1">
    <w:name w:val="Bullet 1"/>
    <w:basedOn w:val="Normal"/>
    <w:link w:val="Bullet1Char"/>
    <w:qFormat/>
    <w:rsid w:val="00C97200"/>
    <w:pPr>
      <w:numPr>
        <w:numId w:val="6"/>
      </w:numPr>
      <w:suppressAutoHyphens w:val="0"/>
      <w:spacing w:before="100" w:after="100" w:line="264" w:lineRule="auto"/>
    </w:pPr>
    <w:rPr>
      <w:rFonts w:cstheme="minorHAnsi"/>
    </w:rPr>
  </w:style>
  <w:style w:type="paragraph" w:customStyle="1" w:styleId="Bullet2">
    <w:name w:val="Bullet 2"/>
    <w:basedOn w:val="Bullet1"/>
    <w:qFormat/>
    <w:rsid w:val="00D46C29"/>
    <w:pPr>
      <w:numPr>
        <w:numId w:val="52"/>
      </w:numPr>
      <w:spacing w:before="80" w:after="80"/>
      <w:ind w:left="850" w:right="272" w:hanging="425"/>
    </w:pPr>
  </w:style>
  <w:style w:type="paragraph" w:customStyle="1" w:styleId="Bullet3">
    <w:name w:val="Bullet 3"/>
    <w:basedOn w:val="Bullet2"/>
    <w:qFormat/>
    <w:rsid w:val="007B6D44"/>
    <w:pPr>
      <w:numPr>
        <w:ilvl w:val="1"/>
        <w:numId w:val="53"/>
      </w:numPr>
      <w:ind w:left="1276" w:hanging="425"/>
    </w:pPr>
  </w:style>
  <w:style w:type="paragraph" w:customStyle="1" w:styleId="NumberedList1">
    <w:name w:val="Numbered List 1"/>
    <w:basedOn w:val="Normal"/>
    <w:qFormat/>
    <w:rsid w:val="00576566"/>
  </w:style>
  <w:style w:type="paragraph" w:customStyle="1" w:styleId="NumberedList2">
    <w:name w:val="Numbered List 2"/>
    <w:basedOn w:val="NumberedList1"/>
    <w:qFormat/>
    <w:rsid w:val="00576566"/>
    <w:pPr>
      <w:numPr>
        <w:ilvl w:val="1"/>
      </w:numPr>
      <w:spacing w:before="120"/>
    </w:pPr>
  </w:style>
  <w:style w:type="paragraph" w:customStyle="1" w:styleId="NumberedList3">
    <w:name w:val="Numbered List 3"/>
    <w:basedOn w:val="NumberedList2"/>
    <w:qFormat/>
    <w:rsid w:val="00576566"/>
    <w:pPr>
      <w:numPr>
        <w:ilvl w:val="2"/>
      </w:numPr>
    </w:pPr>
  </w:style>
  <w:style w:type="paragraph" w:customStyle="1" w:styleId="Heading1Numbered">
    <w:name w:val="Heading 1 Numbered"/>
    <w:basedOn w:val="Heading1"/>
    <w:next w:val="Normal"/>
    <w:qFormat/>
    <w:rsid w:val="00A25BB9"/>
    <w:pPr>
      <w:numPr>
        <w:numId w:val="56"/>
      </w:numPr>
      <w:ind w:left="567" w:hanging="567"/>
    </w:pPr>
    <w:rPr>
      <w:color w:val="1C1C1C" w:themeColor="text2"/>
    </w:rPr>
  </w:style>
  <w:style w:type="paragraph" w:customStyle="1" w:styleId="Heading2Numbered">
    <w:name w:val="Heading 2 Numbered"/>
    <w:basedOn w:val="Heading3"/>
    <w:next w:val="Normal"/>
    <w:qFormat/>
    <w:rsid w:val="003208F2"/>
    <w:pPr>
      <w:numPr>
        <w:ilvl w:val="1"/>
        <w:numId w:val="56"/>
      </w:numPr>
      <w:spacing w:line="400" w:lineRule="atLeast"/>
      <w:ind w:left="794" w:hanging="794"/>
      <w:contextualSpacing w:val="0"/>
      <w:outlineLvl w:val="1"/>
    </w:pPr>
    <w:rPr>
      <w:rFonts w:eastAsiaTheme="majorEastAsia"/>
      <w:bCs/>
      <w:color w:val="1C1C1C" w:themeColor="text2"/>
      <w:sz w:val="34"/>
      <w:szCs w:val="26"/>
    </w:rPr>
  </w:style>
  <w:style w:type="paragraph" w:customStyle="1" w:styleId="Heading3Numbered">
    <w:name w:val="Heading 3 Numbered"/>
    <w:basedOn w:val="Heading3"/>
    <w:next w:val="Normal"/>
    <w:qFormat/>
    <w:rsid w:val="00C01F14"/>
    <w:pPr>
      <w:numPr>
        <w:ilvl w:val="2"/>
        <w:numId w:val="56"/>
      </w:numPr>
      <w:ind w:left="993" w:hanging="992"/>
    </w:pPr>
    <w:rPr>
      <w:szCs w:val="22"/>
    </w:rPr>
  </w:style>
  <w:style w:type="numbering" w:customStyle="1" w:styleId="BulletsList">
    <w:name w:val="Bullets List"/>
    <w:uiPriority w:val="99"/>
    <w:rsid w:val="00F2684E"/>
    <w:pPr>
      <w:numPr>
        <w:numId w:val="1"/>
      </w:numPr>
    </w:pPr>
  </w:style>
  <w:style w:type="numbering" w:customStyle="1" w:styleId="Numberedlist">
    <w:name w:val="Numbered list"/>
    <w:uiPriority w:val="99"/>
    <w:rsid w:val="00F2684E"/>
    <w:pPr>
      <w:numPr>
        <w:numId w:val="2"/>
      </w:numPr>
    </w:pPr>
  </w:style>
  <w:style w:type="numbering" w:customStyle="1" w:styleId="HeadingsList">
    <w:name w:val="Headings List"/>
    <w:uiPriority w:val="99"/>
    <w:rsid w:val="00437D6E"/>
    <w:pPr>
      <w:numPr>
        <w:numId w:val="3"/>
      </w:numPr>
    </w:pPr>
  </w:style>
  <w:style w:type="table" w:styleId="PlainTable2">
    <w:name w:val="Plain Table 2"/>
    <w:basedOn w:val="TableNormal"/>
    <w:uiPriority w:val="42"/>
    <w:rsid w:val="003148B7"/>
    <w:pPr>
      <w:spacing w:after="0" w:line="240" w:lineRule="auto"/>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val="0"/>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paragraph" w:styleId="TOCHeading">
    <w:name w:val="TOC Heading"/>
    <w:basedOn w:val="Heading1"/>
    <w:next w:val="Normal"/>
    <w:uiPriority w:val="39"/>
    <w:unhideWhenUsed/>
    <w:qFormat/>
    <w:rsid w:val="0020122A"/>
    <w:pPr>
      <w:suppressAutoHyphens w:val="0"/>
      <w:contextualSpacing w:val="0"/>
      <w:outlineLvl w:val="9"/>
    </w:pPr>
    <w:rPr>
      <w:bCs w:val="0"/>
      <w:szCs w:val="32"/>
      <w:lang w:val="en-US"/>
    </w:rPr>
  </w:style>
  <w:style w:type="character" w:customStyle="1" w:styleId="Heading4Char">
    <w:name w:val="Heading 4 Char"/>
    <w:basedOn w:val="DefaultParagraphFont"/>
    <w:link w:val="Heading4"/>
    <w:uiPriority w:val="9"/>
    <w:rsid w:val="00CE498E"/>
    <w:rPr>
      <w:color w:val="005A77"/>
      <w:sz w:val="28"/>
      <w:szCs w:val="28"/>
    </w:rPr>
  </w:style>
  <w:style w:type="paragraph" w:styleId="TOC1">
    <w:name w:val="toc 1"/>
    <w:basedOn w:val="Normal"/>
    <w:next w:val="Normal"/>
    <w:autoRedefine/>
    <w:uiPriority w:val="39"/>
    <w:unhideWhenUsed/>
    <w:qFormat/>
    <w:rsid w:val="009F6E54"/>
    <w:pPr>
      <w:tabs>
        <w:tab w:val="left" w:pos="454"/>
        <w:tab w:val="right" w:pos="9072"/>
      </w:tabs>
      <w:spacing w:after="180" w:line="230" w:lineRule="atLeast"/>
    </w:pPr>
    <w:rPr>
      <w:b/>
      <w:sz w:val="23"/>
    </w:rPr>
  </w:style>
  <w:style w:type="paragraph" w:styleId="TOC2">
    <w:name w:val="toc 2"/>
    <w:basedOn w:val="Normal"/>
    <w:next w:val="Normal"/>
    <w:autoRedefine/>
    <w:uiPriority w:val="39"/>
    <w:unhideWhenUsed/>
    <w:qFormat/>
    <w:rsid w:val="009F6E54"/>
    <w:pPr>
      <w:tabs>
        <w:tab w:val="left" w:pos="454"/>
        <w:tab w:val="left" w:pos="1400"/>
        <w:tab w:val="right" w:pos="9072"/>
      </w:tabs>
      <w:spacing w:before="60" w:line="230" w:lineRule="atLeast"/>
      <w:ind w:left="1134" w:hanging="680"/>
    </w:pPr>
  </w:style>
  <w:style w:type="paragraph" w:styleId="TOC3">
    <w:name w:val="toc 3"/>
    <w:basedOn w:val="Normal"/>
    <w:next w:val="Normal"/>
    <w:autoRedefine/>
    <w:uiPriority w:val="39"/>
    <w:unhideWhenUsed/>
    <w:rsid w:val="00A11A0F"/>
    <w:pPr>
      <w:tabs>
        <w:tab w:val="left" w:pos="1134"/>
        <w:tab w:val="left" w:pos="1400"/>
        <w:tab w:val="right" w:pos="9072"/>
      </w:tabs>
      <w:spacing w:before="60"/>
      <w:ind w:left="1400" w:hanging="680"/>
    </w:pPr>
  </w:style>
  <w:style w:type="paragraph" w:styleId="Header">
    <w:name w:val="header"/>
    <w:basedOn w:val="Normal"/>
    <w:link w:val="HeaderChar"/>
    <w:uiPriority w:val="99"/>
    <w:unhideWhenUsed/>
    <w:rsid w:val="00DB6D69"/>
    <w:pPr>
      <w:tabs>
        <w:tab w:val="center" w:pos="4513"/>
        <w:tab w:val="right" w:pos="9026"/>
      </w:tabs>
      <w:spacing w:before="0" w:after="0" w:line="180" w:lineRule="atLeast"/>
      <w:jc w:val="right"/>
    </w:pPr>
    <w:rPr>
      <w:sz w:val="14"/>
    </w:rPr>
  </w:style>
  <w:style w:type="paragraph" w:styleId="TOC4">
    <w:name w:val="toc 4"/>
    <w:basedOn w:val="Normal"/>
    <w:next w:val="Normal"/>
    <w:autoRedefine/>
    <w:uiPriority w:val="39"/>
    <w:unhideWhenUsed/>
    <w:rsid w:val="0035119D"/>
    <w:pPr>
      <w:suppressAutoHyphens w:val="0"/>
      <w:spacing w:before="0" w:after="100" w:line="259" w:lineRule="auto"/>
      <w:ind w:left="660"/>
    </w:pPr>
    <w:rPr>
      <w:rFonts w:eastAsiaTheme="minorEastAsia"/>
      <w:lang w:eastAsia="en-AU"/>
    </w:rPr>
  </w:style>
  <w:style w:type="paragraph" w:styleId="TOC5">
    <w:name w:val="toc 5"/>
    <w:basedOn w:val="Normal"/>
    <w:next w:val="Normal"/>
    <w:autoRedefine/>
    <w:uiPriority w:val="39"/>
    <w:unhideWhenUsed/>
    <w:rsid w:val="0035119D"/>
    <w:pPr>
      <w:suppressAutoHyphens w:val="0"/>
      <w:spacing w:before="0" w:after="100" w:line="259" w:lineRule="auto"/>
      <w:ind w:left="880"/>
    </w:pPr>
    <w:rPr>
      <w:rFonts w:eastAsiaTheme="minorEastAsia"/>
      <w:lang w:eastAsia="en-AU"/>
    </w:rPr>
  </w:style>
  <w:style w:type="paragraph" w:styleId="TOC6">
    <w:name w:val="toc 6"/>
    <w:basedOn w:val="Normal"/>
    <w:next w:val="Normal"/>
    <w:autoRedefine/>
    <w:uiPriority w:val="39"/>
    <w:unhideWhenUsed/>
    <w:rsid w:val="0035119D"/>
    <w:pPr>
      <w:suppressAutoHyphens w:val="0"/>
      <w:spacing w:before="0" w:after="100" w:line="259" w:lineRule="auto"/>
      <w:ind w:left="1100"/>
    </w:pPr>
    <w:rPr>
      <w:rFonts w:eastAsiaTheme="minorEastAsia"/>
      <w:lang w:eastAsia="en-AU"/>
    </w:rPr>
  </w:style>
  <w:style w:type="paragraph" w:styleId="TOC7">
    <w:name w:val="toc 7"/>
    <w:basedOn w:val="Normal"/>
    <w:next w:val="Normal"/>
    <w:autoRedefine/>
    <w:uiPriority w:val="39"/>
    <w:unhideWhenUsed/>
    <w:rsid w:val="0035119D"/>
    <w:pPr>
      <w:suppressAutoHyphens w:val="0"/>
      <w:spacing w:before="0" w:after="100" w:line="259" w:lineRule="auto"/>
      <w:ind w:left="1320"/>
    </w:pPr>
    <w:rPr>
      <w:rFonts w:eastAsiaTheme="minorEastAsia"/>
      <w:lang w:eastAsia="en-AU"/>
    </w:rPr>
  </w:style>
  <w:style w:type="numbering" w:customStyle="1" w:styleId="TableHeadingNumbers">
    <w:name w:val="Table Heading Numbers"/>
    <w:uiPriority w:val="99"/>
    <w:rsid w:val="00FE6D51"/>
    <w:pPr>
      <w:numPr>
        <w:numId w:val="4"/>
      </w:numPr>
    </w:pPr>
  </w:style>
  <w:style w:type="paragraph" w:styleId="TOC8">
    <w:name w:val="toc 8"/>
    <w:basedOn w:val="Normal"/>
    <w:next w:val="Normal"/>
    <w:autoRedefine/>
    <w:uiPriority w:val="39"/>
    <w:unhideWhenUsed/>
    <w:rsid w:val="0035119D"/>
    <w:pPr>
      <w:suppressAutoHyphens w:val="0"/>
      <w:spacing w:before="0" w:after="100" w:line="259" w:lineRule="auto"/>
      <w:ind w:left="1540"/>
    </w:pPr>
    <w:rPr>
      <w:rFonts w:eastAsiaTheme="minorEastAsia"/>
      <w:lang w:eastAsia="en-AU"/>
    </w:rPr>
  </w:style>
  <w:style w:type="paragraph" w:styleId="TOC9">
    <w:name w:val="toc 9"/>
    <w:basedOn w:val="Normal"/>
    <w:next w:val="Normal"/>
    <w:autoRedefine/>
    <w:uiPriority w:val="39"/>
    <w:unhideWhenUsed/>
    <w:rsid w:val="0035119D"/>
    <w:pPr>
      <w:suppressAutoHyphens w:val="0"/>
      <w:spacing w:before="0" w:after="100" w:line="259" w:lineRule="auto"/>
      <w:ind w:left="1760"/>
    </w:pPr>
    <w:rPr>
      <w:rFonts w:eastAsiaTheme="minorEastAsia"/>
      <w:lang w:eastAsia="en-AU"/>
    </w:rPr>
  </w:style>
  <w:style w:type="paragraph" w:styleId="TableofFigures">
    <w:name w:val="table of figures"/>
    <w:basedOn w:val="Normal"/>
    <w:next w:val="Normal"/>
    <w:uiPriority w:val="99"/>
    <w:unhideWhenUsed/>
    <w:rsid w:val="0035119D"/>
    <w:pPr>
      <w:spacing w:after="0"/>
      <w:ind w:left="907" w:hanging="907"/>
    </w:pPr>
  </w:style>
  <w:style w:type="paragraph" w:customStyle="1" w:styleId="IntroPara">
    <w:name w:val="Intro Para"/>
    <w:basedOn w:val="Normal"/>
    <w:qFormat/>
    <w:rsid w:val="001612A4"/>
    <w:pPr>
      <w:pBdr>
        <w:bottom w:val="single" w:sz="4" w:space="6" w:color="BDDCDF" w:themeColor="accent1"/>
      </w:pBdr>
    </w:pPr>
    <w:rPr>
      <w:sz w:val="24"/>
    </w:rPr>
  </w:style>
  <w:style w:type="table" w:styleId="TableGrid">
    <w:name w:val="Table Grid"/>
    <w:basedOn w:val="TableNormal"/>
    <w:uiPriority w:val="59"/>
    <w:rsid w:val="003148B7"/>
    <w:pPr>
      <w:spacing w:after="0" w:line="240" w:lineRule="auto"/>
    </w:pPr>
    <w:tblPr/>
  </w:style>
  <w:style w:type="character" w:customStyle="1" w:styleId="HeaderChar">
    <w:name w:val="Header Char"/>
    <w:basedOn w:val="DefaultParagraphFont"/>
    <w:link w:val="Header"/>
    <w:uiPriority w:val="99"/>
    <w:rsid w:val="00DB6D69"/>
    <w:rPr>
      <w:sz w:val="14"/>
    </w:rPr>
  </w:style>
  <w:style w:type="numbering" w:customStyle="1" w:styleId="FigureTitles">
    <w:name w:val="Figure Titles"/>
    <w:uiPriority w:val="99"/>
    <w:rsid w:val="006346BC"/>
    <w:pPr>
      <w:numPr>
        <w:numId w:val="5"/>
      </w:numPr>
    </w:pPr>
  </w:style>
  <w:style w:type="character" w:styleId="Hyperlink">
    <w:name w:val="Hyperlink"/>
    <w:basedOn w:val="DefaultParagraphFont"/>
    <w:uiPriority w:val="99"/>
    <w:qFormat/>
    <w:rsid w:val="0068743B"/>
    <w:rPr>
      <w:rFonts w:ascii="Calibri" w:hAnsi="Calibri" w:cs="MuseoSans-500"/>
      <w:color w:val="auto"/>
      <w:sz w:val="22"/>
      <w:u w:val="single" w:color="0070C0"/>
    </w:rPr>
  </w:style>
  <w:style w:type="character" w:styleId="IntenseEmphasis">
    <w:name w:val="Intense Emphasis"/>
    <w:basedOn w:val="DefaultParagraphFont"/>
    <w:uiPriority w:val="21"/>
    <w:qFormat/>
    <w:rsid w:val="00FE6D51"/>
    <w:rPr>
      <w:b/>
      <w:i/>
      <w:iCs/>
      <w:color w:val="auto"/>
    </w:rPr>
  </w:style>
  <w:style w:type="character" w:styleId="Strong">
    <w:name w:val="Strong"/>
    <w:basedOn w:val="DefaultParagraphFont"/>
    <w:uiPriority w:val="22"/>
    <w:qFormat/>
    <w:rsid w:val="00FE6D51"/>
    <w:rPr>
      <w:b/>
      <w:bCs/>
    </w:rPr>
  </w:style>
  <w:style w:type="character" w:styleId="Emphasis">
    <w:name w:val="Emphasis"/>
    <w:basedOn w:val="DefaultParagraphFont"/>
    <w:uiPriority w:val="20"/>
    <w:qFormat/>
    <w:rsid w:val="009D7407"/>
    <w:rPr>
      <w:i/>
      <w:iCs/>
    </w:rPr>
  </w:style>
  <w:style w:type="character" w:customStyle="1" w:styleId="Heading5Char">
    <w:name w:val="Heading 5 Char"/>
    <w:basedOn w:val="DefaultParagraphFont"/>
    <w:link w:val="Heading5"/>
    <w:uiPriority w:val="9"/>
    <w:semiHidden/>
    <w:rsid w:val="00486804"/>
    <w:rPr>
      <w:i/>
      <w:color w:val="77B6BD" w:themeColor="accent1" w:themeShade="BF"/>
      <w:szCs w:val="28"/>
    </w:rPr>
  </w:style>
  <w:style w:type="paragraph" w:styleId="Caption">
    <w:name w:val="caption"/>
    <w:basedOn w:val="Normal"/>
    <w:next w:val="Normal"/>
    <w:uiPriority w:val="35"/>
    <w:unhideWhenUsed/>
    <w:qFormat/>
    <w:rsid w:val="00FB44AA"/>
    <w:pPr>
      <w:spacing w:before="200" w:after="120"/>
    </w:pPr>
    <w:rPr>
      <w:b/>
      <w:iCs/>
      <w:color w:val="000000" w:themeColor="text1"/>
      <w:szCs w:val="18"/>
    </w:rPr>
  </w:style>
  <w:style w:type="paragraph" w:styleId="Footer">
    <w:name w:val="footer"/>
    <w:basedOn w:val="Normal"/>
    <w:link w:val="FooterChar"/>
    <w:uiPriority w:val="99"/>
    <w:unhideWhenUsed/>
    <w:rsid w:val="00FB44AA"/>
    <w:pPr>
      <w:tabs>
        <w:tab w:val="center" w:pos="4513"/>
        <w:tab w:val="center" w:pos="8819"/>
        <w:tab w:val="right" w:pos="9026"/>
      </w:tabs>
      <w:spacing w:before="120" w:after="0" w:line="180" w:lineRule="atLeast"/>
    </w:pPr>
    <w:rPr>
      <w:sz w:val="14"/>
    </w:rPr>
  </w:style>
  <w:style w:type="character" w:customStyle="1" w:styleId="FooterChar">
    <w:name w:val="Footer Char"/>
    <w:basedOn w:val="DefaultParagraphFont"/>
    <w:link w:val="Footer"/>
    <w:uiPriority w:val="99"/>
    <w:rsid w:val="00FB44AA"/>
    <w:rPr>
      <w:sz w:val="14"/>
    </w:rPr>
  </w:style>
  <w:style w:type="character" w:customStyle="1" w:styleId="Heading6Char">
    <w:name w:val="Heading 6 Char"/>
    <w:basedOn w:val="DefaultParagraphFont"/>
    <w:link w:val="Heading6"/>
    <w:uiPriority w:val="9"/>
    <w:semiHidden/>
    <w:rsid w:val="00486804"/>
    <w:rPr>
      <w:i/>
      <w:color w:val="43838A" w:themeColor="accent1" w:themeShade="7F"/>
      <w:szCs w:val="28"/>
    </w:rPr>
  </w:style>
  <w:style w:type="character" w:customStyle="1" w:styleId="Heading7Char">
    <w:name w:val="Heading 7 Char"/>
    <w:basedOn w:val="DefaultParagraphFont"/>
    <w:link w:val="Heading7"/>
    <w:uiPriority w:val="9"/>
    <w:semiHidden/>
    <w:rsid w:val="00486804"/>
    <w:rPr>
      <w:iCs/>
      <w:color w:val="43838A" w:themeColor="accent1" w:themeShade="7F"/>
      <w:szCs w:val="28"/>
    </w:rPr>
  </w:style>
  <w:style w:type="character" w:customStyle="1" w:styleId="Heading8Char">
    <w:name w:val="Heading 8 Char"/>
    <w:basedOn w:val="DefaultParagraphFont"/>
    <w:link w:val="Heading8"/>
    <w:uiPriority w:val="9"/>
    <w:semiHidden/>
    <w:rsid w:val="00486804"/>
    <w:rPr>
      <w:iCs/>
      <w:color w:val="272727" w:themeColor="text1" w:themeTint="D8"/>
      <w:sz w:val="21"/>
      <w:szCs w:val="21"/>
    </w:rPr>
  </w:style>
  <w:style w:type="character" w:customStyle="1" w:styleId="Heading9Char">
    <w:name w:val="Heading 9 Char"/>
    <w:basedOn w:val="DefaultParagraphFont"/>
    <w:link w:val="Heading9"/>
    <w:uiPriority w:val="9"/>
    <w:semiHidden/>
    <w:rsid w:val="00486804"/>
    <w:rPr>
      <w:i/>
      <w:color w:val="272727" w:themeColor="text1" w:themeTint="D8"/>
      <w:sz w:val="21"/>
      <w:szCs w:val="21"/>
    </w:rPr>
  </w:style>
  <w:style w:type="paragraph" w:customStyle="1" w:styleId="Boxed1Text">
    <w:name w:val="Boxed 1 Text"/>
    <w:basedOn w:val="Normal"/>
    <w:link w:val="Boxed1TextChar"/>
    <w:qFormat/>
    <w:rsid w:val="00486804"/>
    <w:pPr>
      <w:pBdr>
        <w:top w:val="single" w:sz="4" w:space="14" w:color="F1F8F8" w:themeColor="accent1" w:themeTint="33"/>
        <w:left w:val="single" w:sz="4" w:space="14" w:color="F1F8F8" w:themeColor="accent1" w:themeTint="33"/>
        <w:bottom w:val="single" w:sz="4" w:space="14" w:color="F1F8F8" w:themeColor="accent1" w:themeTint="33"/>
        <w:right w:val="single" w:sz="4" w:space="14" w:color="F1F8F8" w:themeColor="accent1" w:themeTint="33"/>
      </w:pBdr>
      <w:shd w:val="clear" w:color="auto" w:fill="F1F8F8" w:themeFill="accent1" w:themeFillTint="33"/>
      <w:ind w:left="284" w:right="284"/>
    </w:pPr>
  </w:style>
  <w:style w:type="paragraph" w:customStyle="1" w:styleId="Boxed1Heading">
    <w:name w:val="Boxed 1 Heading"/>
    <w:basedOn w:val="Boxed1Text"/>
    <w:qFormat/>
    <w:rsid w:val="00486804"/>
    <w:rPr>
      <w:b/>
      <w:sz w:val="24"/>
    </w:rPr>
  </w:style>
  <w:style w:type="paragraph" w:customStyle="1" w:styleId="Boxed2Text">
    <w:name w:val="Boxed 2 Text"/>
    <w:basedOn w:val="Boxed1Text"/>
    <w:link w:val="Boxed2TextChar"/>
    <w:qFormat/>
    <w:rsid w:val="000C2A48"/>
    <w:pPr>
      <w:pBdr>
        <w:top w:val="single" w:sz="4" w:space="14" w:color="BDDCDF" w:themeColor="accent1"/>
        <w:left w:val="single" w:sz="4" w:space="14" w:color="BDDCDF" w:themeColor="accent1"/>
        <w:bottom w:val="single" w:sz="4" w:space="14" w:color="BDDCDF" w:themeColor="accent1"/>
        <w:right w:val="single" w:sz="4" w:space="14" w:color="BDDCDF" w:themeColor="accent1"/>
      </w:pBdr>
      <w:shd w:val="clear" w:color="auto" w:fill="BDDCDF" w:themeFill="accent1"/>
    </w:pPr>
  </w:style>
  <w:style w:type="paragraph" w:customStyle="1" w:styleId="Boxed2Heading">
    <w:name w:val="Boxed 2 Heading"/>
    <w:basedOn w:val="Boxed2Text"/>
    <w:qFormat/>
    <w:rsid w:val="000C2A48"/>
    <w:rPr>
      <w:b/>
      <w:sz w:val="24"/>
    </w:rPr>
  </w:style>
  <w:style w:type="character" w:styleId="PageNumber">
    <w:name w:val="page number"/>
    <w:basedOn w:val="DefaultParagraphFont"/>
    <w:uiPriority w:val="99"/>
    <w:unhideWhenUsed/>
    <w:rsid w:val="00DB6D69"/>
  </w:style>
  <w:style w:type="table" w:styleId="TableGridLight">
    <w:name w:val="Grid Table Light"/>
    <w:basedOn w:val="TableNormal"/>
    <w:uiPriority w:val="40"/>
    <w:rsid w:val="000D60B1"/>
    <w:pPr>
      <w:spacing w:after="0" w:line="240" w:lineRule="auto"/>
    </w:pPr>
    <w:tblPr/>
  </w:style>
  <w:style w:type="table" w:customStyle="1" w:styleId="Finance1">
    <w:name w:val="Finance 1"/>
    <w:basedOn w:val="TableNormal"/>
    <w:uiPriority w:val="99"/>
    <w:rsid w:val="005C37F0"/>
    <w:pPr>
      <w:spacing w:before="60" w:after="60" w:line="200" w:lineRule="atLeast"/>
    </w:pPr>
    <w:rPr>
      <w:sz w:val="16"/>
    </w:rPr>
    <w:tblPr>
      <w:tblStyleRowBandSize w:val="1"/>
      <w:tblStyleColBandSize w:val="1"/>
      <w:tblBorders>
        <w:top w:val="single" w:sz="4" w:space="0" w:color="1C1C1C" w:themeColor="text2"/>
        <w:bottom w:val="single" w:sz="4" w:space="0" w:color="1C1C1C" w:themeColor="text2"/>
        <w:insideH w:val="single" w:sz="4" w:space="0" w:color="1C1C1C" w:themeColor="text2"/>
      </w:tblBorders>
      <w:tblCellMar>
        <w:left w:w="85" w:type="dxa"/>
        <w:right w:w="85" w:type="dxa"/>
      </w:tblCellMar>
    </w:tblPr>
    <w:trPr>
      <w:cantSplit/>
    </w:trPr>
    <w:tblStylePr w:type="firstRow">
      <w:rPr>
        <w:b/>
      </w:rPr>
      <w:tblPr/>
      <w:trPr>
        <w:tblHeader/>
      </w:trPr>
      <w:tcPr>
        <w:shd w:val="clear" w:color="auto" w:fill="1C1C1C" w:themeFill="text2"/>
      </w:tcPr>
    </w:tblStylePr>
    <w:tblStylePr w:type="lastRow">
      <w:tblPr/>
      <w:tcPr>
        <w:shd w:val="clear" w:color="auto" w:fill="1C1C1C" w:themeFill="text2"/>
      </w:tcPr>
    </w:tblStylePr>
    <w:tblStylePr w:type="firstCol">
      <w:tblPr/>
      <w:tcPr>
        <w:tcBorders>
          <w:insideH w:val="single" w:sz="4" w:space="0" w:color="FFFFFF" w:themeColor="background1"/>
        </w:tcBorders>
        <w:shd w:val="clear" w:color="auto" w:fill="1C1C1C" w:themeFill="text2"/>
      </w:tcPr>
    </w:tblStylePr>
    <w:tblStylePr w:type="lastCol">
      <w:tblPr/>
      <w:tcPr>
        <w:shd w:val="clear" w:color="auto" w:fill="BFBFBF" w:themeFill="background1" w:themeFillShade="BF"/>
      </w:tcPr>
    </w:tblStylePr>
    <w:tblStylePr w:type="band1Vert">
      <w:tblPr/>
      <w:tcPr>
        <w:shd w:val="clear" w:color="auto" w:fill="E2E3E2" w:themeFill="background2"/>
      </w:tcPr>
    </w:tblStylePr>
    <w:tblStylePr w:type="band2Vert">
      <w:tblPr/>
      <w:tcPr>
        <w:shd w:val="clear" w:color="auto" w:fill="FFFFFF" w:themeFill="background1"/>
      </w:tcPr>
    </w:tblStylePr>
    <w:tblStylePr w:type="band1Horz">
      <w:tblPr/>
      <w:tcPr>
        <w:shd w:val="clear" w:color="auto" w:fill="E2E3E2" w:themeFill="background2"/>
      </w:tcPr>
    </w:tblStylePr>
    <w:tblStylePr w:type="band2Horz">
      <w:rPr>
        <w:color w:val="auto"/>
      </w:rPr>
      <w:tblPr/>
      <w:tcPr>
        <w:shd w:val="clear" w:color="auto" w:fill="FFFFFF" w:themeFill="background1"/>
      </w:tcPr>
    </w:tblStylePr>
  </w:style>
  <w:style w:type="paragraph" w:customStyle="1" w:styleId="TableText">
    <w:name w:val="Table Text"/>
    <w:basedOn w:val="Normal"/>
    <w:qFormat/>
    <w:rsid w:val="00FB44AA"/>
    <w:pPr>
      <w:spacing w:before="60"/>
    </w:pPr>
    <w:rPr>
      <w:sz w:val="18"/>
    </w:rPr>
  </w:style>
  <w:style w:type="paragraph" w:customStyle="1" w:styleId="TableSourceNotes">
    <w:name w:val="Table Source Notes"/>
    <w:basedOn w:val="TableText"/>
    <w:qFormat/>
    <w:rsid w:val="00FB44AA"/>
    <w:pPr>
      <w:spacing w:before="120" w:line="240" w:lineRule="atLeast"/>
      <w:ind w:left="284" w:hanging="284"/>
      <w:contextualSpacing/>
    </w:pPr>
  </w:style>
  <w:style w:type="paragraph" w:styleId="FootnoteText">
    <w:name w:val="footnote text"/>
    <w:basedOn w:val="Normal"/>
    <w:link w:val="FootnoteTextChar"/>
    <w:uiPriority w:val="99"/>
    <w:semiHidden/>
    <w:unhideWhenUsed/>
    <w:rsid w:val="00AB19CF"/>
    <w:pPr>
      <w:spacing w:before="0" w:after="0" w:line="200" w:lineRule="atLeast"/>
      <w:ind w:left="284" w:hanging="284"/>
    </w:pPr>
    <w:rPr>
      <w:sz w:val="16"/>
      <w:szCs w:val="20"/>
    </w:rPr>
  </w:style>
  <w:style w:type="character" w:customStyle="1" w:styleId="FootnoteTextChar">
    <w:name w:val="Footnote Text Char"/>
    <w:basedOn w:val="DefaultParagraphFont"/>
    <w:link w:val="FootnoteText"/>
    <w:uiPriority w:val="99"/>
    <w:semiHidden/>
    <w:rsid w:val="00AB19CF"/>
    <w:rPr>
      <w:sz w:val="16"/>
      <w:szCs w:val="20"/>
    </w:rPr>
  </w:style>
  <w:style w:type="character" w:styleId="FootnoteReference">
    <w:name w:val="footnote reference"/>
    <w:basedOn w:val="DefaultParagraphFont"/>
    <w:uiPriority w:val="99"/>
    <w:semiHidden/>
    <w:unhideWhenUsed/>
    <w:rsid w:val="0020122A"/>
    <w:rPr>
      <w:vertAlign w:val="superscript"/>
    </w:rPr>
  </w:style>
  <w:style w:type="paragraph" w:customStyle="1" w:styleId="FootnoteSeparator">
    <w:name w:val="Footnote Separator"/>
    <w:basedOn w:val="Normal"/>
    <w:qFormat/>
    <w:rsid w:val="0020122A"/>
    <w:pPr>
      <w:pBdr>
        <w:top w:val="single" w:sz="2" w:space="1" w:color="auto"/>
      </w:pBdr>
      <w:spacing w:before="0" w:after="0" w:line="240" w:lineRule="auto"/>
    </w:pPr>
  </w:style>
  <w:style w:type="character" w:styleId="PlaceholderText">
    <w:name w:val="Placeholder Text"/>
    <w:basedOn w:val="DefaultParagraphFont"/>
    <w:uiPriority w:val="99"/>
    <w:semiHidden/>
    <w:rsid w:val="000A6A8B"/>
    <w:rPr>
      <w:color w:val="808080"/>
    </w:rPr>
  </w:style>
  <w:style w:type="character" w:customStyle="1" w:styleId="Classification">
    <w:name w:val="Classification"/>
    <w:basedOn w:val="DefaultParagraphFont"/>
    <w:uiPriority w:val="1"/>
    <w:qFormat/>
    <w:rsid w:val="006C4DD1"/>
    <w:rPr>
      <w:b/>
      <w:caps/>
      <w:smallCaps w:val="0"/>
      <w:sz w:val="24"/>
    </w:rPr>
  </w:style>
  <w:style w:type="paragraph" w:styleId="BodyText">
    <w:name w:val="Body Text"/>
    <w:basedOn w:val="Normal"/>
    <w:link w:val="BodyTextChar"/>
    <w:uiPriority w:val="1"/>
    <w:qFormat/>
    <w:rsid w:val="00883640"/>
    <w:pPr>
      <w:suppressAutoHyphens w:val="0"/>
      <w:spacing w:before="0" w:after="120" w:line="240" w:lineRule="auto"/>
    </w:pPr>
    <w:rPr>
      <w:rFonts w:ascii="Cambria" w:eastAsia="Cambria" w:hAnsi="Cambria" w:cs="Times New Roman"/>
    </w:rPr>
  </w:style>
  <w:style w:type="character" w:customStyle="1" w:styleId="BodyTextChar">
    <w:name w:val="Body Text Char"/>
    <w:basedOn w:val="DefaultParagraphFont"/>
    <w:link w:val="BodyText"/>
    <w:uiPriority w:val="1"/>
    <w:rsid w:val="0015660F"/>
    <w:rPr>
      <w:rFonts w:ascii="Cambria" w:eastAsia="Cambria" w:hAnsi="Cambria" w:cs="Times New Roman"/>
    </w:rPr>
  </w:style>
  <w:style w:type="paragraph" w:styleId="BalloonText">
    <w:name w:val="Balloon Text"/>
    <w:basedOn w:val="Normal"/>
    <w:link w:val="BalloonTextChar"/>
    <w:uiPriority w:val="99"/>
    <w:semiHidden/>
    <w:unhideWhenUsed/>
    <w:rsid w:val="007A524F"/>
    <w:pPr>
      <w:spacing w:before="0" w:after="0"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7A524F"/>
    <w:rPr>
      <w:rFonts w:ascii="Segoe UI" w:hAnsi="Segoe UI" w:cs="Segoe UI"/>
      <w:sz w:val="18"/>
      <w:szCs w:val="18"/>
    </w:rPr>
  </w:style>
  <w:style w:type="character" w:styleId="CommentReference">
    <w:name w:val="annotation reference"/>
    <w:basedOn w:val="DefaultParagraphFont"/>
    <w:semiHidden/>
    <w:unhideWhenUsed/>
    <w:rsid w:val="00353900"/>
    <w:rPr>
      <w:sz w:val="16"/>
      <w:szCs w:val="16"/>
    </w:rPr>
  </w:style>
  <w:style w:type="paragraph" w:styleId="CommentText">
    <w:name w:val="annotation text"/>
    <w:basedOn w:val="Normal"/>
    <w:link w:val="CommentTextChar"/>
    <w:unhideWhenUsed/>
    <w:qFormat/>
    <w:rsid w:val="00353900"/>
    <w:pPr>
      <w:spacing w:line="240" w:lineRule="auto"/>
    </w:pPr>
    <w:rPr>
      <w:sz w:val="20"/>
      <w:szCs w:val="20"/>
    </w:rPr>
  </w:style>
  <w:style w:type="character" w:customStyle="1" w:styleId="CommentTextChar">
    <w:name w:val="Comment Text Char"/>
    <w:basedOn w:val="DefaultParagraphFont"/>
    <w:link w:val="CommentText"/>
    <w:rsid w:val="00353900"/>
    <w:rPr>
      <w:sz w:val="20"/>
      <w:szCs w:val="20"/>
    </w:rPr>
  </w:style>
  <w:style w:type="paragraph" w:styleId="CommentSubject">
    <w:name w:val="annotation subject"/>
    <w:basedOn w:val="CommentText"/>
    <w:next w:val="CommentText"/>
    <w:link w:val="CommentSubjectChar"/>
    <w:uiPriority w:val="99"/>
    <w:semiHidden/>
    <w:unhideWhenUsed/>
    <w:rsid w:val="00353900"/>
    <w:rPr>
      <w:b/>
      <w:bCs/>
    </w:rPr>
  </w:style>
  <w:style w:type="character" w:customStyle="1" w:styleId="CommentSubjectChar">
    <w:name w:val="Comment Subject Char"/>
    <w:basedOn w:val="CommentTextChar"/>
    <w:link w:val="CommentSubject"/>
    <w:uiPriority w:val="99"/>
    <w:semiHidden/>
    <w:rsid w:val="00353900"/>
    <w:rPr>
      <w:b/>
      <w:bCs/>
      <w:sz w:val="20"/>
      <w:szCs w:val="20"/>
    </w:rPr>
  </w:style>
  <w:style w:type="paragraph" w:customStyle="1" w:styleId="Default">
    <w:name w:val="Default"/>
    <w:rsid w:val="00140F10"/>
    <w:pPr>
      <w:autoSpaceDE w:val="0"/>
      <w:autoSpaceDN w:val="0"/>
      <w:adjustRightInd w:val="0"/>
      <w:spacing w:after="0" w:line="240" w:lineRule="auto"/>
    </w:pPr>
    <w:rPr>
      <w:rFonts w:ascii="Cambria" w:hAnsi="Cambria" w:cs="Cambria"/>
      <w:color w:val="000000"/>
      <w:sz w:val="24"/>
      <w:szCs w:val="24"/>
    </w:rPr>
  </w:style>
  <w:style w:type="character" w:styleId="FollowedHyperlink">
    <w:name w:val="FollowedHyperlink"/>
    <w:basedOn w:val="DefaultParagraphFont"/>
    <w:uiPriority w:val="99"/>
    <w:unhideWhenUsed/>
    <w:rsid w:val="00921F42"/>
    <w:rPr>
      <w:color w:val="954F72" w:themeColor="followedHyperlink"/>
      <w:u w:val="single"/>
    </w:rPr>
  </w:style>
  <w:style w:type="paragraph" w:customStyle="1" w:styleId="TableParagraph">
    <w:name w:val="Table Paragraph"/>
    <w:basedOn w:val="Normal"/>
    <w:uiPriority w:val="1"/>
    <w:qFormat/>
    <w:rsid w:val="00883640"/>
    <w:pPr>
      <w:widowControl w:val="0"/>
      <w:suppressAutoHyphens w:val="0"/>
      <w:spacing w:before="0" w:after="0" w:line="240" w:lineRule="auto"/>
    </w:pPr>
    <w:rPr>
      <w:lang w:val="en-US"/>
    </w:rPr>
  </w:style>
  <w:style w:type="paragraph" w:styleId="Revision">
    <w:name w:val="Revision"/>
    <w:hidden/>
    <w:uiPriority w:val="99"/>
    <w:semiHidden/>
    <w:rsid w:val="00883640"/>
    <w:pPr>
      <w:spacing w:after="0" w:line="240" w:lineRule="auto"/>
    </w:pPr>
  </w:style>
  <w:style w:type="numbering" w:customStyle="1" w:styleId="Style1">
    <w:name w:val="Style1"/>
    <w:uiPriority w:val="99"/>
    <w:rsid w:val="00423576"/>
    <w:pPr>
      <w:numPr>
        <w:numId w:val="11"/>
      </w:numPr>
    </w:pPr>
  </w:style>
  <w:style w:type="numbering" w:customStyle="1" w:styleId="Style2">
    <w:name w:val="Style2"/>
    <w:uiPriority w:val="99"/>
    <w:rsid w:val="005468B0"/>
    <w:pPr>
      <w:numPr>
        <w:numId w:val="14"/>
      </w:numPr>
    </w:pPr>
  </w:style>
  <w:style w:type="paragraph" w:customStyle="1" w:styleId="CoverPage">
    <w:name w:val="Cover Page"/>
    <w:basedOn w:val="Title"/>
    <w:uiPriority w:val="1"/>
    <w:qFormat/>
    <w:rsid w:val="001C7ABE"/>
    <w:pPr>
      <w:numPr>
        <w:numId w:val="15"/>
      </w:numPr>
    </w:pPr>
    <w:rPr>
      <w:rFonts w:asciiTheme="minorHAnsi"/>
      <w:szCs w:val="40"/>
    </w:rPr>
  </w:style>
  <w:style w:type="paragraph" w:styleId="NormalWeb">
    <w:name w:val="Normal (Web)"/>
    <w:basedOn w:val="Normal"/>
    <w:uiPriority w:val="99"/>
    <w:unhideWhenUsed/>
    <w:rsid w:val="003A67E7"/>
    <w:rPr>
      <w:rFonts w:ascii="Times New Roman" w:hAnsi="Times New Roman" w:cs="Times New Roman"/>
      <w:sz w:val="24"/>
      <w:szCs w:val="24"/>
    </w:rPr>
  </w:style>
  <w:style w:type="paragraph" w:customStyle="1" w:styleId="Contents">
    <w:name w:val="Contents"/>
    <w:basedOn w:val="TOCHeading"/>
    <w:uiPriority w:val="1"/>
    <w:qFormat/>
    <w:rsid w:val="004A02E5"/>
    <w:pPr>
      <w:tabs>
        <w:tab w:val="left" w:pos="2977"/>
      </w:tabs>
      <w:ind w:left="432" w:hanging="432"/>
    </w:pPr>
  </w:style>
  <w:style w:type="paragraph" w:customStyle="1" w:styleId="CBMSReportPath">
    <w:name w:val="CBMS Report Path"/>
    <w:basedOn w:val="Normal"/>
    <w:uiPriority w:val="1"/>
    <w:qFormat/>
    <w:rsid w:val="00D85FEF"/>
    <w:pPr>
      <w:spacing w:before="240" w:after="240"/>
    </w:pPr>
    <w:rPr>
      <w:iCs/>
      <w:color w:val="0070C0"/>
    </w:rPr>
  </w:style>
  <w:style w:type="paragraph" w:customStyle="1" w:styleId="Style3">
    <w:name w:val="Style3"/>
    <w:basedOn w:val="Normal"/>
    <w:uiPriority w:val="1"/>
    <w:qFormat/>
    <w:rsid w:val="0003654A"/>
    <w:pPr>
      <w:numPr>
        <w:ilvl w:val="3"/>
        <w:numId w:val="21"/>
      </w:numPr>
      <w:spacing w:before="100" w:after="80"/>
      <w:ind w:left="993"/>
      <w:contextualSpacing/>
    </w:pPr>
  </w:style>
  <w:style w:type="paragraph" w:customStyle="1" w:styleId="PAESStructureNormal">
    <w:name w:val="PAES Structure Normal"/>
    <w:basedOn w:val="Normal"/>
    <w:uiPriority w:val="1"/>
    <w:qFormat/>
    <w:rsid w:val="00607DB9"/>
    <w:pPr>
      <w:spacing w:before="100"/>
    </w:pPr>
  </w:style>
  <w:style w:type="paragraph" w:customStyle="1" w:styleId="PAESStructureCentreBold">
    <w:name w:val="PAES Structure Centre Bold"/>
    <w:basedOn w:val="PAESStructureNormal"/>
    <w:uiPriority w:val="1"/>
    <w:qFormat/>
    <w:rsid w:val="00607DB9"/>
    <w:pPr>
      <w:jc w:val="center"/>
    </w:pPr>
    <w:rPr>
      <w:b/>
    </w:rPr>
  </w:style>
  <w:style w:type="paragraph" w:customStyle="1" w:styleId="TableText-NoofCopies">
    <w:name w:val="Table Text - No. of Copies"/>
    <w:basedOn w:val="Normal"/>
    <w:uiPriority w:val="1"/>
    <w:qFormat/>
    <w:rsid w:val="001E3A51"/>
    <w:pPr>
      <w:spacing w:line="240" w:lineRule="auto"/>
    </w:pPr>
    <w:rPr>
      <w:i/>
      <w:color w:val="FF0000"/>
      <w:sz w:val="18"/>
    </w:rPr>
  </w:style>
  <w:style w:type="paragraph" w:customStyle="1" w:styleId="TableTextCambria">
    <w:name w:val="Table Text Cambria"/>
    <w:basedOn w:val="Normal"/>
    <w:uiPriority w:val="1"/>
    <w:qFormat/>
    <w:rsid w:val="001E3A51"/>
    <w:pPr>
      <w:spacing w:before="57" w:after="120" w:line="120" w:lineRule="atLeast"/>
    </w:pPr>
    <w:rPr>
      <w:rFonts w:ascii="Cambria" w:hAnsi="Cambria"/>
      <w:sz w:val="20"/>
    </w:rPr>
  </w:style>
  <w:style w:type="paragraph" w:customStyle="1" w:styleId="TableTextCambriaIndented">
    <w:name w:val="Table Text Cambria Indented"/>
    <w:basedOn w:val="TableTextCambria"/>
    <w:uiPriority w:val="1"/>
    <w:qFormat/>
    <w:rsid w:val="001E3A51"/>
    <w:pPr>
      <w:ind w:left="284"/>
    </w:pPr>
  </w:style>
  <w:style w:type="paragraph" w:customStyle="1" w:styleId="TableText-Normal">
    <w:name w:val="Table Text - Normal"/>
    <w:basedOn w:val="BodyText"/>
    <w:qFormat/>
    <w:rsid w:val="00564384"/>
    <w:pPr>
      <w:spacing w:before="40" w:after="40" w:line="220" w:lineRule="atLeast"/>
      <w:ind w:left="130" w:right="96"/>
    </w:pPr>
    <w:rPr>
      <w:rFonts w:ascii="Calibri" w:hAnsi="Calibri"/>
      <w:szCs w:val="28"/>
    </w:rPr>
  </w:style>
  <w:style w:type="paragraph" w:customStyle="1" w:styleId="NormalTextRed">
    <w:name w:val="Normal Text Red"/>
    <w:basedOn w:val="Normal"/>
    <w:qFormat/>
    <w:rsid w:val="00BA22A7"/>
    <w:pPr>
      <w:spacing w:before="140"/>
    </w:pPr>
    <w:rPr>
      <w:color w:val="FF0000"/>
      <w:szCs w:val="28"/>
    </w:rPr>
  </w:style>
  <w:style w:type="paragraph" w:customStyle="1" w:styleId="Heading4nonumbers">
    <w:name w:val="Heading 4 (no numbers)"/>
    <w:basedOn w:val="Heading4"/>
    <w:next w:val="Normal"/>
    <w:link w:val="Heading4nonumbersChar"/>
    <w:qFormat/>
    <w:rsid w:val="00044996"/>
    <w:pPr>
      <w:keepNext/>
      <w:keepLines/>
      <w:spacing w:before="260" w:after="120" w:line="240" w:lineRule="auto"/>
      <w:contextualSpacing/>
    </w:pPr>
    <w:rPr>
      <w:rFonts w:asciiTheme="majorHAnsi" w:eastAsia="MS Gothic" w:hAnsiTheme="majorHAnsi" w:cstheme="majorBidi"/>
      <w:bCs/>
      <w:iCs/>
      <w:szCs w:val="24"/>
    </w:rPr>
  </w:style>
  <w:style w:type="character" w:customStyle="1" w:styleId="Heading4nonumbersChar">
    <w:name w:val="Heading 4 (no numbers) Char"/>
    <w:basedOn w:val="Heading4Char"/>
    <w:link w:val="Heading4nonumbers"/>
    <w:rsid w:val="00044996"/>
    <w:rPr>
      <w:rFonts w:asciiTheme="majorHAnsi" w:eastAsia="MS Gothic" w:hAnsiTheme="majorHAnsi" w:cstheme="majorBidi"/>
      <w:bCs/>
      <w:iCs/>
      <w:color w:val="005A77"/>
      <w:sz w:val="28"/>
      <w:szCs w:val="24"/>
    </w:rPr>
  </w:style>
  <w:style w:type="numbering" w:customStyle="1" w:styleId="Bullets">
    <w:name w:val="Bullets"/>
    <w:basedOn w:val="NoList"/>
    <w:uiPriority w:val="99"/>
    <w:rsid w:val="00AA0207"/>
    <w:pPr>
      <w:numPr>
        <w:numId w:val="51"/>
      </w:numPr>
    </w:pPr>
  </w:style>
  <w:style w:type="paragraph" w:customStyle="1" w:styleId="Tablebullets2ndindent">
    <w:name w:val="Table bullets (2nd indent)"/>
    <w:basedOn w:val="Normal"/>
    <w:qFormat/>
    <w:rsid w:val="00AA0207"/>
    <w:pPr>
      <w:numPr>
        <w:ilvl w:val="6"/>
        <w:numId w:val="51"/>
      </w:numPr>
      <w:suppressAutoHyphens w:val="0"/>
      <w:spacing w:before="57" w:after="57" w:line="240" w:lineRule="auto"/>
      <w:ind w:right="96"/>
    </w:pPr>
    <w:rPr>
      <w:rFonts w:ascii="Arial" w:eastAsia="Times New Roman" w:hAnsi="Arial" w:cs="Times New Roman"/>
      <w:sz w:val="18"/>
      <w:szCs w:val="24"/>
    </w:rPr>
  </w:style>
  <w:style w:type="paragraph" w:customStyle="1" w:styleId="Tablebullets1stindent">
    <w:name w:val="Table bullets (1st indent)"/>
    <w:basedOn w:val="Normal"/>
    <w:qFormat/>
    <w:rsid w:val="00AA0207"/>
    <w:pPr>
      <w:numPr>
        <w:ilvl w:val="5"/>
        <w:numId w:val="51"/>
      </w:numPr>
      <w:suppressAutoHyphens w:val="0"/>
      <w:spacing w:before="57" w:after="57" w:line="240" w:lineRule="auto"/>
      <w:ind w:right="96"/>
    </w:pPr>
    <w:rPr>
      <w:rFonts w:ascii="Arial" w:eastAsia="Times New Roman" w:hAnsi="Arial" w:cs="Times New Roman"/>
      <w:sz w:val="18"/>
      <w:szCs w:val="24"/>
    </w:rPr>
  </w:style>
  <w:style w:type="paragraph" w:customStyle="1" w:styleId="TableText-Medium">
    <w:name w:val="Table Text - Medium"/>
    <w:basedOn w:val="TableText-Normal"/>
    <w:qFormat/>
    <w:rsid w:val="00D53F57"/>
    <w:pPr>
      <w:spacing w:before="60" w:after="60"/>
    </w:pPr>
    <w:rPr>
      <w:sz w:val="20"/>
      <w:szCs w:val="20"/>
    </w:rPr>
  </w:style>
  <w:style w:type="paragraph" w:customStyle="1" w:styleId="Bullet4">
    <w:name w:val="Bullet 4"/>
    <w:basedOn w:val="BodyText"/>
    <w:qFormat/>
    <w:rsid w:val="00FD1FAC"/>
    <w:pPr>
      <w:numPr>
        <w:numId w:val="85"/>
      </w:numPr>
      <w:spacing w:after="60"/>
    </w:pPr>
    <w:rPr>
      <w:rFonts w:asciiTheme="minorHAnsi" w:hAnsiTheme="minorHAnsi"/>
      <w:szCs w:val="28"/>
    </w:rPr>
  </w:style>
  <w:style w:type="paragraph" w:customStyle="1" w:styleId="IndentBlueText">
    <w:name w:val="Indent Blue Text"/>
    <w:basedOn w:val="Normal"/>
    <w:qFormat/>
    <w:rsid w:val="00EF0B3D"/>
    <w:pPr>
      <w:suppressAutoHyphens w:val="0"/>
      <w:spacing w:before="0" w:after="120" w:line="280" w:lineRule="exact"/>
      <w:ind w:left="851" w:right="142"/>
      <w:contextualSpacing/>
    </w:pPr>
    <w:rPr>
      <w:rFonts w:eastAsia="Cambria" w:cs="Times New Roman"/>
      <w:color w:val="0070C0"/>
      <w:szCs w:val="28"/>
    </w:rPr>
  </w:style>
  <w:style w:type="paragraph" w:customStyle="1" w:styleId="Numbered">
    <w:name w:val="Numbered"/>
    <w:basedOn w:val="Normal"/>
    <w:qFormat/>
    <w:rsid w:val="0003654A"/>
    <w:pPr>
      <w:widowControl w:val="0"/>
      <w:numPr>
        <w:numId w:val="69"/>
      </w:numPr>
      <w:suppressAutoHyphens w:val="0"/>
      <w:autoSpaceDE w:val="0"/>
      <w:autoSpaceDN w:val="0"/>
      <w:spacing w:before="160" w:after="0" w:line="240" w:lineRule="auto"/>
    </w:pPr>
    <w:rPr>
      <w:rFonts w:eastAsia="Cambria" w:cstheme="minorHAnsi"/>
      <w:szCs w:val="28"/>
    </w:rPr>
  </w:style>
  <w:style w:type="table" w:styleId="PlainTable4">
    <w:name w:val="Plain Table 4"/>
    <w:basedOn w:val="TableNormal"/>
    <w:uiPriority w:val="44"/>
    <w:rsid w:val="001459CB"/>
    <w:pPr>
      <w:spacing w:after="0" w:line="240" w:lineRule="auto"/>
    </w:pPr>
    <w:tblPr/>
    <w:tblStylePr w:type="firstRow">
      <w:rPr>
        <w:b/>
        <w:bCs/>
      </w:rPr>
    </w:tblStylePr>
    <w:tblStylePr w:type="lastRow">
      <w:rPr>
        <w:b/>
        <w:bCs/>
      </w:rPr>
    </w:tblStylePr>
    <w:tblStylePr w:type="firstCol">
      <w:rPr>
        <w:b/>
        <w:bCs/>
      </w:rPr>
    </w:tblStylePr>
    <w:tblStylePr w:type="lastCol">
      <w:rPr>
        <w:b/>
        <w:bCs/>
      </w:rPr>
    </w:tblStylePr>
  </w:style>
  <w:style w:type="paragraph" w:customStyle="1" w:styleId="TableText-Plannedinfoflowdiagram">
    <w:name w:val="Table Text - Planned info flow diagram"/>
    <w:basedOn w:val="TableText"/>
    <w:uiPriority w:val="1"/>
    <w:qFormat/>
    <w:rsid w:val="00815280"/>
    <w:pPr>
      <w:spacing w:before="20" w:after="20" w:line="40" w:lineRule="atLeast"/>
      <w:contextualSpacing/>
      <w:jc w:val="center"/>
    </w:pPr>
  </w:style>
  <w:style w:type="paragraph" w:customStyle="1" w:styleId="TableText-Plannedinfoflowdiagramheaders">
    <w:name w:val="Table Text - Planned info flow diagram headers"/>
    <w:basedOn w:val="TableText-Plannedinfoflowdiagram"/>
    <w:uiPriority w:val="1"/>
    <w:qFormat/>
    <w:rsid w:val="00855BA5"/>
    <w:rPr>
      <w:b/>
      <w:sz w:val="20"/>
      <w:szCs w:val="20"/>
      <w:lang w:val="en-US"/>
    </w:rPr>
  </w:style>
  <w:style w:type="paragraph" w:styleId="EndnoteText">
    <w:name w:val="endnote text"/>
    <w:basedOn w:val="Normal"/>
    <w:link w:val="EndnoteTextChar"/>
    <w:uiPriority w:val="99"/>
    <w:semiHidden/>
    <w:rsid w:val="00580657"/>
    <w:pPr>
      <w:suppressAutoHyphens w:val="0"/>
      <w:spacing w:before="0" w:after="200" w:line="240" w:lineRule="auto"/>
    </w:pPr>
    <w:rPr>
      <w:rFonts w:ascii="Cambria" w:eastAsia="Cambria" w:hAnsi="Cambria" w:cs="Times New Roman"/>
      <w:szCs w:val="20"/>
    </w:rPr>
  </w:style>
  <w:style w:type="character" w:customStyle="1" w:styleId="EndnoteTextChar">
    <w:name w:val="Endnote Text Char"/>
    <w:basedOn w:val="DefaultParagraphFont"/>
    <w:link w:val="EndnoteText"/>
    <w:uiPriority w:val="99"/>
    <w:semiHidden/>
    <w:rsid w:val="00580657"/>
    <w:rPr>
      <w:rFonts w:ascii="Cambria" w:eastAsia="Cambria" w:hAnsi="Cambria" w:cs="Times New Roman"/>
      <w:szCs w:val="20"/>
    </w:rPr>
  </w:style>
  <w:style w:type="paragraph" w:styleId="ListParagraph">
    <w:name w:val="List Paragraph"/>
    <w:basedOn w:val="Normal"/>
    <w:link w:val="ListParagraphChar"/>
    <w:uiPriority w:val="1"/>
    <w:qFormat/>
    <w:rsid w:val="00EA6752"/>
    <w:pPr>
      <w:ind w:left="720"/>
      <w:contextualSpacing/>
    </w:pPr>
  </w:style>
  <w:style w:type="paragraph" w:styleId="ListBullet">
    <w:name w:val="List Bullet"/>
    <w:basedOn w:val="Normal"/>
    <w:qFormat/>
    <w:rsid w:val="00251E52"/>
    <w:pPr>
      <w:spacing w:after="240"/>
      <w:ind w:left="360" w:hanging="360"/>
      <w:contextualSpacing/>
    </w:pPr>
  </w:style>
  <w:style w:type="character" w:customStyle="1" w:styleId="Bullet1Char">
    <w:name w:val="Bullet 1 Char"/>
    <w:basedOn w:val="DefaultParagraphFont"/>
    <w:link w:val="Bullet1"/>
    <w:rsid w:val="00C97200"/>
    <w:rPr>
      <w:rFonts w:ascii="Calibri" w:hAnsi="Calibri" w:cstheme="minorHAnsi"/>
    </w:rPr>
  </w:style>
  <w:style w:type="paragraph" w:customStyle="1" w:styleId="Dash">
    <w:name w:val="Dash"/>
    <w:basedOn w:val="Normal"/>
    <w:link w:val="DashChar"/>
    <w:rsid w:val="0088395D"/>
    <w:pPr>
      <w:numPr>
        <w:ilvl w:val="1"/>
        <w:numId w:val="83"/>
      </w:numPr>
    </w:pPr>
    <w:rPr>
      <w:rFonts w:cstheme="minorHAnsi"/>
    </w:rPr>
  </w:style>
  <w:style w:type="character" w:customStyle="1" w:styleId="DashChar">
    <w:name w:val="Dash Char"/>
    <w:basedOn w:val="Bullet1Char"/>
    <w:link w:val="Dash"/>
    <w:rsid w:val="0088395D"/>
    <w:rPr>
      <w:rFonts w:ascii="Calibri" w:hAnsi="Calibri" w:cstheme="minorHAnsi"/>
    </w:rPr>
  </w:style>
  <w:style w:type="paragraph" w:customStyle="1" w:styleId="DoubleDot">
    <w:name w:val="Double Dot"/>
    <w:basedOn w:val="Normal"/>
    <w:link w:val="DoubleDotChar"/>
    <w:rsid w:val="0088395D"/>
    <w:pPr>
      <w:numPr>
        <w:ilvl w:val="2"/>
        <w:numId w:val="83"/>
      </w:numPr>
    </w:pPr>
    <w:rPr>
      <w:rFonts w:cstheme="minorHAnsi"/>
    </w:rPr>
  </w:style>
  <w:style w:type="character" w:customStyle="1" w:styleId="DoubleDotChar">
    <w:name w:val="Double Dot Char"/>
    <w:basedOn w:val="Bullet1Char"/>
    <w:link w:val="DoubleDot"/>
    <w:rsid w:val="0088395D"/>
    <w:rPr>
      <w:rFonts w:ascii="Calibri" w:hAnsi="Calibri" w:cstheme="minorHAnsi"/>
    </w:rPr>
  </w:style>
  <w:style w:type="character" w:customStyle="1" w:styleId="CrossReference">
    <w:name w:val="Cross Reference"/>
    <w:basedOn w:val="DefaultParagraphFont"/>
    <w:uiPriority w:val="1"/>
    <w:qFormat/>
    <w:rsid w:val="00564384"/>
    <w:rPr>
      <w:rFonts w:ascii="Calibri" w:hAnsi="Calibri"/>
      <w:color w:val="auto"/>
      <w:u w:val="single" w:color="0070C0"/>
    </w:rPr>
  </w:style>
  <w:style w:type="paragraph" w:customStyle="1" w:styleId="TableText-NormalIndented">
    <w:name w:val="Table Text - Normal Indented"/>
    <w:basedOn w:val="TableText-Normal"/>
    <w:qFormat/>
    <w:rsid w:val="00226039"/>
    <w:pPr>
      <w:spacing w:after="60"/>
      <w:ind w:left="720"/>
    </w:pPr>
    <w:rPr>
      <w:szCs w:val="20"/>
    </w:rPr>
  </w:style>
  <w:style w:type="character" w:customStyle="1" w:styleId="normaltextrun">
    <w:name w:val="normaltextrun"/>
    <w:basedOn w:val="DefaultParagraphFont"/>
    <w:rsid w:val="00151AF1"/>
  </w:style>
  <w:style w:type="character" w:styleId="UnresolvedMention">
    <w:name w:val="Unresolved Mention"/>
    <w:basedOn w:val="DefaultParagraphFont"/>
    <w:uiPriority w:val="99"/>
    <w:semiHidden/>
    <w:unhideWhenUsed/>
    <w:rsid w:val="002469A5"/>
    <w:rPr>
      <w:color w:val="605E5C"/>
      <w:shd w:val="clear" w:color="auto" w:fill="E1DFDD"/>
    </w:rPr>
  </w:style>
  <w:style w:type="paragraph" w:customStyle="1" w:styleId="TableText-ParlCommitteesContactDetails">
    <w:name w:val="Table Text - Parl Committees Contact Details"/>
    <w:basedOn w:val="TableText-NormalIndented"/>
    <w:uiPriority w:val="1"/>
    <w:qFormat/>
    <w:rsid w:val="001E34F6"/>
    <w:pPr>
      <w:tabs>
        <w:tab w:val="left" w:pos="2813"/>
      </w:tabs>
      <w:spacing w:before="20" w:after="40"/>
    </w:pPr>
    <w:rPr>
      <w:rFonts w:cs="Calibri"/>
      <w:sz w:val="20"/>
    </w:rPr>
  </w:style>
  <w:style w:type="paragraph" w:customStyle="1" w:styleId="Reports1">
    <w:name w:val="Reports 1"/>
    <w:basedOn w:val="Normal"/>
    <w:qFormat/>
    <w:rsid w:val="0027364B"/>
    <w:pPr>
      <w:numPr>
        <w:numId w:val="83"/>
      </w:numPr>
    </w:pPr>
    <w:rPr>
      <w:rFonts w:cs="Calibri"/>
      <w:iCs/>
      <w:color w:val="0070C0"/>
    </w:rPr>
  </w:style>
  <w:style w:type="character" w:customStyle="1" w:styleId="ListParagraphChar">
    <w:name w:val="List Paragraph Char"/>
    <w:basedOn w:val="DefaultParagraphFont"/>
    <w:link w:val="ListParagraph"/>
    <w:uiPriority w:val="34"/>
    <w:locked/>
    <w:rsid w:val="00797F90"/>
    <w:rPr>
      <w:rFonts w:ascii="Calibri" w:hAnsi="Calibri"/>
    </w:rPr>
  </w:style>
  <w:style w:type="paragraph" w:customStyle="1" w:styleId="OutlineNumbered1">
    <w:name w:val="Outline Numbered 1"/>
    <w:basedOn w:val="Normal"/>
    <w:link w:val="OutlineNumbered1Char"/>
    <w:rsid w:val="007E7292"/>
    <w:pPr>
      <w:numPr>
        <w:numId w:val="99"/>
      </w:numPr>
    </w:pPr>
  </w:style>
  <w:style w:type="character" w:customStyle="1" w:styleId="Boxed1TextChar">
    <w:name w:val="Boxed 1 Text Char"/>
    <w:basedOn w:val="DefaultParagraphFont"/>
    <w:link w:val="Boxed1Text"/>
    <w:rsid w:val="007E7292"/>
    <w:rPr>
      <w:rFonts w:ascii="Calibri" w:hAnsi="Calibri"/>
      <w:shd w:val="clear" w:color="auto" w:fill="F1F8F8" w:themeFill="accent1" w:themeFillTint="33"/>
    </w:rPr>
  </w:style>
  <w:style w:type="character" w:customStyle="1" w:styleId="Boxed2TextChar">
    <w:name w:val="Boxed 2 Text Char"/>
    <w:basedOn w:val="Boxed1TextChar"/>
    <w:link w:val="Boxed2Text"/>
    <w:rsid w:val="007E7292"/>
    <w:rPr>
      <w:rFonts w:ascii="Calibri" w:hAnsi="Calibri"/>
      <w:shd w:val="clear" w:color="auto" w:fill="BDDCDF" w:themeFill="accent1"/>
    </w:rPr>
  </w:style>
  <w:style w:type="character" w:customStyle="1" w:styleId="OutlineNumbered1Char">
    <w:name w:val="Outline Numbered 1 Char"/>
    <w:basedOn w:val="Boxed2TextChar"/>
    <w:link w:val="OutlineNumbered1"/>
    <w:rsid w:val="007E7292"/>
    <w:rPr>
      <w:rFonts w:ascii="Calibri" w:hAnsi="Calibri"/>
      <w:shd w:val="clear" w:color="auto" w:fill="BDDCDF" w:themeFill="accent1"/>
    </w:rPr>
  </w:style>
  <w:style w:type="paragraph" w:customStyle="1" w:styleId="OutlineNumbered2">
    <w:name w:val="Outline Numbered 2"/>
    <w:basedOn w:val="Normal"/>
    <w:link w:val="OutlineNumbered2Char"/>
    <w:rsid w:val="007E7292"/>
    <w:pPr>
      <w:numPr>
        <w:ilvl w:val="1"/>
        <w:numId w:val="99"/>
      </w:numPr>
    </w:pPr>
  </w:style>
  <w:style w:type="character" w:customStyle="1" w:styleId="OutlineNumbered2Char">
    <w:name w:val="Outline Numbered 2 Char"/>
    <w:basedOn w:val="Boxed2TextChar"/>
    <w:link w:val="OutlineNumbered2"/>
    <w:rsid w:val="007E7292"/>
    <w:rPr>
      <w:rFonts w:ascii="Calibri" w:hAnsi="Calibri"/>
      <w:shd w:val="clear" w:color="auto" w:fill="BDDCDF" w:themeFill="accent1"/>
    </w:rPr>
  </w:style>
  <w:style w:type="paragraph" w:customStyle="1" w:styleId="OutlineNumbered3">
    <w:name w:val="Outline Numbered 3"/>
    <w:basedOn w:val="Normal"/>
    <w:link w:val="OutlineNumbered3Char"/>
    <w:rsid w:val="007E7292"/>
    <w:pPr>
      <w:numPr>
        <w:ilvl w:val="2"/>
        <w:numId w:val="99"/>
      </w:numPr>
    </w:pPr>
  </w:style>
  <w:style w:type="character" w:customStyle="1" w:styleId="OutlineNumbered3Char">
    <w:name w:val="Outline Numbered 3 Char"/>
    <w:basedOn w:val="Boxed2TextChar"/>
    <w:link w:val="OutlineNumbered3"/>
    <w:rsid w:val="007E7292"/>
    <w:rPr>
      <w:rFonts w:ascii="Calibri" w:hAnsi="Calibri"/>
      <w:shd w:val="clear" w:color="auto" w:fill="BDDCDF" w:themeFill="accent1"/>
    </w:rPr>
  </w:style>
  <w:style w:type="character" w:styleId="Mention">
    <w:name w:val="Mention"/>
    <w:basedOn w:val="DefaultParagraphFont"/>
    <w:uiPriority w:val="99"/>
    <w:unhideWhenUsed/>
    <w:rsid w:val="00ED3735"/>
    <w:rPr>
      <w:color w:val="2B579A"/>
      <w:shd w:val="clear" w:color="auto" w:fill="E1DFDD"/>
    </w:rPr>
  </w:style>
  <w:style w:type="character" w:customStyle="1" w:styleId="cf01">
    <w:name w:val="cf01"/>
    <w:basedOn w:val="DefaultParagraphFont"/>
    <w:rsid w:val="00076EE0"/>
    <w:rPr>
      <w:rFonts w:ascii="Segoe UI" w:hAnsi="Segoe UI" w:cs="Segoe UI" w:hint="default"/>
      <w:sz w:val="18"/>
      <w:szCs w:val="18"/>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76819448">
      <w:bodyDiv w:val="1"/>
      <w:marLeft w:val="0"/>
      <w:marRight w:val="0"/>
      <w:marTop w:val="0"/>
      <w:marBottom w:val="0"/>
      <w:divBdr>
        <w:top w:val="none" w:sz="0" w:space="0" w:color="auto"/>
        <w:left w:val="none" w:sz="0" w:space="0" w:color="auto"/>
        <w:bottom w:val="none" w:sz="0" w:space="0" w:color="auto"/>
        <w:right w:val="none" w:sz="0" w:space="0" w:color="auto"/>
      </w:divBdr>
    </w:div>
    <w:div w:id="419639953">
      <w:bodyDiv w:val="1"/>
      <w:marLeft w:val="0"/>
      <w:marRight w:val="0"/>
      <w:marTop w:val="0"/>
      <w:marBottom w:val="0"/>
      <w:divBdr>
        <w:top w:val="none" w:sz="0" w:space="0" w:color="auto"/>
        <w:left w:val="none" w:sz="0" w:space="0" w:color="auto"/>
        <w:bottom w:val="none" w:sz="0" w:space="0" w:color="auto"/>
        <w:right w:val="none" w:sz="0" w:space="0" w:color="auto"/>
      </w:divBdr>
    </w:div>
    <w:div w:id="541938809">
      <w:bodyDiv w:val="1"/>
      <w:marLeft w:val="0"/>
      <w:marRight w:val="0"/>
      <w:marTop w:val="0"/>
      <w:marBottom w:val="0"/>
      <w:divBdr>
        <w:top w:val="none" w:sz="0" w:space="0" w:color="auto"/>
        <w:left w:val="none" w:sz="0" w:space="0" w:color="auto"/>
        <w:bottom w:val="none" w:sz="0" w:space="0" w:color="auto"/>
        <w:right w:val="none" w:sz="0" w:space="0" w:color="auto"/>
      </w:divBdr>
    </w:div>
    <w:div w:id="595140187">
      <w:bodyDiv w:val="1"/>
      <w:marLeft w:val="0"/>
      <w:marRight w:val="0"/>
      <w:marTop w:val="0"/>
      <w:marBottom w:val="0"/>
      <w:divBdr>
        <w:top w:val="none" w:sz="0" w:space="0" w:color="auto"/>
        <w:left w:val="none" w:sz="0" w:space="0" w:color="auto"/>
        <w:bottom w:val="none" w:sz="0" w:space="0" w:color="auto"/>
        <w:right w:val="none" w:sz="0" w:space="0" w:color="auto"/>
      </w:divBdr>
    </w:div>
    <w:div w:id="822626163">
      <w:bodyDiv w:val="1"/>
      <w:marLeft w:val="0"/>
      <w:marRight w:val="0"/>
      <w:marTop w:val="0"/>
      <w:marBottom w:val="0"/>
      <w:divBdr>
        <w:top w:val="none" w:sz="0" w:space="0" w:color="auto"/>
        <w:left w:val="none" w:sz="0" w:space="0" w:color="auto"/>
        <w:bottom w:val="none" w:sz="0" w:space="0" w:color="auto"/>
        <w:right w:val="none" w:sz="0" w:space="0" w:color="auto"/>
      </w:divBdr>
    </w:div>
    <w:div w:id="1027372397">
      <w:bodyDiv w:val="1"/>
      <w:marLeft w:val="0"/>
      <w:marRight w:val="0"/>
      <w:marTop w:val="0"/>
      <w:marBottom w:val="0"/>
      <w:divBdr>
        <w:top w:val="none" w:sz="0" w:space="0" w:color="auto"/>
        <w:left w:val="none" w:sz="0" w:space="0" w:color="auto"/>
        <w:bottom w:val="none" w:sz="0" w:space="0" w:color="auto"/>
        <w:right w:val="none" w:sz="0" w:space="0" w:color="auto"/>
      </w:divBdr>
    </w:div>
    <w:div w:id="1429085132">
      <w:bodyDiv w:val="1"/>
      <w:marLeft w:val="0"/>
      <w:marRight w:val="0"/>
      <w:marTop w:val="0"/>
      <w:marBottom w:val="0"/>
      <w:divBdr>
        <w:top w:val="none" w:sz="0" w:space="0" w:color="auto"/>
        <w:left w:val="none" w:sz="0" w:space="0" w:color="auto"/>
        <w:bottom w:val="none" w:sz="0" w:space="0" w:color="auto"/>
        <w:right w:val="none" w:sz="0" w:space="0" w:color="auto"/>
      </w:divBdr>
    </w:div>
    <w:div w:id="1455521666">
      <w:bodyDiv w:val="1"/>
      <w:marLeft w:val="0"/>
      <w:marRight w:val="0"/>
      <w:marTop w:val="0"/>
      <w:marBottom w:val="0"/>
      <w:divBdr>
        <w:top w:val="none" w:sz="0" w:space="0" w:color="auto"/>
        <w:left w:val="none" w:sz="0" w:space="0" w:color="auto"/>
        <w:bottom w:val="none" w:sz="0" w:space="0" w:color="auto"/>
        <w:right w:val="none" w:sz="0" w:space="0" w:color="auto"/>
      </w:divBdr>
    </w:div>
    <w:div w:id="1580753941">
      <w:bodyDiv w:val="1"/>
      <w:marLeft w:val="0"/>
      <w:marRight w:val="0"/>
      <w:marTop w:val="0"/>
      <w:marBottom w:val="0"/>
      <w:divBdr>
        <w:top w:val="none" w:sz="0" w:space="0" w:color="auto"/>
        <w:left w:val="none" w:sz="0" w:space="0" w:color="auto"/>
        <w:bottom w:val="none" w:sz="0" w:space="0" w:color="auto"/>
        <w:right w:val="none" w:sz="0" w:space="0" w:color="auto"/>
      </w:divBdr>
      <w:divsChild>
        <w:div w:id="1677534126">
          <w:marLeft w:val="1253"/>
          <w:marRight w:val="0"/>
          <w:marTop w:val="180"/>
          <w:marBottom w:val="0"/>
          <w:divBdr>
            <w:top w:val="none" w:sz="0" w:space="0" w:color="auto"/>
            <w:left w:val="none" w:sz="0" w:space="0" w:color="auto"/>
            <w:bottom w:val="none" w:sz="0" w:space="0" w:color="auto"/>
            <w:right w:val="none" w:sz="0" w:space="0" w:color="auto"/>
          </w:divBdr>
        </w:div>
      </w:divsChild>
    </w:div>
    <w:div w:id="1697385756">
      <w:bodyDiv w:val="1"/>
      <w:marLeft w:val="0"/>
      <w:marRight w:val="0"/>
      <w:marTop w:val="0"/>
      <w:marBottom w:val="0"/>
      <w:divBdr>
        <w:top w:val="none" w:sz="0" w:space="0" w:color="auto"/>
        <w:left w:val="none" w:sz="0" w:space="0" w:color="auto"/>
        <w:bottom w:val="none" w:sz="0" w:space="0" w:color="auto"/>
        <w:right w:val="none" w:sz="0" w:space="0" w:color="auto"/>
      </w:divBdr>
    </w:div>
    <w:div w:id="1776166753">
      <w:bodyDiv w:val="1"/>
      <w:marLeft w:val="0"/>
      <w:marRight w:val="0"/>
      <w:marTop w:val="0"/>
      <w:marBottom w:val="0"/>
      <w:divBdr>
        <w:top w:val="none" w:sz="0" w:space="0" w:color="auto"/>
        <w:left w:val="none" w:sz="0" w:space="0" w:color="auto"/>
        <w:bottom w:val="none" w:sz="0" w:space="0" w:color="auto"/>
        <w:right w:val="none" w:sz="0" w:space="0" w:color="auto"/>
      </w:divBdr>
    </w:div>
    <w:div w:id="1804300752">
      <w:bodyDiv w:val="1"/>
      <w:marLeft w:val="0"/>
      <w:marRight w:val="0"/>
      <w:marTop w:val="0"/>
      <w:marBottom w:val="0"/>
      <w:divBdr>
        <w:top w:val="none" w:sz="0" w:space="0" w:color="auto"/>
        <w:left w:val="none" w:sz="0" w:space="0" w:color="auto"/>
        <w:bottom w:val="none" w:sz="0" w:space="0" w:color="auto"/>
        <w:right w:val="none" w:sz="0" w:space="0" w:color="auto"/>
      </w:divBdr>
    </w:div>
    <w:div w:id="1981418020">
      <w:bodyDiv w:val="1"/>
      <w:marLeft w:val="0"/>
      <w:marRight w:val="0"/>
      <w:marTop w:val="0"/>
      <w:marBottom w:val="0"/>
      <w:divBdr>
        <w:top w:val="none" w:sz="0" w:space="0" w:color="auto"/>
        <w:left w:val="none" w:sz="0" w:space="0" w:color="auto"/>
        <w:bottom w:val="none" w:sz="0" w:space="0" w:color="auto"/>
        <w:right w:val="none" w:sz="0" w:space="0" w:color="auto"/>
      </w:divBdr>
      <w:divsChild>
        <w:div w:id="1542984315">
          <w:marLeft w:val="547"/>
          <w:marRight w:val="0"/>
          <w:marTop w:val="0"/>
          <w:marBottom w:val="0"/>
          <w:divBdr>
            <w:top w:val="none" w:sz="0" w:space="0" w:color="auto"/>
            <w:left w:val="none" w:sz="0" w:space="0" w:color="auto"/>
            <w:bottom w:val="none" w:sz="0" w:space="0" w:color="auto"/>
            <w:right w:val="none" w:sz="0" w:space="0" w:color="auto"/>
          </w:divBdr>
        </w:div>
      </w:divsChild>
    </w:div>
    <w:div w:id="2054042074">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26" Type="http://schemas.openxmlformats.org/officeDocument/2006/relationships/hyperlink" Target="mailto:tabling@pmc.gov.au" TargetMode="External"/><Relationship Id="rId117" Type="http://schemas.openxmlformats.org/officeDocument/2006/relationships/hyperlink" Target="mailto:table.docs@aph.gov.au" TargetMode="External"/><Relationship Id="rId21" Type="http://schemas.openxmlformats.org/officeDocument/2006/relationships/hyperlink" Target="https://www.finance.gov.au/publications/resource-management-guides/reporting-requirements-following-machinery-government-changes-rmg-119" TargetMode="External"/><Relationship Id="rId42" Type="http://schemas.openxmlformats.org/officeDocument/2006/relationships/hyperlink" Target="mailto:legcon.sen@aph.gov.au" TargetMode="External"/><Relationship Id="rId47" Type="http://schemas.openxmlformats.org/officeDocument/2006/relationships/hyperlink" Target="https://www.dta.gov.au/accessibility" TargetMode="External"/><Relationship Id="rId63" Type="http://schemas.openxmlformats.org/officeDocument/2006/relationships/diagramQuickStyle" Target="diagrams/quickStyle1.xml"/><Relationship Id="rId68" Type="http://schemas.openxmlformats.org/officeDocument/2006/relationships/diagramQuickStyle" Target="diagrams/quickStyle2.xml"/><Relationship Id="rId84" Type="http://schemas.openxmlformats.org/officeDocument/2006/relationships/diagramQuickStyle" Target="diagrams/quickStyle4.xml"/><Relationship Id="rId89" Type="http://schemas.openxmlformats.org/officeDocument/2006/relationships/hyperlink" Target="https://www.finance.gov.au/government/managing-commonwealth-resources/developing-performance-measures-rmg-131" TargetMode="External"/><Relationship Id="rId112" Type="http://schemas.openxmlformats.org/officeDocument/2006/relationships/hyperlink" Target="mailto:annual.appropriations@finance.gov.au" TargetMode="External"/><Relationship Id="rId16" Type="http://schemas.openxmlformats.org/officeDocument/2006/relationships/footer" Target="footer2.xml"/><Relationship Id="rId107" Type="http://schemas.openxmlformats.org/officeDocument/2006/relationships/hyperlink" Target="https://www.finance.gov.au/publications/resource-management-guides/guide-appropriations-rmg-100" TargetMode="External"/><Relationship Id="rId11" Type="http://schemas.openxmlformats.org/officeDocument/2006/relationships/footnotes" Target="footnotes.xml"/><Relationship Id="rId32" Type="http://schemas.openxmlformats.org/officeDocument/2006/relationships/hyperlink" Target="https://www.pmc.gov.au/sites/default/files/2024-07/f-otd-portal-access-request-guide.pdf" TargetMode="External"/><Relationship Id="rId37" Type="http://schemas.openxmlformats.org/officeDocument/2006/relationships/hyperlink" Target="mailto:economics.sen@aph.gov.au" TargetMode="External"/><Relationship Id="rId53" Type="http://schemas.openxmlformats.org/officeDocument/2006/relationships/hyperlink" Target="https://data.gov.au/" TargetMode="External"/><Relationship Id="rId58" Type="http://schemas.openxmlformats.org/officeDocument/2006/relationships/hyperlink" Target="https://data.gov.au/" TargetMode="External"/><Relationship Id="rId74" Type="http://schemas.openxmlformats.org/officeDocument/2006/relationships/hyperlink" Target="https://www.finance.gov.au/government/managing-commonwealth-resources/commonwealth-entities-financial-statements-guide-rmg-125" TargetMode="External"/><Relationship Id="rId79" Type="http://schemas.microsoft.com/office/2007/relationships/diagramDrawing" Target="diagrams/drawing3.xml"/><Relationship Id="rId102" Type="http://schemas.openxmlformats.org/officeDocument/2006/relationships/diagramLayout" Target="diagrams/layout7.xml"/><Relationship Id="rId123" Type="http://schemas.openxmlformats.org/officeDocument/2006/relationships/theme" Target="theme/theme1.xml"/><Relationship Id="rId5" Type="http://schemas.openxmlformats.org/officeDocument/2006/relationships/customXml" Target="../customXml/item5.xml"/><Relationship Id="rId90" Type="http://schemas.openxmlformats.org/officeDocument/2006/relationships/diagramData" Target="diagrams/data5.xml"/><Relationship Id="rId95" Type="http://schemas.openxmlformats.org/officeDocument/2006/relationships/hyperlink" Target="https://www.aasb.gov.au/pronouncements/accounting-standards/" TargetMode="External"/><Relationship Id="rId22" Type="http://schemas.openxmlformats.org/officeDocument/2006/relationships/hyperlink" Target="https://www.finance.gov.au/government/managing-commonwealth-resources/managing-money-property/managing-money/annual-appropriations/portfolio-budget-statements" TargetMode="External"/><Relationship Id="rId27" Type="http://schemas.openxmlformats.org/officeDocument/2006/relationships/hyperlink" Target="mailto:budget_framework@finance.gov.au" TargetMode="External"/><Relationship Id="rId43" Type="http://schemas.openxmlformats.org/officeDocument/2006/relationships/hyperlink" Target="mailto:rrat.sen@aph.gov.au" TargetMode="External"/><Relationship Id="rId48" Type="http://schemas.openxmlformats.org/officeDocument/2006/relationships/hyperlink" Target="https://www.stylemanual.gov.au/" TargetMode="External"/><Relationship Id="rId64" Type="http://schemas.openxmlformats.org/officeDocument/2006/relationships/diagramColors" Target="diagrams/colors1.xml"/><Relationship Id="rId69" Type="http://schemas.openxmlformats.org/officeDocument/2006/relationships/diagramColors" Target="diagrams/colors2.xml"/><Relationship Id="rId113" Type="http://schemas.openxmlformats.org/officeDocument/2006/relationships/hyperlink" Target="https://f1.prdmgd.finance.gov.au/sites/50033506/TBF/Reporting/BdgPap/2.%20PAES/3.7%20PAES%202021-22/www.budget.gov.au" TargetMode="External"/><Relationship Id="rId118" Type="http://schemas.openxmlformats.org/officeDocument/2006/relationships/image" Target="media/image4.png"/><Relationship Id="rId80" Type="http://schemas.openxmlformats.org/officeDocument/2006/relationships/hyperlink" Target="mailto:AppropSignoffs@finance.gov.au" TargetMode="External"/><Relationship Id="rId85" Type="http://schemas.openxmlformats.org/officeDocument/2006/relationships/diagramColors" Target="diagrams/colors4.xml"/><Relationship Id="rId12" Type="http://schemas.openxmlformats.org/officeDocument/2006/relationships/endnotes" Target="endnotes.xml"/><Relationship Id="rId17" Type="http://schemas.openxmlformats.org/officeDocument/2006/relationships/hyperlink" Target="https://www.finance.gov.au/government/managing-commonwealth-resources/machinery-of-government-changes" TargetMode="External"/><Relationship Id="rId33" Type="http://schemas.openxmlformats.org/officeDocument/2006/relationships/hyperlink" Target="https://www.pmc.gov.au/resources/tabling-guidelines" TargetMode="External"/><Relationship Id="rId38" Type="http://schemas.openxmlformats.org/officeDocument/2006/relationships/hyperlink" Target="mailto:eec.sen@aph.gov.au" TargetMode="External"/><Relationship Id="rId59" Type="http://schemas.openxmlformats.org/officeDocument/2006/relationships/hyperlink" Target="mailto:data@digital.gov.au" TargetMode="External"/><Relationship Id="rId103" Type="http://schemas.openxmlformats.org/officeDocument/2006/relationships/diagramQuickStyle" Target="diagrams/quickStyle7.xml"/><Relationship Id="rId108" Type="http://schemas.openxmlformats.org/officeDocument/2006/relationships/hyperlink" Target="https://www.finance.gov.au/government/financial-reporting-and-accounting-policy/financial-reporting-commonwealth-entities" TargetMode="External"/><Relationship Id="rId54" Type="http://schemas.openxmlformats.org/officeDocument/2006/relationships/hyperlink" Target="https://data.gov.au/" TargetMode="External"/><Relationship Id="rId70" Type="http://schemas.microsoft.com/office/2007/relationships/diagramDrawing" Target="diagrams/drawing2.xml"/><Relationship Id="rId75" Type="http://schemas.openxmlformats.org/officeDocument/2006/relationships/diagramData" Target="diagrams/data3.xml"/><Relationship Id="rId91" Type="http://schemas.openxmlformats.org/officeDocument/2006/relationships/diagramLayout" Target="diagrams/layout5.xml"/><Relationship Id="rId96" Type="http://schemas.openxmlformats.org/officeDocument/2006/relationships/diagramData" Target="diagrams/data6.xml"/><Relationship Id="rId1" Type="http://schemas.openxmlformats.org/officeDocument/2006/relationships/customXml" Target="../customXml/item1.xml"/><Relationship Id="rId6" Type="http://schemas.openxmlformats.org/officeDocument/2006/relationships/customXml" Target="../customXml/item6.xml"/><Relationship Id="rId23" Type="http://schemas.openxmlformats.org/officeDocument/2006/relationships/image" Target="media/image3.png"/><Relationship Id="rId28" Type="http://schemas.openxmlformats.org/officeDocument/2006/relationships/hyperlink" Target="https://www.pmc.gov.au/publications/tabling-guidelines" TargetMode="External"/><Relationship Id="rId49" Type="http://schemas.openxmlformats.org/officeDocument/2006/relationships/hyperlink" Target="mailto:budget-website@treasury.gov.au" TargetMode="External"/><Relationship Id="rId114" Type="http://schemas.openxmlformats.org/officeDocument/2006/relationships/hyperlink" Target="mailto:budgetcommunications@treasury.gov.au" TargetMode="External"/><Relationship Id="rId119" Type="http://schemas.openxmlformats.org/officeDocument/2006/relationships/header" Target="header3.xml"/><Relationship Id="rId44" Type="http://schemas.openxmlformats.org/officeDocument/2006/relationships/hyperlink" Target="http://govlink.sge.net/home.aspx" TargetMode="External"/><Relationship Id="rId60" Type="http://schemas.openxmlformats.org/officeDocument/2006/relationships/hyperlink" Target="https://www.bowker.com/isbn-au" TargetMode="External"/><Relationship Id="rId65" Type="http://schemas.microsoft.com/office/2007/relationships/diagramDrawing" Target="diagrams/drawing1.xml"/><Relationship Id="rId81" Type="http://schemas.openxmlformats.org/officeDocument/2006/relationships/hyperlink" Target="mailto:PGPA@finance.gov.au" TargetMode="External"/><Relationship Id="rId86" Type="http://schemas.microsoft.com/office/2007/relationships/diagramDrawing" Target="diagrams/drawing4.xml"/><Relationship Id="rId4" Type="http://schemas.openxmlformats.org/officeDocument/2006/relationships/customXml" Target="../customXml/item4.xml"/><Relationship Id="rId9" Type="http://schemas.openxmlformats.org/officeDocument/2006/relationships/settings" Target="settings.xml"/><Relationship Id="rId13" Type="http://schemas.openxmlformats.org/officeDocument/2006/relationships/header" Target="header1.xml"/><Relationship Id="rId18" Type="http://schemas.openxmlformats.org/officeDocument/2006/relationships/hyperlink" Target="https://www.finance.gov.au/publications/resource-management-guides/accounting-machinery-government-changes-rmg-118" TargetMode="External"/><Relationship Id="rId39" Type="http://schemas.openxmlformats.org/officeDocument/2006/relationships/hyperlink" Target="mailto:ec.sen@aph.gov.au" TargetMode="External"/><Relationship Id="rId109" Type="http://schemas.openxmlformats.org/officeDocument/2006/relationships/hyperlink" Target="https://data.gov.au/" TargetMode="External"/><Relationship Id="rId34" Type="http://schemas.openxmlformats.org/officeDocument/2006/relationships/hyperlink" Target="mailto:budget_framework@finance.gov.au" TargetMode="External"/><Relationship Id="rId50" Type="http://schemas.openxmlformats.org/officeDocument/2006/relationships/hyperlink" Target="https://parlwork.aph.gov.au/Senate/DynamicRed" TargetMode="External"/><Relationship Id="rId55" Type="http://schemas.openxmlformats.org/officeDocument/2006/relationships/hyperlink" Target="mailto:budget_framework@finance.gov.au" TargetMode="External"/><Relationship Id="rId76" Type="http://schemas.openxmlformats.org/officeDocument/2006/relationships/diagramLayout" Target="diagrams/layout3.xml"/><Relationship Id="rId97" Type="http://schemas.openxmlformats.org/officeDocument/2006/relationships/diagramLayout" Target="diagrams/layout6.xml"/><Relationship Id="rId104" Type="http://schemas.openxmlformats.org/officeDocument/2006/relationships/diagramColors" Target="diagrams/colors7.xml"/><Relationship Id="rId120" Type="http://schemas.openxmlformats.org/officeDocument/2006/relationships/footer" Target="footer3.xml"/><Relationship Id="rId7" Type="http://schemas.openxmlformats.org/officeDocument/2006/relationships/numbering" Target="numbering.xml"/><Relationship Id="rId71" Type="http://schemas.openxmlformats.org/officeDocument/2006/relationships/hyperlink" Target="https://www.finance.gov.au/government/managing-commonwealth-resources/commonwealth-entities-financial-statements-guide-rmg-125" TargetMode="External"/><Relationship Id="rId92" Type="http://schemas.openxmlformats.org/officeDocument/2006/relationships/diagramQuickStyle" Target="diagrams/quickStyle5.xml"/><Relationship Id="rId2" Type="http://schemas.openxmlformats.org/officeDocument/2006/relationships/customXml" Target="../customXml/item2.xml"/><Relationship Id="rId29" Type="http://schemas.openxmlformats.org/officeDocument/2006/relationships/hyperlink" Target="https://data.gov.au/" TargetMode="External"/><Relationship Id="rId24" Type="http://schemas.openxmlformats.org/officeDocument/2006/relationships/hyperlink" Target="mailto:AppropSignoffs@finance.gov.au" TargetMode="External"/><Relationship Id="rId40" Type="http://schemas.openxmlformats.org/officeDocument/2006/relationships/hyperlink" Target="mailto:fpa.sen@aph.gov.au" TargetMode="External"/><Relationship Id="rId45" Type="http://schemas.openxmlformats.org/officeDocument/2006/relationships/hyperlink" Target="http://www.budget.gov.au/" TargetMode="External"/><Relationship Id="rId66" Type="http://schemas.openxmlformats.org/officeDocument/2006/relationships/diagramData" Target="diagrams/data2.xml"/><Relationship Id="rId87" Type="http://schemas.openxmlformats.org/officeDocument/2006/relationships/hyperlink" Target="https://www.finance.gov.au/government/managing-commonwealth-resources/managing-money-property/managing-money/annual-appropriations/portfolio-budget-statements" TargetMode="External"/><Relationship Id="rId110" Type="http://schemas.openxmlformats.org/officeDocument/2006/relationships/hyperlink" Target="mailto:budget_framework@finance.gov.au" TargetMode="External"/><Relationship Id="rId115" Type="http://schemas.openxmlformats.org/officeDocument/2006/relationships/hyperlink" Target="mailto:creativeservicesDL@treasury.gov.au" TargetMode="External"/><Relationship Id="rId61" Type="http://schemas.openxmlformats.org/officeDocument/2006/relationships/diagramData" Target="diagrams/data1.xml"/><Relationship Id="rId82" Type="http://schemas.openxmlformats.org/officeDocument/2006/relationships/diagramData" Target="diagrams/data4.xml"/><Relationship Id="rId19" Type="http://schemas.openxmlformats.org/officeDocument/2006/relationships/hyperlink" Target="https://www.finance.gov.au/publications/resource-management-guides/reporting-requirements-following-machinery-government-changes-rmg-119" TargetMode="External"/><Relationship Id="rId14" Type="http://schemas.openxmlformats.org/officeDocument/2006/relationships/footer" Target="footer1.xml"/><Relationship Id="rId30" Type="http://schemas.openxmlformats.org/officeDocument/2006/relationships/hyperlink" Target="mailto:budget_framework@finance.gov.au" TargetMode="External"/><Relationship Id="rId35" Type="http://schemas.openxmlformats.org/officeDocument/2006/relationships/hyperlink" Target="mailto:budget_framework@finance.gov.au" TargetMode="External"/><Relationship Id="rId56" Type="http://schemas.openxmlformats.org/officeDocument/2006/relationships/hyperlink" Target="https://data.gov.au/" TargetMode="External"/><Relationship Id="rId77" Type="http://schemas.openxmlformats.org/officeDocument/2006/relationships/diagramQuickStyle" Target="diagrams/quickStyle3.xml"/><Relationship Id="rId100" Type="http://schemas.microsoft.com/office/2007/relationships/diagramDrawing" Target="diagrams/drawing6.xml"/><Relationship Id="rId105" Type="http://schemas.microsoft.com/office/2007/relationships/diagramDrawing" Target="diagrams/drawing7.xml"/><Relationship Id="rId8" Type="http://schemas.openxmlformats.org/officeDocument/2006/relationships/styles" Target="styles.xml"/><Relationship Id="rId51" Type="http://schemas.openxmlformats.org/officeDocument/2006/relationships/hyperlink" Target="http://www.budget.gov.au" TargetMode="External"/><Relationship Id="rId72" Type="http://schemas.openxmlformats.org/officeDocument/2006/relationships/hyperlink" Target="https://www.finance.gov.au/government/managing-commonwealth-resources/accounting-annual-appropriations-rmg-116" TargetMode="External"/><Relationship Id="rId93" Type="http://schemas.openxmlformats.org/officeDocument/2006/relationships/diagramColors" Target="diagrams/colors5.xml"/><Relationship Id="rId98" Type="http://schemas.openxmlformats.org/officeDocument/2006/relationships/diagramQuickStyle" Target="diagrams/quickStyle6.xml"/><Relationship Id="rId121" Type="http://schemas.openxmlformats.org/officeDocument/2006/relationships/fontTable" Target="fontTable.xml"/><Relationship Id="rId3" Type="http://schemas.openxmlformats.org/officeDocument/2006/relationships/customXml" Target="../customXml/item3.xml"/><Relationship Id="rId25" Type="http://schemas.openxmlformats.org/officeDocument/2006/relationships/hyperlink" Target="https://www.pmc.gov.au/resource-centre/government/tabling-guidelines" TargetMode="External"/><Relationship Id="rId46" Type="http://schemas.openxmlformats.org/officeDocument/2006/relationships/hyperlink" Target="http://www.budget.gov.au/" TargetMode="External"/><Relationship Id="rId67" Type="http://schemas.openxmlformats.org/officeDocument/2006/relationships/diagramLayout" Target="diagrams/layout2.xml"/><Relationship Id="rId116" Type="http://schemas.openxmlformats.org/officeDocument/2006/relationships/hyperlink" Target="mailto:budget-website@treasury.gov.au" TargetMode="External"/><Relationship Id="rId20" Type="http://schemas.openxmlformats.org/officeDocument/2006/relationships/hyperlink" Target="https://www.finance.gov.au/publications/resource-management-guides/accounting-machinery-government-changes-rmg-118" TargetMode="External"/><Relationship Id="rId41" Type="http://schemas.openxmlformats.org/officeDocument/2006/relationships/hyperlink" Target="mailto:fadt.sen@aph.gov.au" TargetMode="External"/><Relationship Id="rId62" Type="http://schemas.openxmlformats.org/officeDocument/2006/relationships/diagramLayout" Target="diagrams/layout1.xml"/><Relationship Id="rId83" Type="http://schemas.openxmlformats.org/officeDocument/2006/relationships/diagramLayout" Target="diagrams/layout4.xml"/><Relationship Id="rId88" Type="http://schemas.openxmlformats.org/officeDocument/2006/relationships/hyperlink" Target="https://www.finance.gov.au/government/managing-commonwealth-resources/reporting-performance-information-portfolio-budget-statements-rmg-129" TargetMode="External"/><Relationship Id="rId111" Type="http://schemas.openxmlformats.org/officeDocument/2006/relationships/hyperlink" Target="mailto:PGPA@finance.gov.au" TargetMode="External"/><Relationship Id="rId15" Type="http://schemas.openxmlformats.org/officeDocument/2006/relationships/header" Target="header2.xml"/><Relationship Id="rId36" Type="http://schemas.openxmlformats.org/officeDocument/2006/relationships/hyperlink" Target="mailto:community.affairs.sen@aph.gov.au" TargetMode="External"/><Relationship Id="rId57" Type="http://schemas.openxmlformats.org/officeDocument/2006/relationships/hyperlink" Target="https://data.gov.au/" TargetMode="External"/><Relationship Id="rId106" Type="http://schemas.openxmlformats.org/officeDocument/2006/relationships/hyperlink" Target="https://www.finance.gov.au/government/financial-reporting-and-accounting-policy/financial-reporting-commonwealth-entities" TargetMode="External"/><Relationship Id="rId10" Type="http://schemas.openxmlformats.org/officeDocument/2006/relationships/webSettings" Target="webSettings.xml"/><Relationship Id="rId31" Type="http://schemas.openxmlformats.org/officeDocument/2006/relationships/hyperlink" Target="https://www.protectivesecurity.gov.au/" TargetMode="External"/><Relationship Id="rId52" Type="http://schemas.openxmlformats.org/officeDocument/2006/relationships/hyperlink" Target="https://data.gov.au/" TargetMode="External"/><Relationship Id="rId73" Type="http://schemas.openxmlformats.org/officeDocument/2006/relationships/hyperlink" Target="https://www.finance.gov.au/publications/resource-management-guides/guide-appropriations-rmg-100" TargetMode="External"/><Relationship Id="rId78" Type="http://schemas.openxmlformats.org/officeDocument/2006/relationships/diagramColors" Target="diagrams/colors3.xml"/><Relationship Id="rId94" Type="http://schemas.microsoft.com/office/2007/relationships/diagramDrawing" Target="diagrams/drawing5.xml"/><Relationship Id="rId99" Type="http://schemas.openxmlformats.org/officeDocument/2006/relationships/diagramColors" Target="diagrams/colors6.xml"/><Relationship Id="rId101" Type="http://schemas.openxmlformats.org/officeDocument/2006/relationships/diagramData" Target="diagrams/data7.xml"/><Relationship Id="rId122" Type="http://schemas.openxmlformats.org/officeDocument/2006/relationships/glossaryDocument" Target="glossary/document.xml"/></Relationships>
</file>

<file path=word/_rels/header1.xml.rels><?xml version="1.0" encoding="UTF-8" standalone="yes"?>
<Relationships xmlns="http://schemas.openxmlformats.org/package/2006/relationships"><Relationship Id="rId1" Type="http://schemas.openxmlformats.org/officeDocument/2006/relationships/image" Target="media/image1.jpg"/></Relationships>
</file>

<file path=word/_rels/header2.xml.rels><?xml version="1.0" encoding="UTF-8" standalone="yes"?>
<Relationships xmlns="http://schemas.openxmlformats.org/package/2006/relationships"><Relationship Id="rId1" Type="http://schemas.openxmlformats.org/officeDocument/2006/relationships/image" Target="media/image2.jpeg"/></Relationships>
</file>

<file path=word/diagrams/_rels/data3.xml.rels><?xml version="1.0" encoding="UTF-8" standalone="yes"?>
<Relationships xmlns="http://schemas.openxmlformats.org/package/2006/relationships"><Relationship Id="rId1" Type="http://schemas.openxmlformats.org/officeDocument/2006/relationships/hyperlink" Target="#_Portfolio_structure_and"/></Relationships>
</file>

<file path=word/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data1.xml><?xml version="1.0" encoding="utf-8"?>
<dgm:dataModel xmlns:dgm="http://schemas.openxmlformats.org/drawingml/2006/diagram" xmlns:a="http://schemas.openxmlformats.org/drawingml/2006/main">
  <dgm:ptLst>
    <dgm:pt modelId="{F117F5C2-3138-4759-9BD1-D409123FAC52}"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AU"/>
        </a:p>
      </dgm:t>
    </dgm:pt>
    <dgm:pt modelId="{1A099D44-29DB-4F8B-8425-AD28E172EAD6}">
      <dgm:prSet phldrT="[Text]"/>
      <dgm:spPr/>
      <dgm:t>
        <a:bodyPr/>
        <a:lstStyle/>
        <a:p>
          <a:r>
            <a:rPr lang="en-AU">
              <a:solidFill>
                <a:sysClr val="windowText" lastClr="000000"/>
              </a:solidFill>
            </a:rPr>
            <a:t>Template</a:t>
          </a:r>
        </a:p>
      </dgm:t>
    </dgm:pt>
    <dgm:pt modelId="{5958BFD3-1EBB-458E-A0BE-49107E5BDFEE}" type="parTrans" cxnId="{38C62016-33BA-4D04-811C-D99D4185ED08}">
      <dgm:prSet/>
      <dgm:spPr/>
      <dgm:t>
        <a:bodyPr/>
        <a:lstStyle/>
        <a:p>
          <a:endParaRPr lang="en-AU"/>
        </a:p>
      </dgm:t>
    </dgm:pt>
    <dgm:pt modelId="{8FD1725B-35C1-4A49-9726-CB36C6049817}" type="sibTrans" cxnId="{38C62016-33BA-4D04-811C-D99D4185ED08}">
      <dgm:prSet/>
      <dgm:spPr/>
      <dgm:t>
        <a:bodyPr/>
        <a:lstStyle/>
        <a:p>
          <a:endParaRPr lang="en-AU"/>
        </a:p>
      </dgm:t>
    </dgm:pt>
    <dgm:pt modelId="{44552157-C5F3-4341-BE05-3C87836462B6}">
      <dgm:prSet phldrT="[Text]" custT="1"/>
      <dgm:spPr/>
      <dgm:t>
        <a:bodyPr/>
        <a:lstStyle/>
        <a:p>
          <a:r>
            <a:rPr lang="en-AU" sz="900"/>
            <a:t>‘Figure 1’ tab of the Excel Tables workbook (</a:t>
          </a:r>
          <a:r>
            <a:rPr lang="en-AU" sz="900" u="sng"/>
            <a:t>Attachment G</a:t>
          </a:r>
          <a:r>
            <a:rPr lang="en-AU" sz="900"/>
            <a:t>).</a:t>
          </a:r>
        </a:p>
      </dgm:t>
    </dgm:pt>
    <dgm:pt modelId="{38263DE3-E80C-49DF-9158-E22D6B524B7E}" type="parTrans" cxnId="{7E593BD3-2ACE-4CE2-84C4-70B54E508FAA}">
      <dgm:prSet/>
      <dgm:spPr/>
      <dgm:t>
        <a:bodyPr/>
        <a:lstStyle/>
        <a:p>
          <a:endParaRPr lang="en-AU"/>
        </a:p>
      </dgm:t>
    </dgm:pt>
    <dgm:pt modelId="{51FE6885-EBF8-4019-B3CC-3FF63125C401}" type="sibTrans" cxnId="{7E593BD3-2ACE-4CE2-84C4-70B54E508FAA}">
      <dgm:prSet/>
      <dgm:spPr/>
      <dgm:t>
        <a:bodyPr/>
        <a:lstStyle/>
        <a:p>
          <a:endParaRPr lang="en-AU"/>
        </a:p>
      </dgm:t>
    </dgm:pt>
    <dgm:pt modelId="{375D3B99-DEF6-492D-BEEF-42D3B560A4BB}" type="pres">
      <dgm:prSet presAssocID="{F117F5C2-3138-4759-9BD1-D409123FAC52}" presName="Name0" presStyleCnt="0">
        <dgm:presLayoutVars>
          <dgm:dir/>
          <dgm:animLvl val="lvl"/>
          <dgm:resizeHandles val="exact"/>
        </dgm:presLayoutVars>
      </dgm:prSet>
      <dgm:spPr/>
    </dgm:pt>
    <dgm:pt modelId="{C413C511-51F1-4D22-89D5-DE9398E530FF}" type="pres">
      <dgm:prSet presAssocID="{1A099D44-29DB-4F8B-8425-AD28E172EAD6}" presName="linNode" presStyleCnt="0"/>
      <dgm:spPr/>
    </dgm:pt>
    <dgm:pt modelId="{15523528-9E14-462D-B95A-04233C9C0CD9}" type="pres">
      <dgm:prSet presAssocID="{1A099D44-29DB-4F8B-8425-AD28E172EAD6}" presName="parentText" presStyleLbl="node1" presStyleIdx="0" presStyleCnt="1" custScaleX="61019" custScaleY="40221">
        <dgm:presLayoutVars>
          <dgm:chMax val="1"/>
          <dgm:bulletEnabled val="1"/>
        </dgm:presLayoutVars>
      </dgm:prSet>
      <dgm:spPr/>
    </dgm:pt>
    <dgm:pt modelId="{54E4E918-C8B7-4E9E-9556-171B672104DF}" type="pres">
      <dgm:prSet presAssocID="{1A099D44-29DB-4F8B-8425-AD28E172EAD6}" presName="descendantText" presStyleLbl="alignAccFollowNode1" presStyleIdx="0" presStyleCnt="1" custScaleX="115700" custScaleY="43532">
        <dgm:presLayoutVars>
          <dgm:bulletEnabled val="1"/>
        </dgm:presLayoutVars>
      </dgm:prSet>
      <dgm:spPr/>
    </dgm:pt>
  </dgm:ptLst>
  <dgm:cxnLst>
    <dgm:cxn modelId="{38C62016-33BA-4D04-811C-D99D4185ED08}" srcId="{F117F5C2-3138-4759-9BD1-D409123FAC52}" destId="{1A099D44-29DB-4F8B-8425-AD28E172EAD6}" srcOrd="0" destOrd="0" parTransId="{5958BFD3-1EBB-458E-A0BE-49107E5BDFEE}" sibTransId="{8FD1725B-35C1-4A49-9726-CB36C6049817}"/>
    <dgm:cxn modelId="{AA2CD170-957C-40D7-A75F-65655B24E133}" type="presOf" srcId="{F117F5C2-3138-4759-9BD1-D409123FAC52}" destId="{375D3B99-DEF6-492D-BEEF-42D3B560A4BB}" srcOrd="0" destOrd="0" presId="urn:microsoft.com/office/officeart/2005/8/layout/vList5"/>
    <dgm:cxn modelId="{4DEA10C7-966F-43A4-AB8F-8F170F6E599F}" type="presOf" srcId="{44552157-C5F3-4341-BE05-3C87836462B6}" destId="{54E4E918-C8B7-4E9E-9556-171B672104DF}" srcOrd="0" destOrd="0" presId="urn:microsoft.com/office/officeart/2005/8/layout/vList5"/>
    <dgm:cxn modelId="{7E593BD3-2ACE-4CE2-84C4-70B54E508FAA}" srcId="{1A099D44-29DB-4F8B-8425-AD28E172EAD6}" destId="{44552157-C5F3-4341-BE05-3C87836462B6}" srcOrd="0" destOrd="0" parTransId="{38263DE3-E80C-49DF-9158-E22D6B524B7E}" sibTransId="{51FE6885-EBF8-4019-B3CC-3FF63125C401}"/>
    <dgm:cxn modelId="{4ECB0AF8-BAE6-4A23-AA10-87569B2BEE52}" type="presOf" srcId="{1A099D44-29DB-4F8B-8425-AD28E172EAD6}" destId="{15523528-9E14-462D-B95A-04233C9C0CD9}" srcOrd="0" destOrd="0" presId="urn:microsoft.com/office/officeart/2005/8/layout/vList5"/>
    <dgm:cxn modelId="{FDCC0CE0-BB2A-495B-85AE-E280E36E0432}" type="presParOf" srcId="{375D3B99-DEF6-492D-BEEF-42D3B560A4BB}" destId="{C413C511-51F1-4D22-89D5-DE9398E530FF}" srcOrd="0" destOrd="0" presId="urn:microsoft.com/office/officeart/2005/8/layout/vList5"/>
    <dgm:cxn modelId="{3F452D45-404F-4198-92D8-13760F4069A0}" type="presParOf" srcId="{C413C511-51F1-4D22-89D5-DE9398E530FF}" destId="{15523528-9E14-462D-B95A-04233C9C0CD9}" srcOrd="0" destOrd="0" presId="urn:microsoft.com/office/officeart/2005/8/layout/vList5"/>
    <dgm:cxn modelId="{964281D1-3C53-48A0-8C49-C7428E03D57F}" type="presParOf" srcId="{C413C511-51F1-4D22-89D5-DE9398E530FF}" destId="{54E4E918-C8B7-4E9E-9556-171B672104DF}" srcOrd="1" destOrd="0" presId="urn:microsoft.com/office/officeart/2005/8/layout/vList5"/>
  </dgm:cxnLst>
  <dgm:bg/>
  <dgm:whole/>
  <dgm:extLst>
    <a:ext uri="http://schemas.microsoft.com/office/drawing/2008/diagram">
      <dsp:dataModelExt xmlns:dsp="http://schemas.microsoft.com/office/drawing/2008/diagram" relId="rId65" minVer="http://schemas.openxmlformats.org/drawingml/2006/diagram"/>
    </a:ext>
  </dgm:extLst>
</dgm:dataModel>
</file>

<file path=word/diagrams/data2.xml><?xml version="1.0" encoding="utf-8"?>
<dgm:dataModel xmlns:dgm="http://schemas.openxmlformats.org/drawingml/2006/diagram" xmlns:a="http://schemas.openxmlformats.org/drawingml/2006/main">
  <dgm:ptLst>
    <dgm:pt modelId="{F117F5C2-3138-4759-9BD1-D409123FAC52}"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AU"/>
        </a:p>
      </dgm:t>
    </dgm:pt>
    <dgm:pt modelId="{1A099D44-29DB-4F8B-8425-AD28E172EAD6}">
      <dgm:prSet phldrT="[Text]" custT="1"/>
      <dgm:spPr>
        <a:xfrm>
          <a:off x="116279" y="301625"/>
          <a:ext cx="1281907" cy="433069"/>
        </a:xfrm>
        <a:prstGeom prst="roundRect">
          <a:avLst/>
        </a:prstGeom>
        <a:solidFill>
          <a:srgbClr val="BDDCDF">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t>
        <a:bodyPr/>
        <a:lstStyle/>
        <a:p>
          <a:pPr>
            <a:buNone/>
          </a:pPr>
          <a:r>
            <a:rPr lang="en-AU" sz="1200">
              <a:solidFill>
                <a:sysClr val="windowText" lastClr="000000"/>
              </a:solidFill>
              <a:latin typeface="Arial" panose="020B0604020202020204"/>
              <a:ea typeface="+mn-ea"/>
              <a:cs typeface="+mn-cs"/>
            </a:rPr>
            <a:t>Template</a:t>
          </a:r>
        </a:p>
      </dgm:t>
    </dgm:pt>
    <dgm:pt modelId="{5958BFD3-1EBB-458E-A0BE-49107E5BDFEE}" type="parTrans" cxnId="{38C62016-33BA-4D04-811C-D99D4185ED08}">
      <dgm:prSet/>
      <dgm:spPr/>
      <dgm:t>
        <a:bodyPr/>
        <a:lstStyle/>
        <a:p>
          <a:endParaRPr lang="en-AU"/>
        </a:p>
      </dgm:t>
    </dgm:pt>
    <dgm:pt modelId="{8FD1725B-35C1-4A49-9726-CB36C6049817}" type="sibTrans" cxnId="{38C62016-33BA-4D04-811C-D99D4185ED08}">
      <dgm:prSet/>
      <dgm:spPr/>
      <dgm:t>
        <a:bodyPr/>
        <a:lstStyle/>
        <a:p>
          <a:endParaRPr lang="en-AU"/>
        </a:p>
      </dgm:t>
    </dgm:pt>
    <dgm:pt modelId="{44552157-C5F3-4341-BE05-3C87836462B6}">
      <dgm:prSet phldrT="[Text]" custT="1"/>
      <dgm:spPr>
        <a:xfrm rot="5400000">
          <a:off x="3352085" y="-1642431"/>
          <a:ext cx="413386" cy="4321182"/>
        </a:xfrm>
        <a:prstGeom prst="round2SameRect">
          <a:avLst/>
        </a:prstGeom>
        <a:solidFill>
          <a:srgbClr val="BDDCDF">
            <a:alpha val="90000"/>
            <a:tint val="40000"/>
            <a:hueOff val="0"/>
            <a:satOff val="0"/>
            <a:lumOff val="0"/>
            <a:alphaOff val="0"/>
          </a:srgbClr>
        </a:solidFill>
        <a:ln w="12700" cap="flat" cmpd="sng" algn="ctr">
          <a:solidFill>
            <a:srgbClr val="BDDCDF">
              <a:alpha val="90000"/>
              <a:tint val="40000"/>
              <a:hueOff val="0"/>
              <a:satOff val="0"/>
              <a:lumOff val="0"/>
              <a:alphaOff val="0"/>
            </a:srgbClr>
          </a:solidFill>
          <a:prstDash val="solid"/>
          <a:miter lim="800000"/>
        </a:ln>
        <a:effectLst/>
      </dgm:spPr>
      <dgm:t>
        <a:bodyPr/>
        <a:lstStyle/>
        <a:p>
          <a:pPr>
            <a:buNone/>
          </a:pPr>
          <a:r>
            <a:rPr lang="en-AU" sz="1000">
              <a:solidFill>
                <a:sysClr val="windowText" lastClr="000000">
                  <a:hueOff val="0"/>
                  <a:satOff val="0"/>
                  <a:lumOff val="0"/>
                  <a:alphaOff val="0"/>
                </a:sysClr>
              </a:solidFill>
              <a:latin typeface="Arial" panose="020B0604020202020204"/>
              <a:ea typeface="+mn-ea"/>
              <a:cs typeface="+mn-cs"/>
            </a:rPr>
            <a:t>‘Table 1.1’ tab of the Excel Tables workbook (</a:t>
          </a:r>
          <a:r>
            <a:rPr lang="en-AU" sz="1000" u="sng">
              <a:solidFill>
                <a:sysClr val="windowText" lastClr="000000">
                  <a:hueOff val="0"/>
                  <a:satOff val="0"/>
                  <a:lumOff val="0"/>
                  <a:alphaOff val="0"/>
                </a:sysClr>
              </a:solidFill>
              <a:latin typeface="Arial" panose="020B0604020202020204"/>
              <a:ea typeface="+mn-ea"/>
              <a:cs typeface="+mn-cs"/>
            </a:rPr>
            <a:t>Attachment G</a:t>
          </a:r>
          <a:r>
            <a:rPr lang="en-AU" sz="1000">
              <a:solidFill>
                <a:sysClr val="windowText" lastClr="000000">
                  <a:hueOff val="0"/>
                  <a:satOff val="0"/>
                  <a:lumOff val="0"/>
                  <a:alphaOff val="0"/>
                </a:sysClr>
              </a:solidFill>
              <a:latin typeface="Arial" panose="020B0604020202020204"/>
              <a:ea typeface="+mn-ea"/>
              <a:cs typeface="+mn-cs"/>
            </a:rPr>
            <a:t>). </a:t>
          </a:r>
          <a:endParaRPr lang="en-AU" sz="900">
            <a:solidFill>
              <a:sysClr val="windowText" lastClr="000000">
                <a:hueOff val="0"/>
                <a:satOff val="0"/>
                <a:lumOff val="0"/>
                <a:alphaOff val="0"/>
              </a:sysClr>
            </a:solidFill>
            <a:latin typeface="Arial" panose="020B0604020202020204"/>
            <a:ea typeface="+mn-ea"/>
            <a:cs typeface="+mn-cs"/>
          </a:endParaRPr>
        </a:p>
      </dgm:t>
    </dgm:pt>
    <dgm:pt modelId="{38263DE3-E80C-49DF-9158-E22D6B524B7E}" type="parTrans" cxnId="{7E593BD3-2ACE-4CE2-84C4-70B54E508FAA}">
      <dgm:prSet/>
      <dgm:spPr/>
      <dgm:t>
        <a:bodyPr/>
        <a:lstStyle/>
        <a:p>
          <a:endParaRPr lang="en-AU"/>
        </a:p>
      </dgm:t>
    </dgm:pt>
    <dgm:pt modelId="{51FE6885-EBF8-4019-B3CC-3FF63125C401}" type="sibTrans" cxnId="{7E593BD3-2ACE-4CE2-84C4-70B54E508FAA}">
      <dgm:prSet/>
      <dgm:spPr/>
      <dgm:t>
        <a:bodyPr/>
        <a:lstStyle/>
        <a:p>
          <a:endParaRPr lang="en-AU"/>
        </a:p>
      </dgm:t>
    </dgm:pt>
    <dgm:pt modelId="{313DBB09-96F1-4822-B004-F445C74322C0}">
      <dgm:prSet custT="1"/>
      <dgm:spPr>
        <a:xfrm rot="5400000">
          <a:off x="3352085" y="-1642431"/>
          <a:ext cx="413386" cy="4321182"/>
        </a:xfrm>
        <a:prstGeom prst="round2SameRect">
          <a:avLst/>
        </a:prstGeom>
        <a:solidFill>
          <a:srgbClr val="BDDCDF">
            <a:alpha val="90000"/>
            <a:tint val="40000"/>
            <a:hueOff val="0"/>
            <a:satOff val="0"/>
            <a:lumOff val="0"/>
            <a:alphaOff val="0"/>
          </a:srgbClr>
        </a:solidFill>
        <a:ln w="12700" cap="flat" cmpd="sng" algn="ctr">
          <a:solidFill>
            <a:srgbClr val="BDDCDF">
              <a:alpha val="90000"/>
              <a:tint val="40000"/>
              <a:hueOff val="0"/>
              <a:satOff val="0"/>
              <a:lumOff val="0"/>
              <a:alphaOff val="0"/>
            </a:srgbClr>
          </a:solidFill>
          <a:prstDash val="solid"/>
          <a:miter lim="800000"/>
        </a:ln>
        <a:effectLst/>
      </dgm:spPr>
      <dgm:t>
        <a:bodyPr/>
        <a:lstStyle/>
        <a:p>
          <a:pPr>
            <a:buChar char="•"/>
          </a:pPr>
          <a:r>
            <a:rPr lang="en-AU" sz="1000">
              <a:solidFill>
                <a:sysClr val="windowText" lastClr="000000">
                  <a:hueOff val="0"/>
                  <a:satOff val="0"/>
                  <a:lumOff val="0"/>
                  <a:alphaOff val="0"/>
                </a:sysClr>
              </a:solidFill>
              <a:latin typeface="Arial" panose="020B0604020202020204"/>
              <a:ea typeface="+mn-ea"/>
              <a:cs typeface="+mn-cs"/>
            </a:rPr>
            <a:t>There is a template for non-corporate Commonwealth entities (coloured green) and a template for corporate Commonwealth entities and Commonwealth companies (coloured red).</a:t>
          </a:r>
        </a:p>
      </dgm:t>
    </dgm:pt>
    <dgm:pt modelId="{6E4889B1-4F16-4263-B184-BC523615391C}" type="parTrans" cxnId="{C9278168-8A3D-49A9-ACB8-930832A41755}">
      <dgm:prSet/>
      <dgm:spPr/>
      <dgm:t>
        <a:bodyPr/>
        <a:lstStyle/>
        <a:p>
          <a:endParaRPr lang="en-AU"/>
        </a:p>
      </dgm:t>
    </dgm:pt>
    <dgm:pt modelId="{91F5C21C-D372-4A39-8FCB-300EE83F7F5E}" type="sibTrans" cxnId="{C9278168-8A3D-49A9-ACB8-930832A41755}">
      <dgm:prSet/>
      <dgm:spPr/>
      <dgm:t>
        <a:bodyPr/>
        <a:lstStyle/>
        <a:p>
          <a:endParaRPr lang="en-AU"/>
        </a:p>
      </dgm:t>
    </dgm:pt>
    <dgm:pt modelId="{1F2B64E9-BC0B-4E6D-B634-32D02C2A0B3B}">
      <dgm:prSet phldrT="[Text]" custT="1"/>
      <dgm:spPr>
        <a:xfrm rot="5400000">
          <a:off x="3352085" y="-1642431"/>
          <a:ext cx="413386" cy="4321182"/>
        </a:xfrm>
        <a:solidFill>
          <a:srgbClr val="BDDCDF">
            <a:alpha val="90000"/>
            <a:tint val="40000"/>
            <a:hueOff val="0"/>
            <a:satOff val="0"/>
            <a:lumOff val="0"/>
            <a:alphaOff val="0"/>
          </a:srgbClr>
        </a:solidFill>
        <a:ln w="12700" cap="flat" cmpd="sng" algn="ctr">
          <a:solidFill>
            <a:srgbClr val="BDDCDF">
              <a:alpha val="90000"/>
              <a:tint val="40000"/>
              <a:hueOff val="0"/>
              <a:satOff val="0"/>
              <a:lumOff val="0"/>
              <a:alphaOff val="0"/>
            </a:srgbClr>
          </a:solidFill>
          <a:prstDash val="solid"/>
          <a:miter lim="800000"/>
        </a:ln>
        <a:effectLst/>
      </dgm:spPr>
      <dgm:t>
        <a:bodyPr/>
        <a:lstStyle/>
        <a:p>
          <a:pPr>
            <a:buNone/>
          </a:pPr>
          <a:endParaRPr lang="en-AU" sz="900">
            <a:solidFill>
              <a:sysClr val="windowText" lastClr="000000">
                <a:hueOff val="0"/>
                <a:satOff val="0"/>
                <a:lumOff val="0"/>
                <a:alphaOff val="0"/>
              </a:sysClr>
            </a:solidFill>
            <a:latin typeface="Arial" panose="020B0604020202020204"/>
            <a:ea typeface="+mn-ea"/>
            <a:cs typeface="+mn-cs"/>
          </a:endParaRPr>
        </a:p>
      </dgm:t>
    </dgm:pt>
    <dgm:pt modelId="{DB1E0C00-1602-47D6-9443-769886CD8EB4}" type="parTrans" cxnId="{0656A895-B1B0-478C-8258-01261BB3A9A4}">
      <dgm:prSet/>
      <dgm:spPr/>
      <dgm:t>
        <a:bodyPr/>
        <a:lstStyle/>
        <a:p>
          <a:endParaRPr lang="en-AU"/>
        </a:p>
      </dgm:t>
    </dgm:pt>
    <dgm:pt modelId="{42BA0094-F626-4C13-90F7-2A2B4F191FB6}" type="sibTrans" cxnId="{0656A895-B1B0-478C-8258-01261BB3A9A4}">
      <dgm:prSet/>
      <dgm:spPr/>
      <dgm:t>
        <a:bodyPr/>
        <a:lstStyle/>
        <a:p>
          <a:endParaRPr lang="en-AU"/>
        </a:p>
      </dgm:t>
    </dgm:pt>
    <dgm:pt modelId="{375D3B99-DEF6-492D-BEEF-42D3B560A4BB}" type="pres">
      <dgm:prSet presAssocID="{F117F5C2-3138-4759-9BD1-D409123FAC52}" presName="Name0" presStyleCnt="0">
        <dgm:presLayoutVars>
          <dgm:dir/>
          <dgm:animLvl val="lvl"/>
          <dgm:resizeHandles val="exact"/>
        </dgm:presLayoutVars>
      </dgm:prSet>
      <dgm:spPr/>
    </dgm:pt>
    <dgm:pt modelId="{C413C511-51F1-4D22-89D5-DE9398E530FF}" type="pres">
      <dgm:prSet presAssocID="{1A099D44-29DB-4F8B-8425-AD28E172EAD6}" presName="linNode" presStyleCnt="0"/>
      <dgm:spPr/>
    </dgm:pt>
    <dgm:pt modelId="{15523528-9E14-462D-B95A-04233C9C0CD9}" type="pres">
      <dgm:prSet presAssocID="{1A099D44-29DB-4F8B-8425-AD28E172EAD6}" presName="parentText" presStyleLbl="node1" presStyleIdx="0" presStyleCnt="1" custScaleX="61019" custScaleY="63877">
        <dgm:presLayoutVars>
          <dgm:chMax val="1"/>
          <dgm:bulletEnabled val="1"/>
        </dgm:presLayoutVars>
      </dgm:prSet>
      <dgm:spPr/>
    </dgm:pt>
    <dgm:pt modelId="{54E4E918-C8B7-4E9E-9556-171B672104DF}" type="pres">
      <dgm:prSet presAssocID="{1A099D44-29DB-4F8B-8425-AD28E172EAD6}" presName="descendantText" presStyleLbl="alignAccFollowNode1" presStyleIdx="0" presStyleCnt="1" custScaleX="118968" custScaleY="77331">
        <dgm:presLayoutVars>
          <dgm:bulletEnabled val="1"/>
        </dgm:presLayoutVars>
      </dgm:prSet>
      <dgm:spPr>
        <a:prstGeom prst="round2SameRect">
          <a:avLst/>
        </a:prstGeom>
      </dgm:spPr>
    </dgm:pt>
  </dgm:ptLst>
  <dgm:cxnLst>
    <dgm:cxn modelId="{38C62016-33BA-4D04-811C-D99D4185ED08}" srcId="{F117F5C2-3138-4759-9BD1-D409123FAC52}" destId="{1A099D44-29DB-4F8B-8425-AD28E172EAD6}" srcOrd="0" destOrd="0" parTransId="{5958BFD3-1EBB-458E-A0BE-49107E5BDFEE}" sibTransId="{8FD1725B-35C1-4A49-9726-CB36C6049817}"/>
    <dgm:cxn modelId="{26965E22-CE19-4548-A081-CC8E6443EDF9}" type="presOf" srcId="{1F2B64E9-BC0B-4E6D-B634-32D02C2A0B3B}" destId="{54E4E918-C8B7-4E9E-9556-171B672104DF}" srcOrd="0" destOrd="1" presId="urn:microsoft.com/office/officeart/2005/8/layout/vList5"/>
    <dgm:cxn modelId="{C9278168-8A3D-49A9-ACB8-930832A41755}" srcId="{1A099D44-29DB-4F8B-8425-AD28E172EAD6}" destId="{313DBB09-96F1-4822-B004-F445C74322C0}" srcOrd="2" destOrd="0" parTransId="{6E4889B1-4F16-4263-B184-BC523615391C}" sibTransId="{91F5C21C-D372-4A39-8FCB-300EE83F7F5E}"/>
    <dgm:cxn modelId="{AA2CD170-957C-40D7-A75F-65655B24E133}" type="presOf" srcId="{F117F5C2-3138-4759-9BD1-D409123FAC52}" destId="{375D3B99-DEF6-492D-BEEF-42D3B560A4BB}" srcOrd="0" destOrd="0" presId="urn:microsoft.com/office/officeart/2005/8/layout/vList5"/>
    <dgm:cxn modelId="{0656A895-B1B0-478C-8258-01261BB3A9A4}" srcId="{1A099D44-29DB-4F8B-8425-AD28E172EAD6}" destId="{1F2B64E9-BC0B-4E6D-B634-32D02C2A0B3B}" srcOrd="1" destOrd="0" parTransId="{DB1E0C00-1602-47D6-9443-769886CD8EB4}" sibTransId="{42BA0094-F626-4C13-90F7-2A2B4F191FB6}"/>
    <dgm:cxn modelId="{2BC5949F-B710-431E-A9D3-C9809BBFDE7D}" type="presOf" srcId="{313DBB09-96F1-4822-B004-F445C74322C0}" destId="{54E4E918-C8B7-4E9E-9556-171B672104DF}" srcOrd="0" destOrd="2" presId="urn:microsoft.com/office/officeart/2005/8/layout/vList5"/>
    <dgm:cxn modelId="{4DEA10C7-966F-43A4-AB8F-8F170F6E599F}" type="presOf" srcId="{44552157-C5F3-4341-BE05-3C87836462B6}" destId="{54E4E918-C8B7-4E9E-9556-171B672104DF}" srcOrd="0" destOrd="0" presId="urn:microsoft.com/office/officeart/2005/8/layout/vList5"/>
    <dgm:cxn modelId="{7E593BD3-2ACE-4CE2-84C4-70B54E508FAA}" srcId="{1A099D44-29DB-4F8B-8425-AD28E172EAD6}" destId="{44552157-C5F3-4341-BE05-3C87836462B6}" srcOrd="0" destOrd="0" parTransId="{38263DE3-E80C-49DF-9158-E22D6B524B7E}" sibTransId="{51FE6885-EBF8-4019-B3CC-3FF63125C401}"/>
    <dgm:cxn modelId="{4ECB0AF8-BAE6-4A23-AA10-87569B2BEE52}" type="presOf" srcId="{1A099D44-29DB-4F8B-8425-AD28E172EAD6}" destId="{15523528-9E14-462D-B95A-04233C9C0CD9}" srcOrd="0" destOrd="0" presId="urn:microsoft.com/office/officeart/2005/8/layout/vList5"/>
    <dgm:cxn modelId="{FDCC0CE0-BB2A-495B-85AE-E280E36E0432}" type="presParOf" srcId="{375D3B99-DEF6-492D-BEEF-42D3B560A4BB}" destId="{C413C511-51F1-4D22-89D5-DE9398E530FF}" srcOrd="0" destOrd="0" presId="urn:microsoft.com/office/officeart/2005/8/layout/vList5"/>
    <dgm:cxn modelId="{3F452D45-404F-4198-92D8-13760F4069A0}" type="presParOf" srcId="{C413C511-51F1-4D22-89D5-DE9398E530FF}" destId="{15523528-9E14-462D-B95A-04233C9C0CD9}" srcOrd="0" destOrd="0" presId="urn:microsoft.com/office/officeart/2005/8/layout/vList5"/>
    <dgm:cxn modelId="{964281D1-3C53-48A0-8C49-C7428E03D57F}" type="presParOf" srcId="{C413C511-51F1-4D22-89D5-DE9398E530FF}" destId="{54E4E918-C8B7-4E9E-9556-171B672104DF}" srcOrd="1" destOrd="0" presId="urn:microsoft.com/office/officeart/2005/8/layout/vList5"/>
  </dgm:cxnLst>
  <dgm:bg/>
  <dgm:whole/>
  <dgm:extLst>
    <a:ext uri="http://schemas.microsoft.com/office/drawing/2008/diagram">
      <dsp:dataModelExt xmlns:dsp="http://schemas.microsoft.com/office/drawing/2008/diagram" relId="rId70" minVer="http://schemas.openxmlformats.org/drawingml/2006/diagram"/>
    </a:ext>
  </dgm:extLst>
</dgm:dataModel>
</file>

<file path=word/diagrams/data3.xml><?xml version="1.0" encoding="utf-8"?>
<dgm:dataModel xmlns:dgm="http://schemas.openxmlformats.org/drawingml/2006/diagram" xmlns:a="http://schemas.openxmlformats.org/drawingml/2006/main">
  <dgm:ptLst>
    <dgm:pt modelId="{F117F5C2-3138-4759-9BD1-D409123FAC52}"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AU"/>
        </a:p>
      </dgm:t>
    </dgm:pt>
    <dgm:pt modelId="{1A099D44-29DB-4F8B-8425-AD28E172EAD6}">
      <dgm:prSet phldrT="[Text]"/>
      <dgm:spPr>
        <a:xfrm>
          <a:off x="110467" y="100749"/>
          <a:ext cx="1281907" cy="416411"/>
        </a:xfrm>
        <a:prstGeom prst="roundRect">
          <a:avLst/>
        </a:prstGeom>
        <a:solidFill>
          <a:srgbClr val="BDDCDF">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t>
        <a:bodyPr/>
        <a:lstStyle/>
        <a:p>
          <a:pPr>
            <a:buNone/>
          </a:pPr>
          <a:r>
            <a:rPr lang="en-AU">
              <a:solidFill>
                <a:sysClr val="windowText" lastClr="000000"/>
              </a:solidFill>
              <a:latin typeface="Arial" panose="020B0604020202020204"/>
              <a:ea typeface="+mn-ea"/>
              <a:cs typeface="+mn-cs"/>
            </a:rPr>
            <a:t>Template</a:t>
          </a:r>
        </a:p>
      </dgm:t>
    </dgm:pt>
    <dgm:pt modelId="{5958BFD3-1EBB-458E-A0BE-49107E5BDFEE}" type="parTrans" cxnId="{38C62016-33BA-4D04-811C-D99D4185ED08}">
      <dgm:prSet/>
      <dgm:spPr/>
      <dgm:t>
        <a:bodyPr/>
        <a:lstStyle/>
        <a:p>
          <a:endParaRPr lang="en-AU"/>
        </a:p>
      </dgm:t>
    </dgm:pt>
    <dgm:pt modelId="{8FD1725B-35C1-4A49-9726-CB36C6049817}" type="sibTrans" cxnId="{38C62016-33BA-4D04-811C-D99D4185ED08}">
      <dgm:prSet/>
      <dgm:spPr/>
      <dgm:t>
        <a:bodyPr/>
        <a:lstStyle/>
        <a:p>
          <a:endParaRPr lang="en-AU"/>
        </a:p>
      </dgm:t>
    </dgm:pt>
    <dgm:pt modelId="{44552157-C5F3-4341-BE05-3C87836462B6}">
      <dgm:prSet phldrT="[Text]" custT="1"/>
      <dgm:spPr>
        <a:xfrm rot="5400000">
          <a:off x="3372690" y="-1851635"/>
          <a:ext cx="360552" cy="4321182"/>
        </a:xfrm>
        <a:prstGeom prst="round2SameRect">
          <a:avLst/>
        </a:prstGeom>
        <a:solidFill>
          <a:srgbClr val="BDDCDF">
            <a:alpha val="90000"/>
            <a:tint val="40000"/>
            <a:hueOff val="0"/>
            <a:satOff val="0"/>
            <a:lumOff val="0"/>
            <a:alphaOff val="0"/>
          </a:srgbClr>
        </a:solidFill>
        <a:ln w="12700" cap="flat" cmpd="sng" algn="ctr">
          <a:solidFill>
            <a:srgbClr val="BDDCDF">
              <a:alpha val="90000"/>
              <a:tint val="40000"/>
              <a:hueOff val="0"/>
              <a:satOff val="0"/>
              <a:lumOff val="0"/>
              <a:alphaOff val="0"/>
            </a:srgbClr>
          </a:solidFill>
          <a:prstDash val="solid"/>
          <a:miter lim="800000"/>
        </a:ln>
        <a:effectLst/>
      </dgm:spPr>
      <dgm:t>
        <a:bodyPr/>
        <a:lstStyle/>
        <a:p>
          <a:pPr>
            <a:buChar char="•"/>
          </a:pPr>
          <a:r>
            <a:rPr lang="en-AU" sz="900">
              <a:solidFill>
                <a:sysClr val="windowText" lastClr="000000">
                  <a:hueOff val="0"/>
                  <a:satOff val="0"/>
                  <a:lumOff val="0"/>
                  <a:alphaOff val="0"/>
                </a:sysClr>
              </a:solidFill>
              <a:latin typeface="Arial" panose="020B0604020202020204"/>
              <a:ea typeface="+mn-ea"/>
              <a:cs typeface="+mn-cs"/>
            </a:rPr>
            <a:t>‘Table 1.2’ tab of the Excel Tables workbook (</a:t>
          </a:r>
          <a:r>
            <a:rPr lang="en-AU" sz="900" u="sng">
              <a:solidFill>
                <a:sysClr val="windowText" lastClr="000000">
                  <a:hueOff val="0"/>
                  <a:satOff val="0"/>
                  <a:lumOff val="0"/>
                  <a:alphaOff val="0"/>
                </a:sysClr>
              </a:solidFill>
              <a:latin typeface="Arial" panose="020B0604020202020204"/>
              <a:ea typeface="+mn-ea"/>
              <a:cs typeface="+mn-cs"/>
            </a:rPr>
            <a:t>Attachment G</a:t>
          </a:r>
          <a:r>
            <a:rPr lang="en-AU" sz="900">
              <a:solidFill>
                <a:sysClr val="windowText" lastClr="000000">
                  <a:hueOff val="0"/>
                  <a:satOff val="0"/>
                  <a:lumOff val="0"/>
                  <a:alphaOff val="0"/>
                </a:sysClr>
              </a:solidFill>
              <a:latin typeface="Arial" panose="020B0604020202020204"/>
              <a:ea typeface="+mn-ea"/>
              <a:cs typeface="+mn-cs"/>
            </a:rPr>
            <a:t>).</a:t>
          </a:r>
        </a:p>
      </dgm:t>
    </dgm:pt>
    <dgm:pt modelId="{38263DE3-E80C-49DF-9158-E22D6B524B7E}" type="parTrans" cxnId="{7E593BD3-2ACE-4CE2-84C4-70B54E508FAA}">
      <dgm:prSet/>
      <dgm:spPr/>
      <dgm:t>
        <a:bodyPr/>
        <a:lstStyle/>
        <a:p>
          <a:endParaRPr lang="en-AU"/>
        </a:p>
      </dgm:t>
    </dgm:pt>
    <dgm:pt modelId="{51FE6885-EBF8-4019-B3CC-3FF63125C401}" type="sibTrans" cxnId="{7E593BD3-2ACE-4CE2-84C4-70B54E508FAA}">
      <dgm:prSet/>
      <dgm:spPr/>
      <dgm:t>
        <a:bodyPr/>
        <a:lstStyle/>
        <a:p>
          <a:endParaRPr lang="en-AU"/>
        </a:p>
      </dgm:t>
    </dgm:pt>
    <dgm:pt modelId="{2270194F-3A05-46DD-A0CD-048B97FC2BCB}">
      <dgm:prSet phldrT="[Text]"/>
      <dgm:spPr>
        <a:xfrm>
          <a:off x="110467" y="568926"/>
          <a:ext cx="1257118" cy="366643"/>
        </a:xfrm>
        <a:prstGeom prst="roundRect">
          <a:avLst/>
        </a:prstGeom>
        <a:solidFill>
          <a:srgbClr val="BDDCDF">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t>
        <a:bodyPr/>
        <a:lstStyle/>
        <a:p>
          <a:pPr>
            <a:buNone/>
          </a:pPr>
          <a:r>
            <a:rPr lang="en-AU">
              <a:solidFill>
                <a:sysClr val="windowText" lastClr="000000"/>
              </a:solidFill>
              <a:latin typeface="Arial" panose="020B0604020202020204"/>
              <a:ea typeface="+mn-ea"/>
              <a:cs typeface="+mn-cs"/>
            </a:rPr>
            <a:t>Source of Information</a:t>
          </a:r>
        </a:p>
      </dgm:t>
    </dgm:pt>
    <dgm:pt modelId="{981C9034-AA2B-43A4-B8BA-8246A3B819BB}" type="parTrans" cxnId="{35B28B0A-4359-462C-BD12-BCB4FB4F2068}">
      <dgm:prSet/>
      <dgm:spPr/>
      <dgm:t>
        <a:bodyPr/>
        <a:lstStyle/>
        <a:p>
          <a:endParaRPr lang="en-AU"/>
        </a:p>
      </dgm:t>
    </dgm:pt>
    <dgm:pt modelId="{1101C7EB-A21C-4DAB-92E4-057C79AF7F1C}" type="sibTrans" cxnId="{35B28B0A-4359-462C-BD12-BCB4FB4F2068}">
      <dgm:prSet/>
      <dgm:spPr/>
      <dgm:t>
        <a:bodyPr/>
        <a:lstStyle/>
        <a:p>
          <a:endParaRPr lang="en-AU"/>
        </a:p>
      </dgm:t>
    </dgm:pt>
    <dgm:pt modelId="{6857F668-AC16-4E59-8FEB-9CCA0283B430}">
      <dgm:prSet phldrT="[Text]" custT="1"/>
      <dgm:spPr>
        <a:xfrm rot="5400000">
          <a:off x="3370240" y="-1426549"/>
          <a:ext cx="352286" cy="4357596"/>
        </a:xfrm>
        <a:prstGeom prst="round2SameRect">
          <a:avLst/>
        </a:prstGeom>
        <a:solidFill>
          <a:srgbClr val="BDDCDF">
            <a:alpha val="90000"/>
            <a:tint val="40000"/>
            <a:hueOff val="0"/>
            <a:satOff val="0"/>
            <a:lumOff val="0"/>
            <a:alphaOff val="0"/>
          </a:srgbClr>
        </a:solidFill>
        <a:ln w="12700" cap="flat" cmpd="sng" algn="ctr">
          <a:solidFill>
            <a:srgbClr val="BDDCDF">
              <a:alpha val="90000"/>
              <a:tint val="40000"/>
              <a:hueOff val="0"/>
              <a:satOff val="0"/>
              <a:lumOff val="0"/>
              <a:alphaOff val="0"/>
            </a:srgbClr>
          </a:solidFill>
          <a:prstDash val="solid"/>
          <a:miter lim="800000"/>
        </a:ln>
        <a:effectLst/>
      </dgm:spPr>
      <dgm:t>
        <a:bodyPr/>
        <a:lstStyle/>
        <a:p>
          <a:pPr>
            <a:buChar char="•"/>
          </a:pPr>
          <a:r>
            <a:rPr lang="en-AU" sz="900">
              <a:solidFill>
                <a:sysClr val="windowText" lastClr="000000">
                  <a:hueOff val="0"/>
                  <a:satOff val="0"/>
                  <a:lumOff val="0"/>
                  <a:alphaOff val="0"/>
                </a:sysClr>
              </a:solidFill>
              <a:latin typeface="Arial" panose="020B0604020202020204"/>
              <a:ea typeface="+mn-ea"/>
              <a:cs typeface="+mn-cs"/>
            </a:rPr>
            <a:t>To confirm the correct amounts for a budget measure, refer to the costing agreement provided by your AAU. Titles of measures are to be confirmed against the final agreed measures list distributed by the relevant AAU to the lead portfolio departments.</a:t>
          </a:r>
        </a:p>
      </dgm:t>
      <dgm:extLst>
        <a:ext uri="{E40237B7-FDA0-4F09-8148-C483321AD2D9}">
          <dgm14:cNvPr xmlns:dgm14="http://schemas.microsoft.com/office/drawing/2010/diagram" id="0" name="">
            <a:hlinkClick xmlns:r="http://schemas.openxmlformats.org/officeDocument/2006/relationships" r:id="rId1"/>
          </dgm14:cNvPr>
        </a:ext>
      </dgm:extLst>
    </dgm:pt>
    <dgm:pt modelId="{0B0F8220-5D65-42A7-81D5-73159F192A68}" type="parTrans" cxnId="{C76570C3-BC9A-4A45-8A40-714AE2DE8E76}">
      <dgm:prSet/>
      <dgm:spPr/>
      <dgm:t>
        <a:bodyPr/>
        <a:lstStyle/>
        <a:p>
          <a:endParaRPr lang="en-AU"/>
        </a:p>
      </dgm:t>
    </dgm:pt>
    <dgm:pt modelId="{25566C57-004B-4AE2-BAFB-C9C3031D82C7}" type="sibTrans" cxnId="{C76570C3-BC9A-4A45-8A40-714AE2DE8E76}">
      <dgm:prSet/>
      <dgm:spPr/>
      <dgm:t>
        <a:bodyPr/>
        <a:lstStyle/>
        <a:p>
          <a:endParaRPr lang="en-AU"/>
        </a:p>
      </dgm:t>
    </dgm:pt>
    <dgm:pt modelId="{B83317B4-7045-4DCD-8F50-B5622AB2D037}">
      <dgm:prSet phldrT="[Text]" custT="1"/>
      <dgm:spPr>
        <a:xfrm rot="5400000">
          <a:off x="3370240" y="-1426549"/>
          <a:ext cx="352286" cy="4357596"/>
        </a:xfrm>
        <a:solidFill>
          <a:srgbClr val="BDDCDF">
            <a:alpha val="90000"/>
            <a:tint val="40000"/>
            <a:hueOff val="0"/>
            <a:satOff val="0"/>
            <a:lumOff val="0"/>
            <a:alphaOff val="0"/>
          </a:srgbClr>
        </a:solidFill>
        <a:ln w="12700" cap="flat" cmpd="sng" algn="ctr">
          <a:solidFill>
            <a:srgbClr val="BDDCDF">
              <a:alpha val="90000"/>
              <a:tint val="40000"/>
              <a:hueOff val="0"/>
              <a:satOff val="0"/>
              <a:lumOff val="0"/>
              <a:alphaOff val="0"/>
            </a:srgbClr>
          </a:solidFill>
          <a:prstDash val="solid"/>
          <a:miter lim="800000"/>
        </a:ln>
        <a:effectLst/>
      </dgm:spPr>
      <dgm:t>
        <a:bodyPr/>
        <a:lstStyle/>
        <a:p>
          <a:pPr>
            <a:buChar char="•"/>
          </a:pPr>
          <a:r>
            <a:rPr lang="en-AU" sz="900">
              <a:solidFill>
                <a:sysClr val="windowText" lastClr="000000">
                  <a:hueOff val="0"/>
                  <a:satOff val="0"/>
                  <a:lumOff val="0"/>
                  <a:alphaOff val="0"/>
                </a:sysClr>
              </a:solidFill>
              <a:latin typeface="Arial" panose="020B0604020202020204"/>
              <a:ea typeface="+mn-ea"/>
              <a:cs typeface="+mn-cs"/>
            </a:rPr>
            <a:t>Information to be included in this table may also be taken from estimates adjustments for measures (i.e. those entered against the reason code ‘Government decision or measure’) in CBMS.</a:t>
          </a:r>
        </a:p>
      </dgm:t>
    </dgm:pt>
    <dgm:pt modelId="{1C63CA5A-348D-4F32-9B2E-D62394B2069A}" type="parTrans" cxnId="{26323E77-612F-4F7F-BBC9-DFF5DFAB3AE2}">
      <dgm:prSet/>
      <dgm:spPr/>
      <dgm:t>
        <a:bodyPr/>
        <a:lstStyle/>
        <a:p>
          <a:endParaRPr lang="en-AU"/>
        </a:p>
      </dgm:t>
    </dgm:pt>
    <dgm:pt modelId="{CFEB8D02-B29C-4864-A0CA-D6069D5E6899}" type="sibTrans" cxnId="{26323E77-612F-4F7F-BBC9-DFF5DFAB3AE2}">
      <dgm:prSet/>
      <dgm:spPr/>
      <dgm:t>
        <a:bodyPr/>
        <a:lstStyle/>
        <a:p>
          <a:endParaRPr lang="en-AU"/>
        </a:p>
      </dgm:t>
    </dgm:pt>
    <dgm:pt modelId="{375D3B99-DEF6-492D-BEEF-42D3B560A4BB}" type="pres">
      <dgm:prSet presAssocID="{F117F5C2-3138-4759-9BD1-D409123FAC52}" presName="Name0" presStyleCnt="0">
        <dgm:presLayoutVars>
          <dgm:dir/>
          <dgm:animLvl val="lvl"/>
          <dgm:resizeHandles val="exact"/>
        </dgm:presLayoutVars>
      </dgm:prSet>
      <dgm:spPr/>
    </dgm:pt>
    <dgm:pt modelId="{C413C511-51F1-4D22-89D5-DE9398E530FF}" type="pres">
      <dgm:prSet presAssocID="{1A099D44-29DB-4F8B-8425-AD28E172EAD6}" presName="linNode" presStyleCnt="0"/>
      <dgm:spPr/>
    </dgm:pt>
    <dgm:pt modelId="{15523528-9E14-462D-B95A-04233C9C0CD9}" type="pres">
      <dgm:prSet presAssocID="{1A099D44-29DB-4F8B-8425-AD28E172EAD6}" presName="parentText" presStyleLbl="node1" presStyleIdx="0" presStyleCnt="2" custScaleX="61019" custScaleY="17995">
        <dgm:presLayoutVars>
          <dgm:chMax val="1"/>
          <dgm:bulletEnabled val="1"/>
        </dgm:presLayoutVars>
      </dgm:prSet>
      <dgm:spPr/>
    </dgm:pt>
    <dgm:pt modelId="{54E4E918-C8B7-4E9E-9556-171B672104DF}" type="pres">
      <dgm:prSet presAssocID="{1A099D44-29DB-4F8B-8425-AD28E172EAD6}" presName="descendantText" presStyleLbl="alignAccFollowNode1" presStyleIdx="0" presStyleCnt="2" custScaleX="115700" custScaleY="21638">
        <dgm:presLayoutVars>
          <dgm:bulletEnabled val="1"/>
        </dgm:presLayoutVars>
      </dgm:prSet>
      <dgm:spPr/>
    </dgm:pt>
    <dgm:pt modelId="{E252F5E6-81C6-4D44-9B9B-0674627BB50B}" type="pres">
      <dgm:prSet presAssocID="{8FD1725B-35C1-4A49-9726-CB36C6049817}" presName="sp" presStyleCnt="0"/>
      <dgm:spPr/>
    </dgm:pt>
    <dgm:pt modelId="{6B359094-4AE4-49B0-82CD-5419459CB846}" type="pres">
      <dgm:prSet presAssocID="{2270194F-3A05-46DD-A0CD-048B97FC2BCB}" presName="linNode" presStyleCnt="0"/>
      <dgm:spPr/>
    </dgm:pt>
    <dgm:pt modelId="{C64DF1C7-D61A-406A-AB60-FF06B2A44245}" type="pres">
      <dgm:prSet presAssocID="{2270194F-3A05-46DD-A0CD-048B97FC2BCB}" presName="parentText" presStyleLbl="node1" presStyleIdx="1" presStyleCnt="2" custScaleX="59839" custScaleY="50698">
        <dgm:presLayoutVars>
          <dgm:chMax val="1"/>
          <dgm:bulletEnabled val="1"/>
        </dgm:presLayoutVars>
      </dgm:prSet>
      <dgm:spPr/>
    </dgm:pt>
    <dgm:pt modelId="{478632EF-AE70-4485-A945-610756A53A74}" type="pres">
      <dgm:prSet presAssocID="{2270194F-3A05-46DD-A0CD-048B97FC2BCB}" presName="descendantText" presStyleLbl="alignAccFollowNode1" presStyleIdx="1" presStyleCnt="2" custScaleX="116675" custScaleY="63373">
        <dgm:presLayoutVars>
          <dgm:bulletEnabled val="1"/>
        </dgm:presLayoutVars>
      </dgm:prSet>
      <dgm:spPr>
        <a:prstGeom prst="round2SameRect">
          <a:avLst/>
        </a:prstGeom>
      </dgm:spPr>
    </dgm:pt>
  </dgm:ptLst>
  <dgm:cxnLst>
    <dgm:cxn modelId="{35B28B0A-4359-462C-BD12-BCB4FB4F2068}" srcId="{F117F5C2-3138-4759-9BD1-D409123FAC52}" destId="{2270194F-3A05-46DD-A0CD-048B97FC2BCB}" srcOrd="1" destOrd="0" parTransId="{981C9034-AA2B-43A4-B8BA-8246A3B819BB}" sibTransId="{1101C7EB-A21C-4DAB-92E4-057C79AF7F1C}"/>
    <dgm:cxn modelId="{38C62016-33BA-4D04-811C-D99D4185ED08}" srcId="{F117F5C2-3138-4759-9BD1-D409123FAC52}" destId="{1A099D44-29DB-4F8B-8425-AD28E172EAD6}" srcOrd="0" destOrd="0" parTransId="{5958BFD3-1EBB-458E-A0BE-49107E5BDFEE}" sibTransId="{8FD1725B-35C1-4A49-9726-CB36C6049817}"/>
    <dgm:cxn modelId="{201FE06E-5082-4EDF-8291-067FBB0D5721}" type="presOf" srcId="{6857F668-AC16-4E59-8FEB-9CCA0283B430}" destId="{478632EF-AE70-4485-A945-610756A53A74}" srcOrd="0" destOrd="0" presId="urn:microsoft.com/office/officeart/2005/8/layout/vList5"/>
    <dgm:cxn modelId="{AA2CD170-957C-40D7-A75F-65655B24E133}" type="presOf" srcId="{F117F5C2-3138-4759-9BD1-D409123FAC52}" destId="{375D3B99-DEF6-492D-BEEF-42D3B560A4BB}" srcOrd="0" destOrd="0" presId="urn:microsoft.com/office/officeart/2005/8/layout/vList5"/>
    <dgm:cxn modelId="{26323E77-612F-4F7F-BBC9-DFF5DFAB3AE2}" srcId="{2270194F-3A05-46DD-A0CD-048B97FC2BCB}" destId="{B83317B4-7045-4DCD-8F50-B5622AB2D037}" srcOrd="1" destOrd="0" parTransId="{1C63CA5A-348D-4F32-9B2E-D62394B2069A}" sibTransId="{CFEB8D02-B29C-4864-A0CA-D6069D5E6899}"/>
    <dgm:cxn modelId="{D4C818B5-AC1C-46B5-B22E-265A2347E016}" type="presOf" srcId="{2270194F-3A05-46DD-A0CD-048B97FC2BCB}" destId="{C64DF1C7-D61A-406A-AB60-FF06B2A44245}" srcOrd="0" destOrd="0" presId="urn:microsoft.com/office/officeart/2005/8/layout/vList5"/>
    <dgm:cxn modelId="{5A8B90C2-7E00-4075-8FA1-EF05C9B0ED7D}" type="presOf" srcId="{B83317B4-7045-4DCD-8F50-B5622AB2D037}" destId="{478632EF-AE70-4485-A945-610756A53A74}" srcOrd="0" destOrd="1" presId="urn:microsoft.com/office/officeart/2005/8/layout/vList5"/>
    <dgm:cxn modelId="{C76570C3-BC9A-4A45-8A40-714AE2DE8E76}" srcId="{2270194F-3A05-46DD-A0CD-048B97FC2BCB}" destId="{6857F668-AC16-4E59-8FEB-9CCA0283B430}" srcOrd="0" destOrd="0" parTransId="{0B0F8220-5D65-42A7-81D5-73159F192A68}" sibTransId="{25566C57-004B-4AE2-BAFB-C9C3031D82C7}"/>
    <dgm:cxn modelId="{4DEA10C7-966F-43A4-AB8F-8F170F6E599F}" type="presOf" srcId="{44552157-C5F3-4341-BE05-3C87836462B6}" destId="{54E4E918-C8B7-4E9E-9556-171B672104DF}" srcOrd="0" destOrd="0" presId="urn:microsoft.com/office/officeart/2005/8/layout/vList5"/>
    <dgm:cxn modelId="{7E593BD3-2ACE-4CE2-84C4-70B54E508FAA}" srcId="{1A099D44-29DB-4F8B-8425-AD28E172EAD6}" destId="{44552157-C5F3-4341-BE05-3C87836462B6}" srcOrd="0" destOrd="0" parTransId="{38263DE3-E80C-49DF-9158-E22D6B524B7E}" sibTransId="{51FE6885-EBF8-4019-B3CC-3FF63125C401}"/>
    <dgm:cxn modelId="{4ECB0AF8-BAE6-4A23-AA10-87569B2BEE52}" type="presOf" srcId="{1A099D44-29DB-4F8B-8425-AD28E172EAD6}" destId="{15523528-9E14-462D-B95A-04233C9C0CD9}" srcOrd="0" destOrd="0" presId="urn:microsoft.com/office/officeart/2005/8/layout/vList5"/>
    <dgm:cxn modelId="{FDCC0CE0-BB2A-495B-85AE-E280E36E0432}" type="presParOf" srcId="{375D3B99-DEF6-492D-BEEF-42D3B560A4BB}" destId="{C413C511-51F1-4D22-89D5-DE9398E530FF}" srcOrd="0" destOrd="0" presId="urn:microsoft.com/office/officeart/2005/8/layout/vList5"/>
    <dgm:cxn modelId="{3F452D45-404F-4198-92D8-13760F4069A0}" type="presParOf" srcId="{C413C511-51F1-4D22-89D5-DE9398E530FF}" destId="{15523528-9E14-462D-B95A-04233C9C0CD9}" srcOrd="0" destOrd="0" presId="urn:microsoft.com/office/officeart/2005/8/layout/vList5"/>
    <dgm:cxn modelId="{964281D1-3C53-48A0-8C49-C7428E03D57F}" type="presParOf" srcId="{C413C511-51F1-4D22-89D5-DE9398E530FF}" destId="{54E4E918-C8B7-4E9E-9556-171B672104DF}" srcOrd="1" destOrd="0" presId="urn:microsoft.com/office/officeart/2005/8/layout/vList5"/>
    <dgm:cxn modelId="{EDDDFBFA-6FE0-4D85-8A71-3F7300AF976C}" type="presParOf" srcId="{375D3B99-DEF6-492D-BEEF-42D3B560A4BB}" destId="{E252F5E6-81C6-4D44-9B9B-0674627BB50B}" srcOrd="1" destOrd="0" presId="urn:microsoft.com/office/officeart/2005/8/layout/vList5"/>
    <dgm:cxn modelId="{5DB70833-6818-4848-AA51-F7F9AC04C80C}" type="presParOf" srcId="{375D3B99-DEF6-492D-BEEF-42D3B560A4BB}" destId="{6B359094-4AE4-49B0-82CD-5419459CB846}" srcOrd="2" destOrd="0" presId="urn:microsoft.com/office/officeart/2005/8/layout/vList5"/>
    <dgm:cxn modelId="{D30FC5E2-1767-41FF-967B-0E1ABA1AAECC}" type="presParOf" srcId="{6B359094-4AE4-49B0-82CD-5419459CB846}" destId="{C64DF1C7-D61A-406A-AB60-FF06B2A44245}" srcOrd="0" destOrd="0" presId="urn:microsoft.com/office/officeart/2005/8/layout/vList5"/>
    <dgm:cxn modelId="{C9169EE4-D2F7-46F5-ADB1-3D6B432DAB5D}" type="presParOf" srcId="{6B359094-4AE4-49B0-82CD-5419459CB846}" destId="{478632EF-AE70-4485-A945-610756A53A74}" srcOrd="1" destOrd="0" presId="urn:microsoft.com/office/officeart/2005/8/layout/vList5"/>
  </dgm:cxnLst>
  <dgm:bg/>
  <dgm:whole/>
  <dgm:extLst>
    <a:ext uri="http://schemas.microsoft.com/office/drawing/2008/diagram">
      <dsp:dataModelExt xmlns:dsp="http://schemas.microsoft.com/office/drawing/2008/diagram" relId="rId79" minVer="http://schemas.openxmlformats.org/drawingml/2006/diagram"/>
    </a:ext>
  </dgm:extLst>
</dgm:dataModel>
</file>

<file path=word/diagrams/data4.xml><?xml version="1.0" encoding="utf-8"?>
<dgm:dataModel xmlns:dgm="http://schemas.openxmlformats.org/drawingml/2006/diagram" xmlns:a="http://schemas.openxmlformats.org/drawingml/2006/main">
  <dgm:ptLst>
    <dgm:pt modelId="{F117F5C2-3138-4759-9BD1-D409123FAC52}"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AU"/>
        </a:p>
      </dgm:t>
    </dgm:pt>
    <dgm:pt modelId="{1A099D44-29DB-4F8B-8425-AD28E172EAD6}">
      <dgm:prSet phldrT="[Text]"/>
      <dgm:spPr>
        <a:xfrm>
          <a:off x="116279" y="136817"/>
          <a:ext cx="1281907" cy="250240"/>
        </a:xfrm>
        <a:prstGeom prst="roundRect">
          <a:avLst/>
        </a:prstGeom>
        <a:solidFill>
          <a:srgbClr val="BDDCDF">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t>
        <a:bodyPr/>
        <a:lstStyle/>
        <a:p>
          <a:pPr>
            <a:buNone/>
          </a:pPr>
          <a:r>
            <a:rPr lang="en-AU">
              <a:solidFill>
                <a:sysClr val="windowText" lastClr="000000"/>
              </a:solidFill>
              <a:latin typeface="Arial" panose="020B0604020202020204"/>
              <a:ea typeface="+mn-ea"/>
              <a:cs typeface="+mn-cs"/>
            </a:rPr>
            <a:t>Template</a:t>
          </a:r>
        </a:p>
      </dgm:t>
    </dgm:pt>
    <dgm:pt modelId="{5958BFD3-1EBB-458E-A0BE-49107E5BDFEE}" type="parTrans" cxnId="{38C62016-33BA-4D04-811C-D99D4185ED08}">
      <dgm:prSet/>
      <dgm:spPr/>
      <dgm:t>
        <a:bodyPr/>
        <a:lstStyle/>
        <a:p>
          <a:endParaRPr lang="en-AU"/>
        </a:p>
      </dgm:t>
    </dgm:pt>
    <dgm:pt modelId="{8FD1725B-35C1-4A49-9726-CB36C6049817}" type="sibTrans" cxnId="{38C62016-33BA-4D04-811C-D99D4185ED08}">
      <dgm:prSet/>
      <dgm:spPr/>
      <dgm:t>
        <a:bodyPr/>
        <a:lstStyle/>
        <a:p>
          <a:endParaRPr lang="en-AU"/>
        </a:p>
      </dgm:t>
    </dgm:pt>
    <dgm:pt modelId="{44552157-C5F3-4341-BE05-3C87836462B6}">
      <dgm:prSet phldrT="[Text]" custT="1"/>
      <dgm:spPr>
        <a:xfrm rot="5400000">
          <a:off x="3430494" y="-1898653"/>
          <a:ext cx="256569" cy="4321182"/>
        </a:xfrm>
        <a:prstGeom prst="round2SameRect">
          <a:avLst/>
        </a:prstGeom>
        <a:solidFill>
          <a:srgbClr val="BDDCDF">
            <a:alpha val="90000"/>
            <a:tint val="40000"/>
            <a:hueOff val="0"/>
            <a:satOff val="0"/>
            <a:lumOff val="0"/>
            <a:alphaOff val="0"/>
          </a:srgbClr>
        </a:solidFill>
        <a:ln w="12700" cap="flat" cmpd="sng" algn="ctr">
          <a:solidFill>
            <a:srgbClr val="BDDCDF">
              <a:alpha val="90000"/>
              <a:tint val="40000"/>
              <a:hueOff val="0"/>
              <a:satOff val="0"/>
              <a:lumOff val="0"/>
              <a:alphaOff val="0"/>
            </a:srgbClr>
          </a:solidFill>
          <a:prstDash val="solid"/>
          <a:miter lim="800000"/>
        </a:ln>
        <a:effectLst/>
      </dgm:spPr>
      <dgm:t>
        <a:bodyPr/>
        <a:lstStyle/>
        <a:p>
          <a:pPr>
            <a:buChar char="•"/>
          </a:pPr>
          <a:r>
            <a:rPr lang="en-AU" sz="900">
              <a:solidFill>
                <a:sysClr val="windowText" lastClr="000000">
                  <a:hueOff val="0"/>
                  <a:satOff val="0"/>
                  <a:lumOff val="0"/>
                  <a:alphaOff val="0"/>
                </a:sysClr>
              </a:solidFill>
              <a:latin typeface="Arial" panose="020B0604020202020204"/>
              <a:ea typeface="+mn-ea"/>
              <a:cs typeface="+mn-cs"/>
            </a:rPr>
            <a:t>‘Table 2.X.3’ tab of the Word templates (</a:t>
          </a:r>
          <a:r>
            <a:rPr lang="en-AU" sz="900" u="sng">
              <a:solidFill>
                <a:sysClr val="windowText" lastClr="000000">
                  <a:hueOff val="0"/>
                  <a:satOff val="0"/>
                  <a:lumOff val="0"/>
                  <a:alphaOff val="0"/>
                </a:sysClr>
              </a:solidFill>
              <a:latin typeface="Arial" panose="020B0604020202020204"/>
              <a:ea typeface="+mn-ea"/>
              <a:cs typeface="+mn-cs"/>
            </a:rPr>
            <a:t>Attachment F</a:t>
          </a:r>
          <a:r>
            <a:rPr lang="en-AU" sz="900">
              <a:solidFill>
                <a:sysClr val="windowText" lastClr="000000">
                  <a:hueOff val="0"/>
                  <a:satOff val="0"/>
                  <a:lumOff val="0"/>
                  <a:alphaOff val="0"/>
                </a:sysClr>
              </a:solidFill>
              <a:latin typeface="Arial" panose="020B0604020202020204"/>
              <a:ea typeface="+mn-ea"/>
              <a:cs typeface="+mn-cs"/>
            </a:rPr>
            <a:t>). </a:t>
          </a:r>
        </a:p>
      </dgm:t>
    </dgm:pt>
    <dgm:pt modelId="{38263DE3-E80C-49DF-9158-E22D6B524B7E}" type="parTrans" cxnId="{7E593BD3-2ACE-4CE2-84C4-70B54E508FAA}">
      <dgm:prSet/>
      <dgm:spPr/>
      <dgm:t>
        <a:bodyPr/>
        <a:lstStyle/>
        <a:p>
          <a:endParaRPr lang="en-AU"/>
        </a:p>
      </dgm:t>
    </dgm:pt>
    <dgm:pt modelId="{51FE6885-EBF8-4019-B3CC-3FF63125C401}" type="sibTrans" cxnId="{7E593BD3-2ACE-4CE2-84C4-70B54E508FAA}">
      <dgm:prSet/>
      <dgm:spPr/>
      <dgm:t>
        <a:bodyPr/>
        <a:lstStyle/>
        <a:p>
          <a:endParaRPr lang="en-AU"/>
        </a:p>
      </dgm:t>
    </dgm:pt>
    <dgm:pt modelId="{375D3B99-DEF6-492D-BEEF-42D3B560A4BB}" type="pres">
      <dgm:prSet presAssocID="{F117F5C2-3138-4759-9BD1-D409123FAC52}" presName="Name0" presStyleCnt="0">
        <dgm:presLayoutVars>
          <dgm:dir/>
          <dgm:animLvl val="lvl"/>
          <dgm:resizeHandles val="exact"/>
        </dgm:presLayoutVars>
      </dgm:prSet>
      <dgm:spPr/>
    </dgm:pt>
    <dgm:pt modelId="{C413C511-51F1-4D22-89D5-DE9398E530FF}" type="pres">
      <dgm:prSet presAssocID="{1A099D44-29DB-4F8B-8425-AD28E172EAD6}" presName="linNode" presStyleCnt="0"/>
      <dgm:spPr/>
    </dgm:pt>
    <dgm:pt modelId="{15523528-9E14-462D-B95A-04233C9C0CD9}" type="pres">
      <dgm:prSet presAssocID="{1A099D44-29DB-4F8B-8425-AD28E172EAD6}" presName="parentText" presStyleLbl="node1" presStyleIdx="0" presStyleCnt="1" custScaleX="61019" custScaleY="47814">
        <dgm:presLayoutVars>
          <dgm:chMax val="1"/>
          <dgm:bulletEnabled val="1"/>
        </dgm:presLayoutVars>
      </dgm:prSet>
      <dgm:spPr/>
    </dgm:pt>
    <dgm:pt modelId="{54E4E918-C8B7-4E9E-9556-171B672104DF}" type="pres">
      <dgm:prSet presAssocID="{1A099D44-29DB-4F8B-8425-AD28E172EAD6}" presName="descendantText" presStyleLbl="alignAccFollowNode1" presStyleIdx="0" presStyleCnt="1" custScaleX="115700" custScaleY="61279">
        <dgm:presLayoutVars>
          <dgm:bulletEnabled val="1"/>
        </dgm:presLayoutVars>
      </dgm:prSet>
      <dgm:spPr>
        <a:prstGeom prst="round2SameRect">
          <a:avLst/>
        </a:prstGeom>
      </dgm:spPr>
    </dgm:pt>
  </dgm:ptLst>
  <dgm:cxnLst>
    <dgm:cxn modelId="{38C62016-33BA-4D04-811C-D99D4185ED08}" srcId="{F117F5C2-3138-4759-9BD1-D409123FAC52}" destId="{1A099D44-29DB-4F8B-8425-AD28E172EAD6}" srcOrd="0" destOrd="0" parTransId="{5958BFD3-1EBB-458E-A0BE-49107E5BDFEE}" sibTransId="{8FD1725B-35C1-4A49-9726-CB36C6049817}"/>
    <dgm:cxn modelId="{AA2CD170-957C-40D7-A75F-65655B24E133}" type="presOf" srcId="{F117F5C2-3138-4759-9BD1-D409123FAC52}" destId="{375D3B99-DEF6-492D-BEEF-42D3B560A4BB}" srcOrd="0" destOrd="0" presId="urn:microsoft.com/office/officeart/2005/8/layout/vList5"/>
    <dgm:cxn modelId="{4DEA10C7-966F-43A4-AB8F-8F170F6E599F}" type="presOf" srcId="{44552157-C5F3-4341-BE05-3C87836462B6}" destId="{54E4E918-C8B7-4E9E-9556-171B672104DF}" srcOrd="0" destOrd="0" presId="urn:microsoft.com/office/officeart/2005/8/layout/vList5"/>
    <dgm:cxn modelId="{7E593BD3-2ACE-4CE2-84C4-70B54E508FAA}" srcId="{1A099D44-29DB-4F8B-8425-AD28E172EAD6}" destId="{44552157-C5F3-4341-BE05-3C87836462B6}" srcOrd="0" destOrd="0" parTransId="{38263DE3-E80C-49DF-9158-E22D6B524B7E}" sibTransId="{51FE6885-EBF8-4019-B3CC-3FF63125C401}"/>
    <dgm:cxn modelId="{4ECB0AF8-BAE6-4A23-AA10-87569B2BEE52}" type="presOf" srcId="{1A099D44-29DB-4F8B-8425-AD28E172EAD6}" destId="{15523528-9E14-462D-B95A-04233C9C0CD9}" srcOrd="0" destOrd="0" presId="urn:microsoft.com/office/officeart/2005/8/layout/vList5"/>
    <dgm:cxn modelId="{FDCC0CE0-BB2A-495B-85AE-E280E36E0432}" type="presParOf" srcId="{375D3B99-DEF6-492D-BEEF-42D3B560A4BB}" destId="{C413C511-51F1-4D22-89D5-DE9398E530FF}" srcOrd="0" destOrd="0" presId="urn:microsoft.com/office/officeart/2005/8/layout/vList5"/>
    <dgm:cxn modelId="{3F452D45-404F-4198-92D8-13760F4069A0}" type="presParOf" srcId="{C413C511-51F1-4D22-89D5-DE9398E530FF}" destId="{15523528-9E14-462D-B95A-04233C9C0CD9}" srcOrd="0" destOrd="0" presId="urn:microsoft.com/office/officeart/2005/8/layout/vList5"/>
    <dgm:cxn modelId="{964281D1-3C53-48A0-8C49-C7428E03D57F}" type="presParOf" srcId="{C413C511-51F1-4D22-89D5-DE9398E530FF}" destId="{54E4E918-C8B7-4E9E-9556-171B672104DF}" srcOrd="1" destOrd="0" presId="urn:microsoft.com/office/officeart/2005/8/layout/vList5"/>
  </dgm:cxnLst>
  <dgm:bg/>
  <dgm:whole/>
  <dgm:extLst>
    <a:ext uri="http://schemas.microsoft.com/office/drawing/2008/diagram">
      <dsp:dataModelExt xmlns:dsp="http://schemas.microsoft.com/office/drawing/2008/diagram" relId="rId86" minVer="http://schemas.openxmlformats.org/drawingml/2006/diagram"/>
    </a:ext>
  </dgm:extLst>
</dgm:dataModel>
</file>

<file path=word/diagrams/data5.xml><?xml version="1.0" encoding="utf-8"?>
<dgm:dataModel xmlns:dgm="http://schemas.openxmlformats.org/drawingml/2006/diagram" xmlns:a="http://schemas.openxmlformats.org/drawingml/2006/main">
  <dgm:ptLst>
    <dgm:pt modelId="{F117F5C2-3138-4759-9BD1-D409123FAC52}"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AU"/>
        </a:p>
      </dgm:t>
    </dgm:pt>
    <dgm:pt modelId="{1A099D44-29DB-4F8B-8425-AD28E172EAD6}">
      <dgm:prSet phldrT="[Text]"/>
      <dgm:spPr>
        <a:xfrm>
          <a:off x="110467" y="224287"/>
          <a:ext cx="1281907" cy="305711"/>
        </a:xfrm>
        <a:prstGeom prst="roundRect">
          <a:avLst/>
        </a:prstGeom>
        <a:solidFill>
          <a:srgbClr val="BDDCDF">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t>
        <a:bodyPr/>
        <a:lstStyle/>
        <a:p>
          <a:pPr>
            <a:buNone/>
          </a:pPr>
          <a:r>
            <a:rPr lang="en-AU">
              <a:solidFill>
                <a:sysClr val="windowText" lastClr="000000"/>
              </a:solidFill>
              <a:latin typeface="Arial" panose="020B0604020202020204"/>
              <a:ea typeface="+mn-ea"/>
              <a:cs typeface="+mn-cs"/>
            </a:rPr>
            <a:t>Template</a:t>
          </a:r>
        </a:p>
      </dgm:t>
    </dgm:pt>
    <dgm:pt modelId="{5958BFD3-1EBB-458E-A0BE-49107E5BDFEE}" type="parTrans" cxnId="{38C62016-33BA-4D04-811C-D99D4185ED08}">
      <dgm:prSet/>
      <dgm:spPr/>
      <dgm:t>
        <a:bodyPr/>
        <a:lstStyle/>
        <a:p>
          <a:endParaRPr lang="en-AU"/>
        </a:p>
      </dgm:t>
    </dgm:pt>
    <dgm:pt modelId="{8FD1725B-35C1-4A49-9726-CB36C6049817}" type="sibTrans" cxnId="{38C62016-33BA-4D04-811C-D99D4185ED08}">
      <dgm:prSet/>
      <dgm:spPr/>
      <dgm:t>
        <a:bodyPr/>
        <a:lstStyle/>
        <a:p>
          <a:endParaRPr lang="en-AU"/>
        </a:p>
      </dgm:t>
    </dgm:pt>
    <dgm:pt modelId="{44552157-C5F3-4341-BE05-3C87836462B6}">
      <dgm:prSet phldrT="[Text]" custT="1"/>
      <dgm:spPr>
        <a:xfrm rot="5400000">
          <a:off x="3405926" y="-1783447"/>
          <a:ext cx="294081" cy="4321182"/>
        </a:xfrm>
        <a:prstGeom prst="round2SameRect">
          <a:avLst/>
        </a:prstGeom>
        <a:solidFill>
          <a:srgbClr val="BDDCDF">
            <a:alpha val="90000"/>
            <a:tint val="40000"/>
            <a:hueOff val="0"/>
            <a:satOff val="0"/>
            <a:lumOff val="0"/>
            <a:alphaOff val="0"/>
          </a:srgbClr>
        </a:solidFill>
        <a:ln w="12700" cap="flat" cmpd="sng" algn="ctr">
          <a:solidFill>
            <a:srgbClr val="BDDCDF">
              <a:alpha val="90000"/>
              <a:tint val="40000"/>
              <a:hueOff val="0"/>
              <a:satOff val="0"/>
              <a:lumOff val="0"/>
              <a:alphaOff val="0"/>
            </a:srgbClr>
          </a:solidFill>
          <a:prstDash val="solid"/>
          <a:miter lim="800000"/>
        </a:ln>
        <a:effectLst/>
      </dgm:spPr>
      <dgm:t>
        <a:bodyPr/>
        <a:lstStyle/>
        <a:p>
          <a:pPr>
            <a:buChar char="•"/>
          </a:pPr>
          <a:r>
            <a:rPr lang="en-AU" sz="900">
              <a:solidFill>
                <a:sysClr val="windowText" lastClr="000000">
                  <a:hueOff val="0"/>
                  <a:satOff val="0"/>
                  <a:lumOff val="0"/>
                  <a:alphaOff val="0"/>
                </a:sysClr>
              </a:solidFill>
              <a:latin typeface="Arial" panose="020B0604020202020204"/>
              <a:ea typeface="+mn-ea"/>
              <a:cs typeface="+mn-cs"/>
            </a:rPr>
            <a:t>‘Table 2.X.1’ tab of the Excel Tables workbook (</a:t>
          </a:r>
          <a:r>
            <a:rPr lang="en-AU" sz="900" u="sng">
              <a:solidFill>
                <a:sysClr val="windowText" lastClr="000000">
                  <a:hueOff val="0"/>
                  <a:satOff val="0"/>
                  <a:lumOff val="0"/>
                  <a:alphaOff val="0"/>
                </a:sysClr>
              </a:solidFill>
              <a:latin typeface="Arial" panose="020B0604020202020204"/>
              <a:ea typeface="+mn-ea"/>
              <a:cs typeface="+mn-cs"/>
            </a:rPr>
            <a:t>Attachment G</a:t>
          </a:r>
          <a:r>
            <a:rPr lang="en-AU" sz="900">
              <a:solidFill>
                <a:sysClr val="windowText" lastClr="000000">
                  <a:hueOff val="0"/>
                  <a:satOff val="0"/>
                  <a:lumOff val="0"/>
                  <a:alphaOff val="0"/>
                </a:sysClr>
              </a:solidFill>
              <a:latin typeface="Arial" panose="020B0604020202020204"/>
              <a:ea typeface="+mn-ea"/>
              <a:cs typeface="+mn-cs"/>
            </a:rPr>
            <a:t>).</a:t>
          </a:r>
        </a:p>
      </dgm:t>
    </dgm:pt>
    <dgm:pt modelId="{38263DE3-E80C-49DF-9158-E22D6B524B7E}" type="parTrans" cxnId="{7E593BD3-2ACE-4CE2-84C4-70B54E508FAA}">
      <dgm:prSet/>
      <dgm:spPr/>
      <dgm:t>
        <a:bodyPr/>
        <a:lstStyle/>
        <a:p>
          <a:endParaRPr lang="en-AU"/>
        </a:p>
      </dgm:t>
    </dgm:pt>
    <dgm:pt modelId="{51FE6885-EBF8-4019-B3CC-3FF63125C401}" type="sibTrans" cxnId="{7E593BD3-2ACE-4CE2-84C4-70B54E508FAA}">
      <dgm:prSet/>
      <dgm:spPr/>
      <dgm:t>
        <a:bodyPr/>
        <a:lstStyle/>
        <a:p>
          <a:endParaRPr lang="en-AU"/>
        </a:p>
      </dgm:t>
    </dgm:pt>
    <dgm:pt modelId="{FDF916DF-6E7B-4F0C-81E3-E76F05443004}">
      <dgm:prSet phldrT="[Text]" custT="1"/>
      <dgm:spPr>
        <a:xfrm rot="5400000">
          <a:off x="3405926" y="-1783447"/>
          <a:ext cx="294081" cy="4321182"/>
        </a:xfrm>
        <a:solidFill>
          <a:srgbClr val="BDDCDF">
            <a:alpha val="90000"/>
            <a:tint val="40000"/>
            <a:hueOff val="0"/>
            <a:satOff val="0"/>
            <a:lumOff val="0"/>
            <a:alphaOff val="0"/>
          </a:srgbClr>
        </a:solidFill>
        <a:ln w="12700" cap="flat" cmpd="sng" algn="ctr">
          <a:solidFill>
            <a:srgbClr val="BDDCDF">
              <a:alpha val="90000"/>
              <a:tint val="40000"/>
              <a:hueOff val="0"/>
              <a:satOff val="0"/>
              <a:lumOff val="0"/>
              <a:alphaOff val="0"/>
            </a:srgbClr>
          </a:solidFill>
          <a:prstDash val="solid"/>
          <a:miter lim="800000"/>
        </a:ln>
        <a:effectLst/>
      </dgm:spPr>
      <dgm:t>
        <a:bodyPr/>
        <a:lstStyle/>
        <a:p>
          <a:r>
            <a:rPr lang="en-AU" sz="900"/>
            <a:t>There is a template for non-corporate Commonwealth entities (coloured green) and a template for corporate Commonwealth entities and Commonwealth companies (coloured red).</a:t>
          </a:r>
          <a:endParaRPr lang="en-AU" sz="900">
            <a:solidFill>
              <a:sysClr val="windowText" lastClr="000000">
                <a:hueOff val="0"/>
                <a:satOff val="0"/>
                <a:lumOff val="0"/>
                <a:alphaOff val="0"/>
              </a:sysClr>
            </a:solidFill>
            <a:latin typeface="Arial" panose="020B0604020202020204"/>
            <a:ea typeface="+mn-ea"/>
            <a:cs typeface="+mn-cs"/>
          </a:endParaRPr>
        </a:p>
      </dgm:t>
    </dgm:pt>
    <dgm:pt modelId="{03B1E1A0-2404-4874-BC51-FFAFE27278B3}" type="parTrans" cxnId="{CB8AFA5F-A2AE-4F20-820F-A6E13E2E52B6}">
      <dgm:prSet/>
      <dgm:spPr/>
      <dgm:t>
        <a:bodyPr/>
        <a:lstStyle/>
        <a:p>
          <a:endParaRPr lang="en-AU"/>
        </a:p>
      </dgm:t>
    </dgm:pt>
    <dgm:pt modelId="{0B05EEF9-0BB3-47B2-BAAF-3BF74DA74C58}" type="sibTrans" cxnId="{CB8AFA5F-A2AE-4F20-820F-A6E13E2E52B6}">
      <dgm:prSet/>
      <dgm:spPr/>
      <dgm:t>
        <a:bodyPr/>
        <a:lstStyle/>
        <a:p>
          <a:endParaRPr lang="en-AU"/>
        </a:p>
      </dgm:t>
    </dgm:pt>
    <dgm:pt modelId="{375D3B99-DEF6-492D-BEEF-42D3B560A4BB}" type="pres">
      <dgm:prSet presAssocID="{F117F5C2-3138-4759-9BD1-D409123FAC52}" presName="Name0" presStyleCnt="0">
        <dgm:presLayoutVars>
          <dgm:dir/>
          <dgm:animLvl val="lvl"/>
          <dgm:resizeHandles val="exact"/>
        </dgm:presLayoutVars>
      </dgm:prSet>
      <dgm:spPr/>
    </dgm:pt>
    <dgm:pt modelId="{C413C511-51F1-4D22-89D5-DE9398E530FF}" type="pres">
      <dgm:prSet presAssocID="{1A099D44-29DB-4F8B-8425-AD28E172EAD6}" presName="linNode" presStyleCnt="0"/>
      <dgm:spPr/>
    </dgm:pt>
    <dgm:pt modelId="{15523528-9E14-462D-B95A-04233C9C0CD9}" type="pres">
      <dgm:prSet presAssocID="{1A099D44-29DB-4F8B-8425-AD28E172EAD6}" presName="parentText" presStyleLbl="node1" presStyleIdx="0" presStyleCnt="1" custScaleX="61019" custScaleY="74699">
        <dgm:presLayoutVars>
          <dgm:chMax val="1"/>
          <dgm:bulletEnabled val="1"/>
        </dgm:presLayoutVars>
      </dgm:prSet>
      <dgm:spPr/>
    </dgm:pt>
    <dgm:pt modelId="{54E4E918-C8B7-4E9E-9556-171B672104DF}" type="pres">
      <dgm:prSet presAssocID="{1A099D44-29DB-4F8B-8425-AD28E172EAD6}" presName="descendantText" presStyleLbl="alignAccFollowNode1" presStyleIdx="0" presStyleCnt="1" custScaleX="115700" custScaleY="91507">
        <dgm:presLayoutVars>
          <dgm:bulletEnabled val="1"/>
        </dgm:presLayoutVars>
      </dgm:prSet>
      <dgm:spPr>
        <a:prstGeom prst="round2SameRect">
          <a:avLst/>
        </a:prstGeom>
      </dgm:spPr>
    </dgm:pt>
  </dgm:ptLst>
  <dgm:cxnLst>
    <dgm:cxn modelId="{38C62016-33BA-4D04-811C-D99D4185ED08}" srcId="{F117F5C2-3138-4759-9BD1-D409123FAC52}" destId="{1A099D44-29DB-4F8B-8425-AD28E172EAD6}" srcOrd="0" destOrd="0" parTransId="{5958BFD3-1EBB-458E-A0BE-49107E5BDFEE}" sibTransId="{8FD1725B-35C1-4A49-9726-CB36C6049817}"/>
    <dgm:cxn modelId="{CB8AFA5F-A2AE-4F20-820F-A6E13E2E52B6}" srcId="{1A099D44-29DB-4F8B-8425-AD28E172EAD6}" destId="{FDF916DF-6E7B-4F0C-81E3-E76F05443004}" srcOrd="1" destOrd="0" parTransId="{03B1E1A0-2404-4874-BC51-FFAFE27278B3}" sibTransId="{0B05EEF9-0BB3-47B2-BAAF-3BF74DA74C58}"/>
    <dgm:cxn modelId="{AA2CD170-957C-40D7-A75F-65655B24E133}" type="presOf" srcId="{F117F5C2-3138-4759-9BD1-D409123FAC52}" destId="{375D3B99-DEF6-492D-BEEF-42D3B560A4BB}" srcOrd="0" destOrd="0" presId="urn:microsoft.com/office/officeart/2005/8/layout/vList5"/>
    <dgm:cxn modelId="{82D40F9C-3752-4CE9-B5BF-AE76EC7B1480}" type="presOf" srcId="{FDF916DF-6E7B-4F0C-81E3-E76F05443004}" destId="{54E4E918-C8B7-4E9E-9556-171B672104DF}" srcOrd="0" destOrd="1" presId="urn:microsoft.com/office/officeart/2005/8/layout/vList5"/>
    <dgm:cxn modelId="{4DEA10C7-966F-43A4-AB8F-8F170F6E599F}" type="presOf" srcId="{44552157-C5F3-4341-BE05-3C87836462B6}" destId="{54E4E918-C8B7-4E9E-9556-171B672104DF}" srcOrd="0" destOrd="0" presId="urn:microsoft.com/office/officeart/2005/8/layout/vList5"/>
    <dgm:cxn modelId="{7E593BD3-2ACE-4CE2-84C4-70B54E508FAA}" srcId="{1A099D44-29DB-4F8B-8425-AD28E172EAD6}" destId="{44552157-C5F3-4341-BE05-3C87836462B6}" srcOrd="0" destOrd="0" parTransId="{38263DE3-E80C-49DF-9158-E22D6B524B7E}" sibTransId="{51FE6885-EBF8-4019-B3CC-3FF63125C401}"/>
    <dgm:cxn modelId="{4ECB0AF8-BAE6-4A23-AA10-87569B2BEE52}" type="presOf" srcId="{1A099D44-29DB-4F8B-8425-AD28E172EAD6}" destId="{15523528-9E14-462D-B95A-04233C9C0CD9}" srcOrd="0" destOrd="0" presId="urn:microsoft.com/office/officeart/2005/8/layout/vList5"/>
    <dgm:cxn modelId="{FDCC0CE0-BB2A-495B-85AE-E280E36E0432}" type="presParOf" srcId="{375D3B99-DEF6-492D-BEEF-42D3B560A4BB}" destId="{C413C511-51F1-4D22-89D5-DE9398E530FF}" srcOrd="0" destOrd="0" presId="urn:microsoft.com/office/officeart/2005/8/layout/vList5"/>
    <dgm:cxn modelId="{3F452D45-404F-4198-92D8-13760F4069A0}" type="presParOf" srcId="{C413C511-51F1-4D22-89D5-DE9398E530FF}" destId="{15523528-9E14-462D-B95A-04233C9C0CD9}" srcOrd="0" destOrd="0" presId="urn:microsoft.com/office/officeart/2005/8/layout/vList5"/>
    <dgm:cxn modelId="{964281D1-3C53-48A0-8C49-C7428E03D57F}" type="presParOf" srcId="{C413C511-51F1-4D22-89D5-DE9398E530FF}" destId="{54E4E918-C8B7-4E9E-9556-171B672104DF}" srcOrd="1" destOrd="0" presId="urn:microsoft.com/office/officeart/2005/8/layout/vList5"/>
  </dgm:cxnLst>
  <dgm:bg/>
  <dgm:whole/>
  <dgm:extLst>
    <a:ext uri="http://schemas.microsoft.com/office/drawing/2008/diagram">
      <dsp:dataModelExt xmlns:dsp="http://schemas.microsoft.com/office/drawing/2008/diagram" relId="rId94" minVer="http://schemas.openxmlformats.org/drawingml/2006/diagram"/>
    </a:ext>
  </dgm:extLst>
</dgm:dataModel>
</file>

<file path=word/diagrams/data6.xml><?xml version="1.0" encoding="utf-8"?>
<dgm:dataModel xmlns:dgm="http://schemas.openxmlformats.org/drawingml/2006/diagram" xmlns:a="http://schemas.openxmlformats.org/drawingml/2006/main">
  <dgm:ptLst>
    <dgm:pt modelId="{F117F5C2-3138-4759-9BD1-D409123FAC52}"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AU"/>
        </a:p>
      </dgm:t>
    </dgm:pt>
    <dgm:pt modelId="{1A099D44-29DB-4F8B-8425-AD28E172EAD6}">
      <dgm:prSet phldrT="[Text]"/>
      <dgm:spPr>
        <a:xfrm>
          <a:off x="116279" y="99011"/>
          <a:ext cx="1281907" cy="582392"/>
        </a:xfrm>
        <a:prstGeom prst="roundRect">
          <a:avLst/>
        </a:prstGeom>
        <a:solidFill>
          <a:srgbClr val="BDDCDF">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t>
        <a:bodyPr/>
        <a:lstStyle/>
        <a:p>
          <a:pPr>
            <a:buNone/>
          </a:pPr>
          <a:r>
            <a:rPr lang="en-AU">
              <a:solidFill>
                <a:sysClr val="windowText" lastClr="000000"/>
              </a:solidFill>
              <a:latin typeface="Arial" panose="020B0604020202020204"/>
              <a:ea typeface="+mn-ea"/>
              <a:cs typeface="+mn-cs"/>
            </a:rPr>
            <a:t>Template</a:t>
          </a:r>
        </a:p>
      </dgm:t>
    </dgm:pt>
    <dgm:pt modelId="{5958BFD3-1EBB-458E-A0BE-49107E5BDFEE}" type="parTrans" cxnId="{38C62016-33BA-4D04-811C-D99D4185ED08}">
      <dgm:prSet/>
      <dgm:spPr/>
      <dgm:t>
        <a:bodyPr/>
        <a:lstStyle/>
        <a:p>
          <a:endParaRPr lang="en-AU"/>
        </a:p>
      </dgm:t>
    </dgm:pt>
    <dgm:pt modelId="{8FD1725B-35C1-4A49-9726-CB36C6049817}" type="sibTrans" cxnId="{38C62016-33BA-4D04-811C-D99D4185ED08}">
      <dgm:prSet/>
      <dgm:spPr/>
      <dgm:t>
        <a:bodyPr/>
        <a:lstStyle/>
        <a:p>
          <a:endParaRPr lang="en-AU"/>
        </a:p>
      </dgm:t>
    </dgm:pt>
    <dgm:pt modelId="{44552157-C5F3-4341-BE05-3C87836462B6}">
      <dgm:prSet phldrT="[Text]" custT="1"/>
      <dgm:spPr>
        <a:xfrm rot="5400000">
          <a:off x="3273404" y="-1770383"/>
          <a:ext cx="570749" cy="4321182"/>
        </a:xfrm>
        <a:prstGeom prst="round2SameRect">
          <a:avLst/>
        </a:prstGeom>
        <a:solidFill>
          <a:srgbClr val="BDDCDF">
            <a:alpha val="90000"/>
            <a:tint val="40000"/>
            <a:hueOff val="0"/>
            <a:satOff val="0"/>
            <a:lumOff val="0"/>
            <a:alphaOff val="0"/>
          </a:srgbClr>
        </a:solidFill>
        <a:ln w="12700" cap="flat" cmpd="sng" algn="ctr">
          <a:solidFill>
            <a:srgbClr val="BDDCDF">
              <a:alpha val="90000"/>
              <a:tint val="40000"/>
              <a:hueOff val="0"/>
              <a:satOff val="0"/>
              <a:lumOff val="0"/>
              <a:alphaOff val="0"/>
            </a:srgbClr>
          </a:solidFill>
          <a:prstDash val="solid"/>
          <a:miter lim="800000"/>
        </a:ln>
        <a:effectLst/>
      </dgm:spPr>
      <dgm:t>
        <a:bodyPr/>
        <a:lstStyle/>
        <a:p>
          <a:pPr>
            <a:buChar char="•"/>
          </a:pPr>
          <a:r>
            <a:rPr lang="en-AU" sz="900">
              <a:solidFill>
                <a:sysClr val="windowText" lastClr="000000">
                  <a:hueOff val="0"/>
                  <a:satOff val="0"/>
                  <a:lumOff val="0"/>
                  <a:alphaOff val="0"/>
                </a:sysClr>
              </a:solidFill>
              <a:latin typeface="Arial" panose="020B0604020202020204"/>
              <a:ea typeface="+mn-ea"/>
              <a:cs typeface="+mn-cs"/>
            </a:rPr>
            <a:t>‘Table 2.X.2’ tab of the Excel Tables workbook </a:t>
          </a:r>
          <a:r>
            <a:rPr lang="en-AU" sz="900" u="none">
              <a:solidFill>
                <a:sysClr val="windowText" lastClr="000000">
                  <a:hueOff val="0"/>
                  <a:satOff val="0"/>
                  <a:lumOff val="0"/>
                  <a:alphaOff val="0"/>
                </a:sysClr>
              </a:solidFill>
              <a:latin typeface="Arial" panose="020B0604020202020204"/>
              <a:ea typeface="+mn-ea"/>
              <a:cs typeface="+mn-cs"/>
            </a:rPr>
            <a:t>(</a:t>
          </a:r>
          <a:r>
            <a:rPr lang="en-AU" sz="900" u="sng">
              <a:solidFill>
                <a:sysClr val="windowText" lastClr="000000">
                  <a:hueOff val="0"/>
                  <a:satOff val="0"/>
                  <a:lumOff val="0"/>
                  <a:alphaOff val="0"/>
                </a:sysClr>
              </a:solidFill>
              <a:latin typeface="Arial" panose="020B0604020202020204"/>
              <a:ea typeface="+mn-ea"/>
              <a:cs typeface="+mn-cs"/>
            </a:rPr>
            <a:t>Attachment G</a:t>
          </a:r>
          <a:r>
            <a:rPr lang="en-AU" sz="900">
              <a:solidFill>
                <a:sysClr val="windowText" lastClr="000000">
                  <a:hueOff val="0"/>
                  <a:satOff val="0"/>
                  <a:lumOff val="0"/>
                  <a:alphaOff val="0"/>
                </a:sysClr>
              </a:solidFill>
              <a:latin typeface="Arial" panose="020B0604020202020204"/>
              <a:ea typeface="+mn-ea"/>
              <a:cs typeface="+mn-cs"/>
            </a:rPr>
            <a:t>). Optional worksheet.</a:t>
          </a:r>
        </a:p>
      </dgm:t>
    </dgm:pt>
    <dgm:pt modelId="{38263DE3-E80C-49DF-9158-E22D6B524B7E}" type="parTrans" cxnId="{7E593BD3-2ACE-4CE2-84C4-70B54E508FAA}">
      <dgm:prSet/>
      <dgm:spPr/>
      <dgm:t>
        <a:bodyPr/>
        <a:lstStyle/>
        <a:p>
          <a:endParaRPr lang="en-AU"/>
        </a:p>
      </dgm:t>
    </dgm:pt>
    <dgm:pt modelId="{51FE6885-EBF8-4019-B3CC-3FF63125C401}" type="sibTrans" cxnId="{7E593BD3-2ACE-4CE2-84C4-70B54E508FAA}">
      <dgm:prSet/>
      <dgm:spPr/>
      <dgm:t>
        <a:bodyPr/>
        <a:lstStyle/>
        <a:p>
          <a:endParaRPr lang="en-AU"/>
        </a:p>
      </dgm:t>
    </dgm:pt>
    <dgm:pt modelId="{375D3B99-DEF6-492D-BEEF-42D3B560A4BB}" type="pres">
      <dgm:prSet presAssocID="{F117F5C2-3138-4759-9BD1-D409123FAC52}" presName="Name0" presStyleCnt="0">
        <dgm:presLayoutVars>
          <dgm:dir/>
          <dgm:animLvl val="lvl"/>
          <dgm:resizeHandles val="exact"/>
        </dgm:presLayoutVars>
      </dgm:prSet>
      <dgm:spPr/>
    </dgm:pt>
    <dgm:pt modelId="{C413C511-51F1-4D22-89D5-DE9398E530FF}" type="pres">
      <dgm:prSet presAssocID="{1A099D44-29DB-4F8B-8425-AD28E172EAD6}" presName="linNode" presStyleCnt="0"/>
      <dgm:spPr/>
    </dgm:pt>
    <dgm:pt modelId="{15523528-9E14-462D-B95A-04233C9C0CD9}" type="pres">
      <dgm:prSet presAssocID="{1A099D44-29DB-4F8B-8425-AD28E172EAD6}" presName="parentText" presStyleLbl="node1" presStyleIdx="0" presStyleCnt="1" custScaleX="61019" custScaleY="47814">
        <dgm:presLayoutVars>
          <dgm:chMax val="1"/>
          <dgm:bulletEnabled val="1"/>
        </dgm:presLayoutVars>
      </dgm:prSet>
      <dgm:spPr/>
    </dgm:pt>
    <dgm:pt modelId="{54E4E918-C8B7-4E9E-9556-171B672104DF}" type="pres">
      <dgm:prSet presAssocID="{1A099D44-29DB-4F8B-8425-AD28E172EAD6}" presName="descendantText" presStyleLbl="alignAccFollowNode1" presStyleIdx="0" presStyleCnt="1" custScaleX="115700" custScaleY="61279">
        <dgm:presLayoutVars>
          <dgm:bulletEnabled val="1"/>
        </dgm:presLayoutVars>
      </dgm:prSet>
      <dgm:spPr>
        <a:prstGeom prst="round2SameRect">
          <a:avLst/>
        </a:prstGeom>
      </dgm:spPr>
    </dgm:pt>
  </dgm:ptLst>
  <dgm:cxnLst>
    <dgm:cxn modelId="{38C62016-33BA-4D04-811C-D99D4185ED08}" srcId="{F117F5C2-3138-4759-9BD1-D409123FAC52}" destId="{1A099D44-29DB-4F8B-8425-AD28E172EAD6}" srcOrd="0" destOrd="0" parTransId="{5958BFD3-1EBB-458E-A0BE-49107E5BDFEE}" sibTransId="{8FD1725B-35C1-4A49-9726-CB36C6049817}"/>
    <dgm:cxn modelId="{AA2CD170-957C-40D7-A75F-65655B24E133}" type="presOf" srcId="{F117F5C2-3138-4759-9BD1-D409123FAC52}" destId="{375D3B99-DEF6-492D-BEEF-42D3B560A4BB}" srcOrd="0" destOrd="0" presId="urn:microsoft.com/office/officeart/2005/8/layout/vList5"/>
    <dgm:cxn modelId="{4DEA10C7-966F-43A4-AB8F-8F170F6E599F}" type="presOf" srcId="{44552157-C5F3-4341-BE05-3C87836462B6}" destId="{54E4E918-C8B7-4E9E-9556-171B672104DF}" srcOrd="0" destOrd="0" presId="urn:microsoft.com/office/officeart/2005/8/layout/vList5"/>
    <dgm:cxn modelId="{7E593BD3-2ACE-4CE2-84C4-70B54E508FAA}" srcId="{1A099D44-29DB-4F8B-8425-AD28E172EAD6}" destId="{44552157-C5F3-4341-BE05-3C87836462B6}" srcOrd="0" destOrd="0" parTransId="{38263DE3-E80C-49DF-9158-E22D6B524B7E}" sibTransId="{51FE6885-EBF8-4019-B3CC-3FF63125C401}"/>
    <dgm:cxn modelId="{4ECB0AF8-BAE6-4A23-AA10-87569B2BEE52}" type="presOf" srcId="{1A099D44-29DB-4F8B-8425-AD28E172EAD6}" destId="{15523528-9E14-462D-B95A-04233C9C0CD9}" srcOrd="0" destOrd="0" presId="urn:microsoft.com/office/officeart/2005/8/layout/vList5"/>
    <dgm:cxn modelId="{FDCC0CE0-BB2A-495B-85AE-E280E36E0432}" type="presParOf" srcId="{375D3B99-DEF6-492D-BEEF-42D3B560A4BB}" destId="{C413C511-51F1-4D22-89D5-DE9398E530FF}" srcOrd="0" destOrd="0" presId="urn:microsoft.com/office/officeart/2005/8/layout/vList5"/>
    <dgm:cxn modelId="{3F452D45-404F-4198-92D8-13760F4069A0}" type="presParOf" srcId="{C413C511-51F1-4D22-89D5-DE9398E530FF}" destId="{15523528-9E14-462D-B95A-04233C9C0CD9}" srcOrd="0" destOrd="0" presId="urn:microsoft.com/office/officeart/2005/8/layout/vList5"/>
    <dgm:cxn modelId="{964281D1-3C53-48A0-8C49-C7428E03D57F}" type="presParOf" srcId="{C413C511-51F1-4D22-89D5-DE9398E530FF}" destId="{54E4E918-C8B7-4E9E-9556-171B672104DF}" srcOrd="1" destOrd="0" presId="urn:microsoft.com/office/officeart/2005/8/layout/vList5"/>
  </dgm:cxnLst>
  <dgm:bg/>
  <dgm:whole/>
  <dgm:extLst>
    <a:ext uri="http://schemas.microsoft.com/office/drawing/2008/diagram">
      <dsp:dataModelExt xmlns:dsp="http://schemas.microsoft.com/office/drawing/2008/diagram" relId="rId100" minVer="http://schemas.openxmlformats.org/drawingml/2006/diagram"/>
    </a:ext>
  </dgm:extLst>
</dgm:dataModel>
</file>

<file path=word/diagrams/data7.xml><?xml version="1.0" encoding="utf-8"?>
<dgm:dataModel xmlns:dgm="http://schemas.openxmlformats.org/drawingml/2006/diagram" xmlns:a="http://schemas.openxmlformats.org/drawingml/2006/main">
  <dgm:ptLst>
    <dgm:pt modelId="{F117F5C2-3138-4759-9BD1-D409123FAC52}"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AU"/>
        </a:p>
      </dgm:t>
    </dgm:pt>
    <dgm:pt modelId="{1A099D44-29DB-4F8B-8425-AD28E172EAD6}">
      <dgm:prSet phldrT="[Text]"/>
      <dgm:spPr>
        <a:xfrm>
          <a:off x="110467" y="224287"/>
          <a:ext cx="1281907" cy="305711"/>
        </a:xfrm>
        <a:prstGeom prst="roundRect">
          <a:avLst/>
        </a:prstGeom>
        <a:solidFill>
          <a:srgbClr val="BDDCDF">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t>
        <a:bodyPr/>
        <a:lstStyle/>
        <a:p>
          <a:pPr>
            <a:buNone/>
          </a:pPr>
          <a:r>
            <a:rPr lang="en-AU">
              <a:solidFill>
                <a:sysClr val="windowText" lastClr="000000"/>
              </a:solidFill>
              <a:latin typeface="Arial" panose="020B0604020202020204"/>
              <a:ea typeface="+mn-ea"/>
              <a:cs typeface="+mn-cs"/>
            </a:rPr>
            <a:t>Template</a:t>
          </a:r>
        </a:p>
      </dgm:t>
    </dgm:pt>
    <dgm:pt modelId="{5958BFD3-1EBB-458E-A0BE-49107E5BDFEE}" type="parTrans" cxnId="{38C62016-33BA-4D04-811C-D99D4185ED08}">
      <dgm:prSet/>
      <dgm:spPr/>
      <dgm:t>
        <a:bodyPr/>
        <a:lstStyle/>
        <a:p>
          <a:endParaRPr lang="en-AU"/>
        </a:p>
      </dgm:t>
    </dgm:pt>
    <dgm:pt modelId="{8FD1725B-35C1-4A49-9726-CB36C6049817}" type="sibTrans" cxnId="{38C62016-33BA-4D04-811C-D99D4185ED08}">
      <dgm:prSet/>
      <dgm:spPr/>
      <dgm:t>
        <a:bodyPr/>
        <a:lstStyle/>
        <a:p>
          <a:endParaRPr lang="en-AU"/>
        </a:p>
      </dgm:t>
    </dgm:pt>
    <dgm:pt modelId="{44552157-C5F3-4341-BE05-3C87836462B6}">
      <dgm:prSet phldrT="[Text]" custT="1"/>
      <dgm:spPr>
        <a:xfrm rot="5400000">
          <a:off x="3405926" y="-1783447"/>
          <a:ext cx="294081" cy="4321182"/>
        </a:xfrm>
        <a:prstGeom prst="round2SameRect">
          <a:avLst/>
        </a:prstGeom>
        <a:solidFill>
          <a:srgbClr val="BDDCDF">
            <a:alpha val="90000"/>
            <a:tint val="40000"/>
            <a:hueOff val="0"/>
            <a:satOff val="0"/>
            <a:lumOff val="0"/>
            <a:alphaOff val="0"/>
          </a:srgbClr>
        </a:solidFill>
        <a:ln w="12700" cap="flat" cmpd="sng" algn="ctr">
          <a:solidFill>
            <a:srgbClr val="BDDCDF">
              <a:alpha val="90000"/>
              <a:tint val="40000"/>
              <a:hueOff val="0"/>
              <a:satOff val="0"/>
              <a:lumOff val="0"/>
              <a:alphaOff val="0"/>
            </a:srgbClr>
          </a:solidFill>
          <a:prstDash val="solid"/>
          <a:miter lim="800000"/>
        </a:ln>
        <a:effectLst/>
      </dgm:spPr>
      <dgm:t>
        <a:bodyPr/>
        <a:lstStyle/>
        <a:p>
          <a:pPr>
            <a:buChar char="•"/>
          </a:pPr>
          <a:r>
            <a:rPr lang="en-AU" sz="900">
              <a:solidFill>
                <a:sysClr val="windowText" lastClr="000000">
                  <a:hueOff val="0"/>
                  <a:satOff val="0"/>
                  <a:lumOff val="0"/>
                  <a:alphaOff val="0"/>
                </a:sysClr>
              </a:solidFill>
              <a:latin typeface="Arial" panose="020B0604020202020204"/>
              <a:ea typeface="+mn-ea"/>
              <a:cs typeface="+mn-cs"/>
            </a:rPr>
            <a:t>‘Table 3.1’ tab of the Excel Tables workbook (</a:t>
          </a:r>
          <a:r>
            <a:rPr lang="en-AU" sz="900" u="sng">
              <a:solidFill>
                <a:sysClr val="windowText" lastClr="000000">
                  <a:hueOff val="0"/>
                  <a:satOff val="0"/>
                  <a:lumOff val="0"/>
                  <a:alphaOff val="0"/>
                </a:sysClr>
              </a:solidFill>
              <a:latin typeface="Arial" panose="020B0604020202020204"/>
              <a:ea typeface="+mn-ea"/>
              <a:cs typeface="+mn-cs"/>
            </a:rPr>
            <a:t>Attachment G</a:t>
          </a:r>
          <a:r>
            <a:rPr lang="en-AU" sz="900">
              <a:solidFill>
                <a:sysClr val="windowText" lastClr="000000">
                  <a:hueOff val="0"/>
                  <a:satOff val="0"/>
                  <a:lumOff val="0"/>
                  <a:alphaOff val="0"/>
                </a:sysClr>
              </a:solidFill>
              <a:latin typeface="Arial" panose="020B0604020202020204"/>
              <a:ea typeface="+mn-ea"/>
              <a:cs typeface="+mn-cs"/>
            </a:rPr>
            <a:t>).</a:t>
          </a:r>
        </a:p>
      </dgm:t>
    </dgm:pt>
    <dgm:pt modelId="{38263DE3-E80C-49DF-9158-E22D6B524B7E}" type="parTrans" cxnId="{7E593BD3-2ACE-4CE2-84C4-70B54E508FAA}">
      <dgm:prSet/>
      <dgm:spPr/>
      <dgm:t>
        <a:bodyPr/>
        <a:lstStyle/>
        <a:p>
          <a:endParaRPr lang="en-AU"/>
        </a:p>
      </dgm:t>
    </dgm:pt>
    <dgm:pt modelId="{51FE6885-EBF8-4019-B3CC-3FF63125C401}" type="sibTrans" cxnId="{7E593BD3-2ACE-4CE2-84C4-70B54E508FAA}">
      <dgm:prSet/>
      <dgm:spPr/>
      <dgm:t>
        <a:bodyPr/>
        <a:lstStyle/>
        <a:p>
          <a:endParaRPr lang="en-AU"/>
        </a:p>
      </dgm:t>
    </dgm:pt>
    <dgm:pt modelId="{FDF916DF-6E7B-4F0C-81E3-E76F05443004}">
      <dgm:prSet phldrT="[Text]" custT="1"/>
      <dgm:spPr>
        <a:xfrm rot="5400000">
          <a:off x="3405926" y="-1783447"/>
          <a:ext cx="294081" cy="4321182"/>
        </a:xfrm>
        <a:solidFill>
          <a:srgbClr val="BDDCDF">
            <a:alpha val="90000"/>
            <a:tint val="40000"/>
            <a:hueOff val="0"/>
            <a:satOff val="0"/>
            <a:lumOff val="0"/>
            <a:alphaOff val="0"/>
          </a:srgbClr>
        </a:solidFill>
        <a:ln w="12700" cap="flat" cmpd="sng" algn="ctr">
          <a:solidFill>
            <a:srgbClr val="BDDCDF">
              <a:alpha val="90000"/>
              <a:tint val="40000"/>
              <a:hueOff val="0"/>
              <a:satOff val="0"/>
              <a:lumOff val="0"/>
              <a:alphaOff val="0"/>
            </a:srgbClr>
          </a:solidFill>
          <a:prstDash val="solid"/>
          <a:miter lim="800000"/>
        </a:ln>
        <a:effectLst/>
      </dgm:spPr>
      <dgm:t>
        <a:bodyPr/>
        <a:lstStyle/>
        <a:p>
          <a:r>
            <a:rPr lang="en-AU" sz="900"/>
            <a:t>There is a template for utilising a standard format (coloured blue) and an alterantive format (coloured mauve).</a:t>
          </a:r>
          <a:endParaRPr lang="en-AU" sz="900">
            <a:solidFill>
              <a:sysClr val="windowText" lastClr="000000">
                <a:hueOff val="0"/>
                <a:satOff val="0"/>
                <a:lumOff val="0"/>
                <a:alphaOff val="0"/>
              </a:sysClr>
            </a:solidFill>
            <a:latin typeface="Arial" panose="020B0604020202020204"/>
            <a:ea typeface="+mn-ea"/>
            <a:cs typeface="+mn-cs"/>
          </a:endParaRPr>
        </a:p>
      </dgm:t>
    </dgm:pt>
    <dgm:pt modelId="{03B1E1A0-2404-4874-BC51-FFAFE27278B3}" type="parTrans" cxnId="{CB8AFA5F-A2AE-4F20-820F-A6E13E2E52B6}">
      <dgm:prSet/>
      <dgm:spPr/>
      <dgm:t>
        <a:bodyPr/>
        <a:lstStyle/>
        <a:p>
          <a:endParaRPr lang="en-AU"/>
        </a:p>
      </dgm:t>
    </dgm:pt>
    <dgm:pt modelId="{0B05EEF9-0BB3-47B2-BAAF-3BF74DA74C58}" type="sibTrans" cxnId="{CB8AFA5F-A2AE-4F20-820F-A6E13E2E52B6}">
      <dgm:prSet/>
      <dgm:spPr/>
      <dgm:t>
        <a:bodyPr/>
        <a:lstStyle/>
        <a:p>
          <a:endParaRPr lang="en-AU"/>
        </a:p>
      </dgm:t>
    </dgm:pt>
    <dgm:pt modelId="{375D3B99-DEF6-492D-BEEF-42D3B560A4BB}" type="pres">
      <dgm:prSet presAssocID="{F117F5C2-3138-4759-9BD1-D409123FAC52}" presName="Name0" presStyleCnt="0">
        <dgm:presLayoutVars>
          <dgm:dir/>
          <dgm:animLvl val="lvl"/>
          <dgm:resizeHandles val="exact"/>
        </dgm:presLayoutVars>
      </dgm:prSet>
      <dgm:spPr/>
    </dgm:pt>
    <dgm:pt modelId="{C413C511-51F1-4D22-89D5-DE9398E530FF}" type="pres">
      <dgm:prSet presAssocID="{1A099D44-29DB-4F8B-8425-AD28E172EAD6}" presName="linNode" presStyleCnt="0"/>
      <dgm:spPr/>
    </dgm:pt>
    <dgm:pt modelId="{15523528-9E14-462D-B95A-04233C9C0CD9}" type="pres">
      <dgm:prSet presAssocID="{1A099D44-29DB-4F8B-8425-AD28E172EAD6}" presName="parentText" presStyleLbl="node1" presStyleIdx="0" presStyleCnt="1" custScaleX="61019" custScaleY="74699">
        <dgm:presLayoutVars>
          <dgm:chMax val="1"/>
          <dgm:bulletEnabled val="1"/>
        </dgm:presLayoutVars>
      </dgm:prSet>
      <dgm:spPr/>
    </dgm:pt>
    <dgm:pt modelId="{54E4E918-C8B7-4E9E-9556-171B672104DF}" type="pres">
      <dgm:prSet presAssocID="{1A099D44-29DB-4F8B-8425-AD28E172EAD6}" presName="descendantText" presStyleLbl="alignAccFollowNode1" presStyleIdx="0" presStyleCnt="1" custScaleX="115700" custScaleY="91507">
        <dgm:presLayoutVars>
          <dgm:bulletEnabled val="1"/>
        </dgm:presLayoutVars>
      </dgm:prSet>
      <dgm:spPr>
        <a:prstGeom prst="round2SameRect">
          <a:avLst/>
        </a:prstGeom>
      </dgm:spPr>
    </dgm:pt>
  </dgm:ptLst>
  <dgm:cxnLst>
    <dgm:cxn modelId="{38C62016-33BA-4D04-811C-D99D4185ED08}" srcId="{F117F5C2-3138-4759-9BD1-D409123FAC52}" destId="{1A099D44-29DB-4F8B-8425-AD28E172EAD6}" srcOrd="0" destOrd="0" parTransId="{5958BFD3-1EBB-458E-A0BE-49107E5BDFEE}" sibTransId="{8FD1725B-35C1-4A49-9726-CB36C6049817}"/>
    <dgm:cxn modelId="{CB8AFA5F-A2AE-4F20-820F-A6E13E2E52B6}" srcId="{1A099D44-29DB-4F8B-8425-AD28E172EAD6}" destId="{FDF916DF-6E7B-4F0C-81E3-E76F05443004}" srcOrd="1" destOrd="0" parTransId="{03B1E1A0-2404-4874-BC51-FFAFE27278B3}" sibTransId="{0B05EEF9-0BB3-47B2-BAAF-3BF74DA74C58}"/>
    <dgm:cxn modelId="{AA2CD170-957C-40D7-A75F-65655B24E133}" type="presOf" srcId="{F117F5C2-3138-4759-9BD1-D409123FAC52}" destId="{375D3B99-DEF6-492D-BEEF-42D3B560A4BB}" srcOrd="0" destOrd="0" presId="urn:microsoft.com/office/officeart/2005/8/layout/vList5"/>
    <dgm:cxn modelId="{82D40F9C-3752-4CE9-B5BF-AE76EC7B1480}" type="presOf" srcId="{FDF916DF-6E7B-4F0C-81E3-E76F05443004}" destId="{54E4E918-C8B7-4E9E-9556-171B672104DF}" srcOrd="0" destOrd="1" presId="urn:microsoft.com/office/officeart/2005/8/layout/vList5"/>
    <dgm:cxn modelId="{4DEA10C7-966F-43A4-AB8F-8F170F6E599F}" type="presOf" srcId="{44552157-C5F3-4341-BE05-3C87836462B6}" destId="{54E4E918-C8B7-4E9E-9556-171B672104DF}" srcOrd="0" destOrd="0" presId="urn:microsoft.com/office/officeart/2005/8/layout/vList5"/>
    <dgm:cxn modelId="{7E593BD3-2ACE-4CE2-84C4-70B54E508FAA}" srcId="{1A099D44-29DB-4F8B-8425-AD28E172EAD6}" destId="{44552157-C5F3-4341-BE05-3C87836462B6}" srcOrd="0" destOrd="0" parTransId="{38263DE3-E80C-49DF-9158-E22D6B524B7E}" sibTransId="{51FE6885-EBF8-4019-B3CC-3FF63125C401}"/>
    <dgm:cxn modelId="{4ECB0AF8-BAE6-4A23-AA10-87569B2BEE52}" type="presOf" srcId="{1A099D44-29DB-4F8B-8425-AD28E172EAD6}" destId="{15523528-9E14-462D-B95A-04233C9C0CD9}" srcOrd="0" destOrd="0" presId="urn:microsoft.com/office/officeart/2005/8/layout/vList5"/>
    <dgm:cxn modelId="{FDCC0CE0-BB2A-495B-85AE-E280E36E0432}" type="presParOf" srcId="{375D3B99-DEF6-492D-BEEF-42D3B560A4BB}" destId="{C413C511-51F1-4D22-89D5-DE9398E530FF}" srcOrd="0" destOrd="0" presId="urn:microsoft.com/office/officeart/2005/8/layout/vList5"/>
    <dgm:cxn modelId="{3F452D45-404F-4198-92D8-13760F4069A0}" type="presParOf" srcId="{C413C511-51F1-4D22-89D5-DE9398E530FF}" destId="{15523528-9E14-462D-B95A-04233C9C0CD9}" srcOrd="0" destOrd="0" presId="urn:microsoft.com/office/officeart/2005/8/layout/vList5"/>
    <dgm:cxn modelId="{964281D1-3C53-48A0-8C49-C7428E03D57F}" type="presParOf" srcId="{C413C511-51F1-4D22-89D5-DE9398E530FF}" destId="{54E4E918-C8B7-4E9E-9556-171B672104DF}" srcOrd="1" destOrd="0" presId="urn:microsoft.com/office/officeart/2005/8/layout/vList5"/>
  </dgm:cxnLst>
  <dgm:bg/>
  <dgm:whole/>
  <dgm:extLst>
    <a:ext uri="http://schemas.microsoft.com/office/drawing/2008/diagram">
      <dsp:dataModelExt xmlns:dsp="http://schemas.microsoft.com/office/drawing/2008/diagram" relId="rId105" minVer="http://schemas.openxmlformats.org/drawingml/2006/diagram"/>
    </a:ext>
  </dgm:extLst>
</dgm:dataModel>
</file>

<file path=word/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E4E918-C8B7-4E9E-9556-171B672104DF}">
      <dsp:nvSpPr>
        <dsp:cNvPr id="0" name=""/>
        <dsp:cNvSpPr/>
      </dsp:nvSpPr>
      <dsp:spPr>
        <a:xfrm rot="5400000">
          <a:off x="3446048" y="-1836575"/>
          <a:ext cx="225460" cy="4321182"/>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57150" lvl="1" indent="-57150" algn="l" defTabSz="400050">
            <a:lnSpc>
              <a:spcPct val="90000"/>
            </a:lnSpc>
            <a:spcBef>
              <a:spcPct val="0"/>
            </a:spcBef>
            <a:spcAft>
              <a:spcPct val="15000"/>
            </a:spcAft>
            <a:buChar char="•"/>
          </a:pPr>
          <a:r>
            <a:rPr lang="en-AU" sz="900" kern="1200"/>
            <a:t>‘Figure 1’ tab of the Excel Tables workbook (</a:t>
          </a:r>
          <a:r>
            <a:rPr lang="en-AU" sz="900" u="sng" kern="1200"/>
            <a:t>Attachment G</a:t>
          </a:r>
          <a:r>
            <a:rPr lang="en-AU" sz="900" kern="1200"/>
            <a:t>).</a:t>
          </a:r>
        </a:p>
      </dsp:txBody>
      <dsp:txXfrm rot="-5400000">
        <a:off x="1398187" y="222292"/>
        <a:ext cx="4310176" cy="203448"/>
      </dsp:txXfrm>
    </dsp:sp>
    <dsp:sp modelId="{15523528-9E14-462D-B95A-04233C9C0CD9}">
      <dsp:nvSpPr>
        <dsp:cNvPr id="0" name=""/>
        <dsp:cNvSpPr/>
      </dsp:nvSpPr>
      <dsp:spPr>
        <a:xfrm>
          <a:off x="116279" y="193820"/>
          <a:ext cx="1281907" cy="26039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24765" rIns="49530" bIns="24765" numCol="1" spcCol="1270" anchor="ctr" anchorCtr="0">
          <a:noAutofit/>
        </a:bodyPr>
        <a:lstStyle/>
        <a:p>
          <a:pPr marL="0" lvl="0" indent="0" algn="ctr" defTabSz="577850">
            <a:lnSpc>
              <a:spcPct val="90000"/>
            </a:lnSpc>
            <a:spcBef>
              <a:spcPct val="0"/>
            </a:spcBef>
            <a:spcAft>
              <a:spcPct val="35000"/>
            </a:spcAft>
            <a:buNone/>
          </a:pPr>
          <a:r>
            <a:rPr lang="en-AU" sz="1300" kern="1200">
              <a:solidFill>
                <a:sysClr val="windowText" lastClr="000000"/>
              </a:solidFill>
            </a:rPr>
            <a:t>Template</a:t>
          </a:r>
        </a:p>
      </dsp:txBody>
      <dsp:txXfrm>
        <a:off x="128990" y="206531"/>
        <a:ext cx="1256485" cy="234968"/>
      </dsp:txXfrm>
    </dsp:sp>
  </dsp:spTree>
</dsp:drawing>
</file>

<file path=word/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E4E918-C8B7-4E9E-9556-171B672104DF}">
      <dsp:nvSpPr>
        <dsp:cNvPr id="0" name=""/>
        <dsp:cNvSpPr/>
      </dsp:nvSpPr>
      <dsp:spPr>
        <a:xfrm rot="5400000">
          <a:off x="3356289" y="-1739290"/>
          <a:ext cx="716323" cy="4637597"/>
        </a:xfrm>
        <a:prstGeom prst="round2SameRect">
          <a:avLst/>
        </a:prstGeom>
        <a:solidFill>
          <a:srgbClr val="BDDCDF">
            <a:alpha val="90000"/>
            <a:tint val="40000"/>
            <a:hueOff val="0"/>
            <a:satOff val="0"/>
            <a:lumOff val="0"/>
            <a:alphaOff val="0"/>
          </a:srgbClr>
        </a:solidFill>
        <a:ln w="12700" cap="flat" cmpd="sng" algn="ctr">
          <a:solidFill>
            <a:srgbClr val="BDDCDF">
              <a:alpha val="90000"/>
              <a:tint val="40000"/>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57150" lvl="1" indent="-57150" algn="l" defTabSz="444500">
            <a:lnSpc>
              <a:spcPct val="90000"/>
            </a:lnSpc>
            <a:spcBef>
              <a:spcPct val="0"/>
            </a:spcBef>
            <a:spcAft>
              <a:spcPct val="15000"/>
            </a:spcAft>
            <a:buNone/>
          </a:pPr>
          <a:r>
            <a:rPr lang="en-AU" sz="1000" kern="1200">
              <a:solidFill>
                <a:sysClr val="windowText" lastClr="000000">
                  <a:hueOff val="0"/>
                  <a:satOff val="0"/>
                  <a:lumOff val="0"/>
                  <a:alphaOff val="0"/>
                </a:sysClr>
              </a:solidFill>
              <a:latin typeface="Arial" panose="020B0604020202020204"/>
              <a:ea typeface="+mn-ea"/>
              <a:cs typeface="+mn-cs"/>
            </a:rPr>
            <a:t>‘Table 1.1’ tab of the Excel Tables workbook (</a:t>
          </a:r>
          <a:r>
            <a:rPr lang="en-AU" sz="1000" u="sng" kern="1200">
              <a:solidFill>
                <a:sysClr val="windowText" lastClr="000000">
                  <a:hueOff val="0"/>
                  <a:satOff val="0"/>
                  <a:lumOff val="0"/>
                  <a:alphaOff val="0"/>
                </a:sysClr>
              </a:solidFill>
              <a:latin typeface="Arial" panose="020B0604020202020204"/>
              <a:ea typeface="+mn-ea"/>
              <a:cs typeface="+mn-cs"/>
            </a:rPr>
            <a:t>Attachment G</a:t>
          </a:r>
          <a:r>
            <a:rPr lang="en-AU" sz="1000" kern="1200">
              <a:solidFill>
                <a:sysClr val="windowText" lastClr="000000">
                  <a:hueOff val="0"/>
                  <a:satOff val="0"/>
                  <a:lumOff val="0"/>
                  <a:alphaOff val="0"/>
                </a:sysClr>
              </a:solidFill>
              <a:latin typeface="Arial" panose="020B0604020202020204"/>
              <a:ea typeface="+mn-ea"/>
              <a:cs typeface="+mn-cs"/>
            </a:rPr>
            <a:t>). </a:t>
          </a:r>
          <a:endParaRPr lang="en-AU" sz="900" kern="1200">
            <a:solidFill>
              <a:sysClr val="windowText" lastClr="000000">
                <a:hueOff val="0"/>
                <a:satOff val="0"/>
                <a:lumOff val="0"/>
                <a:alphaOff val="0"/>
              </a:sysClr>
            </a:solidFill>
            <a:latin typeface="Arial" panose="020B0604020202020204"/>
            <a:ea typeface="+mn-ea"/>
            <a:cs typeface="+mn-cs"/>
          </a:endParaRPr>
        </a:p>
        <a:p>
          <a:pPr marL="57150" lvl="1" indent="-57150" algn="l" defTabSz="400050">
            <a:lnSpc>
              <a:spcPct val="90000"/>
            </a:lnSpc>
            <a:spcBef>
              <a:spcPct val="0"/>
            </a:spcBef>
            <a:spcAft>
              <a:spcPct val="15000"/>
            </a:spcAft>
            <a:buNone/>
          </a:pPr>
          <a:endParaRPr lang="en-AU" sz="900" kern="1200">
            <a:solidFill>
              <a:sysClr val="windowText" lastClr="000000">
                <a:hueOff val="0"/>
                <a:satOff val="0"/>
                <a:lumOff val="0"/>
                <a:alphaOff val="0"/>
              </a:sysClr>
            </a:solidFill>
            <a:latin typeface="Arial" panose="020B0604020202020204"/>
            <a:ea typeface="+mn-ea"/>
            <a:cs typeface="+mn-cs"/>
          </a:endParaRPr>
        </a:p>
        <a:p>
          <a:pPr marL="57150" lvl="1" indent="-57150" algn="l" defTabSz="444500">
            <a:lnSpc>
              <a:spcPct val="90000"/>
            </a:lnSpc>
            <a:spcBef>
              <a:spcPct val="0"/>
            </a:spcBef>
            <a:spcAft>
              <a:spcPct val="15000"/>
            </a:spcAft>
            <a:buChar char="•"/>
          </a:pPr>
          <a:r>
            <a:rPr lang="en-AU" sz="1000" kern="1200">
              <a:solidFill>
                <a:sysClr val="windowText" lastClr="000000">
                  <a:hueOff val="0"/>
                  <a:satOff val="0"/>
                  <a:lumOff val="0"/>
                  <a:alphaOff val="0"/>
                </a:sysClr>
              </a:solidFill>
              <a:latin typeface="Arial" panose="020B0604020202020204"/>
              <a:ea typeface="+mn-ea"/>
              <a:cs typeface="+mn-cs"/>
            </a:rPr>
            <a:t>There is a template for non-corporate Commonwealth entities (coloured green) and a template for corporate Commonwealth entities and Commonwealth companies (coloured red).</a:t>
          </a:r>
        </a:p>
      </dsp:txBody>
      <dsp:txXfrm rot="-5400000">
        <a:off x="1395652" y="256315"/>
        <a:ext cx="4602629" cy="646387"/>
      </dsp:txXfrm>
    </dsp:sp>
    <dsp:sp modelId="{15523528-9E14-462D-B95A-04233C9C0CD9}">
      <dsp:nvSpPr>
        <dsp:cNvPr id="0" name=""/>
        <dsp:cNvSpPr/>
      </dsp:nvSpPr>
      <dsp:spPr>
        <a:xfrm>
          <a:off x="57670" y="209697"/>
          <a:ext cx="1337982" cy="739622"/>
        </a:xfrm>
        <a:prstGeom prst="roundRect">
          <a:avLst/>
        </a:prstGeom>
        <a:solidFill>
          <a:srgbClr val="BDDCDF">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22860" rIns="45720" bIns="22860" numCol="1" spcCol="1270" anchor="ctr" anchorCtr="0">
          <a:noAutofit/>
        </a:bodyPr>
        <a:lstStyle/>
        <a:p>
          <a:pPr marL="0" lvl="0" indent="0" algn="ctr" defTabSz="533400">
            <a:lnSpc>
              <a:spcPct val="90000"/>
            </a:lnSpc>
            <a:spcBef>
              <a:spcPct val="0"/>
            </a:spcBef>
            <a:spcAft>
              <a:spcPct val="35000"/>
            </a:spcAft>
            <a:buNone/>
          </a:pPr>
          <a:r>
            <a:rPr lang="en-AU" sz="1200" kern="1200">
              <a:solidFill>
                <a:sysClr val="windowText" lastClr="000000"/>
              </a:solidFill>
              <a:latin typeface="Arial" panose="020B0604020202020204"/>
              <a:ea typeface="+mn-ea"/>
              <a:cs typeface="+mn-cs"/>
            </a:rPr>
            <a:t>Template</a:t>
          </a:r>
        </a:p>
      </dsp:txBody>
      <dsp:txXfrm>
        <a:off x="93775" y="245802"/>
        <a:ext cx="1265772" cy="667412"/>
      </dsp:txXfrm>
    </dsp:sp>
  </dsp:spTree>
</dsp:drawing>
</file>

<file path=word/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E4E918-C8B7-4E9E-9556-171B672104DF}">
      <dsp:nvSpPr>
        <dsp:cNvPr id="0" name=""/>
        <dsp:cNvSpPr/>
      </dsp:nvSpPr>
      <dsp:spPr>
        <a:xfrm rot="5400000">
          <a:off x="3405914" y="-1783417"/>
          <a:ext cx="294104" cy="4321182"/>
        </a:xfrm>
        <a:prstGeom prst="round2SameRect">
          <a:avLst/>
        </a:prstGeom>
        <a:solidFill>
          <a:srgbClr val="BDDCDF">
            <a:alpha val="90000"/>
            <a:tint val="40000"/>
            <a:hueOff val="0"/>
            <a:satOff val="0"/>
            <a:lumOff val="0"/>
            <a:alphaOff val="0"/>
          </a:srgbClr>
        </a:solidFill>
        <a:ln w="12700" cap="flat" cmpd="sng" algn="ctr">
          <a:solidFill>
            <a:srgbClr val="BDDCDF">
              <a:alpha val="90000"/>
              <a:tint val="40000"/>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57150" lvl="1" indent="-57150" algn="l" defTabSz="400050">
            <a:lnSpc>
              <a:spcPct val="90000"/>
            </a:lnSpc>
            <a:spcBef>
              <a:spcPct val="0"/>
            </a:spcBef>
            <a:spcAft>
              <a:spcPct val="15000"/>
            </a:spcAft>
            <a:buChar char="•"/>
          </a:pPr>
          <a:r>
            <a:rPr lang="en-AU" sz="900" kern="1200">
              <a:solidFill>
                <a:sysClr val="windowText" lastClr="000000">
                  <a:hueOff val="0"/>
                  <a:satOff val="0"/>
                  <a:lumOff val="0"/>
                  <a:alphaOff val="0"/>
                </a:sysClr>
              </a:solidFill>
              <a:latin typeface="Arial" panose="020B0604020202020204"/>
              <a:ea typeface="+mn-ea"/>
              <a:cs typeface="+mn-cs"/>
            </a:rPr>
            <a:t>‘Table 1.2’ tab of the Excel Tables workbook (</a:t>
          </a:r>
          <a:r>
            <a:rPr lang="en-AU" sz="900" u="sng" kern="1200">
              <a:solidFill>
                <a:sysClr val="windowText" lastClr="000000">
                  <a:hueOff val="0"/>
                  <a:satOff val="0"/>
                  <a:lumOff val="0"/>
                  <a:alphaOff val="0"/>
                </a:sysClr>
              </a:solidFill>
              <a:latin typeface="Arial" panose="020B0604020202020204"/>
              <a:ea typeface="+mn-ea"/>
              <a:cs typeface="+mn-cs"/>
            </a:rPr>
            <a:t>Attachment G</a:t>
          </a:r>
          <a:r>
            <a:rPr lang="en-AU" sz="900" kern="1200">
              <a:solidFill>
                <a:sysClr val="windowText" lastClr="000000">
                  <a:hueOff val="0"/>
                  <a:satOff val="0"/>
                  <a:lumOff val="0"/>
                  <a:alphaOff val="0"/>
                </a:sysClr>
              </a:solidFill>
              <a:latin typeface="Arial" panose="020B0604020202020204"/>
              <a:ea typeface="+mn-ea"/>
              <a:cs typeface="+mn-cs"/>
            </a:rPr>
            <a:t>).</a:t>
          </a:r>
        </a:p>
      </dsp:txBody>
      <dsp:txXfrm rot="-5400000">
        <a:off x="1392376" y="244478"/>
        <a:ext cx="4306825" cy="265390"/>
      </dsp:txXfrm>
    </dsp:sp>
    <dsp:sp modelId="{15523528-9E14-462D-B95A-04233C9C0CD9}">
      <dsp:nvSpPr>
        <dsp:cNvPr id="0" name=""/>
        <dsp:cNvSpPr/>
      </dsp:nvSpPr>
      <dsp:spPr>
        <a:xfrm>
          <a:off x="110467" y="224305"/>
          <a:ext cx="1281907" cy="305736"/>
        </a:xfrm>
        <a:prstGeom prst="roundRect">
          <a:avLst/>
        </a:prstGeom>
        <a:solidFill>
          <a:srgbClr val="BDDCDF">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AU" sz="1600" kern="1200">
              <a:solidFill>
                <a:sysClr val="windowText" lastClr="000000"/>
              </a:solidFill>
              <a:latin typeface="Arial" panose="020B0604020202020204"/>
              <a:ea typeface="+mn-ea"/>
              <a:cs typeface="+mn-cs"/>
            </a:rPr>
            <a:t>Template</a:t>
          </a:r>
        </a:p>
      </dsp:txBody>
      <dsp:txXfrm>
        <a:off x="125392" y="239230"/>
        <a:ext cx="1252057" cy="275886"/>
      </dsp:txXfrm>
    </dsp:sp>
    <dsp:sp modelId="{478632EF-AE70-4485-A945-610756A53A74}">
      <dsp:nvSpPr>
        <dsp:cNvPr id="0" name=""/>
        <dsp:cNvSpPr/>
      </dsp:nvSpPr>
      <dsp:spPr>
        <a:xfrm rot="5400000">
          <a:off x="3115699" y="-1133121"/>
          <a:ext cx="861368" cy="4357596"/>
        </a:xfrm>
        <a:prstGeom prst="round2SameRect">
          <a:avLst/>
        </a:prstGeom>
        <a:solidFill>
          <a:srgbClr val="BDDCDF">
            <a:alpha val="90000"/>
            <a:tint val="40000"/>
            <a:hueOff val="0"/>
            <a:satOff val="0"/>
            <a:lumOff val="0"/>
            <a:alphaOff val="0"/>
          </a:srgbClr>
        </a:solidFill>
        <a:ln w="12700" cap="flat" cmpd="sng" algn="ctr">
          <a:solidFill>
            <a:srgbClr val="BDDCDF">
              <a:alpha val="90000"/>
              <a:tint val="40000"/>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57150" lvl="1" indent="-57150" algn="l" defTabSz="400050">
            <a:lnSpc>
              <a:spcPct val="90000"/>
            </a:lnSpc>
            <a:spcBef>
              <a:spcPct val="0"/>
            </a:spcBef>
            <a:spcAft>
              <a:spcPct val="15000"/>
            </a:spcAft>
            <a:buChar char="•"/>
          </a:pPr>
          <a:r>
            <a:rPr lang="en-AU" sz="900" kern="1200">
              <a:solidFill>
                <a:sysClr val="windowText" lastClr="000000">
                  <a:hueOff val="0"/>
                  <a:satOff val="0"/>
                  <a:lumOff val="0"/>
                  <a:alphaOff val="0"/>
                </a:sysClr>
              </a:solidFill>
              <a:latin typeface="Arial" panose="020B0604020202020204"/>
              <a:ea typeface="+mn-ea"/>
              <a:cs typeface="+mn-cs"/>
            </a:rPr>
            <a:t>To confirm the correct amounts for a budget measure, refer to the costing agreement provided by your AAU. Titles of measures are to be confirmed against the final agreed measures list distributed by the relevant AAU to the lead portfolio departments.</a:t>
          </a:r>
        </a:p>
        <a:p>
          <a:pPr marL="57150" lvl="1" indent="-57150" algn="l" defTabSz="400050">
            <a:lnSpc>
              <a:spcPct val="90000"/>
            </a:lnSpc>
            <a:spcBef>
              <a:spcPct val="0"/>
            </a:spcBef>
            <a:spcAft>
              <a:spcPct val="15000"/>
            </a:spcAft>
            <a:buChar char="•"/>
          </a:pPr>
          <a:r>
            <a:rPr lang="en-AU" sz="900" kern="1200">
              <a:solidFill>
                <a:sysClr val="windowText" lastClr="000000">
                  <a:hueOff val="0"/>
                  <a:satOff val="0"/>
                  <a:lumOff val="0"/>
                  <a:alphaOff val="0"/>
                </a:sysClr>
              </a:solidFill>
              <a:latin typeface="Arial" panose="020B0604020202020204"/>
              <a:ea typeface="+mn-ea"/>
              <a:cs typeface="+mn-cs"/>
            </a:rPr>
            <a:t>Information to be included in this table may also be taken from estimates adjustments for measures (i.e. those entered against the reason code ‘Government decision or measure’) in CBMS.</a:t>
          </a:r>
        </a:p>
      </dsp:txBody>
      <dsp:txXfrm rot="-5400000">
        <a:off x="1367586" y="657041"/>
        <a:ext cx="4315547" cy="777270"/>
      </dsp:txXfrm>
    </dsp:sp>
    <dsp:sp modelId="{C64DF1C7-D61A-406A-AB60-FF06B2A44245}">
      <dsp:nvSpPr>
        <dsp:cNvPr id="0" name=""/>
        <dsp:cNvSpPr/>
      </dsp:nvSpPr>
      <dsp:spPr>
        <a:xfrm>
          <a:off x="110467" y="614995"/>
          <a:ext cx="1257118" cy="861362"/>
        </a:xfrm>
        <a:prstGeom prst="roundRect">
          <a:avLst/>
        </a:prstGeom>
        <a:solidFill>
          <a:srgbClr val="BDDCDF">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AU" sz="1600" kern="1200">
              <a:solidFill>
                <a:sysClr val="windowText" lastClr="000000"/>
              </a:solidFill>
              <a:latin typeface="Arial" panose="020B0604020202020204"/>
              <a:ea typeface="+mn-ea"/>
              <a:cs typeface="+mn-cs"/>
            </a:rPr>
            <a:t>Source of Information</a:t>
          </a:r>
        </a:p>
      </dsp:txBody>
      <dsp:txXfrm>
        <a:off x="152515" y="657043"/>
        <a:ext cx="1173022" cy="777266"/>
      </dsp:txXfrm>
    </dsp:sp>
  </dsp:spTree>
</dsp:drawing>
</file>

<file path=word/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E4E918-C8B7-4E9E-9556-171B672104DF}">
      <dsp:nvSpPr>
        <dsp:cNvPr id="0" name=""/>
        <dsp:cNvSpPr/>
      </dsp:nvSpPr>
      <dsp:spPr>
        <a:xfrm rot="5400000">
          <a:off x="3430419" y="-1898501"/>
          <a:ext cx="256718" cy="4321182"/>
        </a:xfrm>
        <a:prstGeom prst="round2SameRect">
          <a:avLst/>
        </a:prstGeom>
        <a:solidFill>
          <a:srgbClr val="BDDCDF">
            <a:alpha val="90000"/>
            <a:tint val="40000"/>
            <a:hueOff val="0"/>
            <a:satOff val="0"/>
            <a:lumOff val="0"/>
            <a:alphaOff val="0"/>
          </a:srgbClr>
        </a:solidFill>
        <a:ln w="12700" cap="flat" cmpd="sng" algn="ctr">
          <a:solidFill>
            <a:srgbClr val="BDDCDF">
              <a:alpha val="90000"/>
              <a:tint val="40000"/>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57150" lvl="1" indent="-57150" algn="l" defTabSz="400050">
            <a:lnSpc>
              <a:spcPct val="90000"/>
            </a:lnSpc>
            <a:spcBef>
              <a:spcPct val="0"/>
            </a:spcBef>
            <a:spcAft>
              <a:spcPct val="15000"/>
            </a:spcAft>
            <a:buChar char="•"/>
          </a:pPr>
          <a:r>
            <a:rPr lang="en-AU" sz="900" kern="1200">
              <a:solidFill>
                <a:sysClr val="windowText" lastClr="000000">
                  <a:hueOff val="0"/>
                  <a:satOff val="0"/>
                  <a:lumOff val="0"/>
                  <a:alphaOff val="0"/>
                </a:sysClr>
              </a:solidFill>
              <a:latin typeface="Arial" panose="020B0604020202020204"/>
              <a:ea typeface="+mn-ea"/>
              <a:cs typeface="+mn-cs"/>
            </a:rPr>
            <a:t>‘Table 2.X.3’ tab of the Word templates (</a:t>
          </a:r>
          <a:r>
            <a:rPr lang="en-AU" sz="900" u="sng" kern="1200">
              <a:solidFill>
                <a:sysClr val="windowText" lastClr="000000">
                  <a:hueOff val="0"/>
                  <a:satOff val="0"/>
                  <a:lumOff val="0"/>
                  <a:alphaOff val="0"/>
                </a:sysClr>
              </a:solidFill>
              <a:latin typeface="Arial" panose="020B0604020202020204"/>
              <a:ea typeface="+mn-ea"/>
              <a:cs typeface="+mn-cs"/>
            </a:rPr>
            <a:t>Attachment F</a:t>
          </a:r>
          <a:r>
            <a:rPr lang="en-AU" sz="900" kern="1200">
              <a:solidFill>
                <a:sysClr val="windowText" lastClr="000000">
                  <a:hueOff val="0"/>
                  <a:satOff val="0"/>
                  <a:lumOff val="0"/>
                  <a:alphaOff val="0"/>
                </a:sysClr>
              </a:solidFill>
              <a:latin typeface="Arial" panose="020B0604020202020204"/>
              <a:ea typeface="+mn-ea"/>
              <a:cs typeface="+mn-cs"/>
            </a:rPr>
            <a:t>). </a:t>
          </a:r>
        </a:p>
      </dsp:txBody>
      <dsp:txXfrm rot="-5400000">
        <a:off x="1398187" y="146263"/>
        <a:ext cx="4308650" cy="231654"/>
      </dsp:txXfrm>
    </dsp:sp>
    <dsp:sp modelId="{15523528-9E14-462D-B95A-04233C9C0CD9}">
      <dsp:nvSpPr>
        <dsp:cNvPr id="0" name=""/>
        <dsp:cNvSpPr/>
      </dsp:nvSpPr>
      <dsp:spPr>
        <a:xfrm>
          <a:off x="116279" y="136896"/>
          <a:ext cx="1281907" cy="250386"/>
        </a:xfrm>
        <a:prstGeom prst="roundRect">
          <a:avLst/>
        </a:prstGeom>
        <a:solidFill>
          <a:srgbClr val="BDDCDF">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24765" rIns="49530" bIns="24765" numCol="1" spcCol="1270" anchor="ctr" anchorCtr="0">
          <a:noAutofit/>
        </a:bodyPr>
        <a:lstStyle/>
        <a:p>
          <a:pPr marL="0" lvl="0" indent="0" algn="ctr" defTabSz="577850">
            <a:lnSpc>
              <a:spcPct val="90000"/>
            </a:lnSpc>
            <a:spcBef>
              <a:spcPct val="0"/>
            </a:spcBef>
            <a:spcAft>
              <a:spcPct val="35000"/>
            </a:spcAft>
            <a:buNone/>
          </a:pPr>
          <a:r>
            <a:rPr lang="en-AU" sz="1300" kern="1200">
              <a:solidFill>
                <a:sysClr val="windowText" lastClr="000000"/>
              </a:solidFill>
              <a:latin typeface="Arial" panose="020B0604020202020204"/>
              <a:ea typeface="+mn-ea"/>
              <a:cs typeface="+mn-cs"/>
            </a:rPr>
            <a:t>Template</a:t>
          </a:r>
        </a:p>
      </dsp:txBody>
      <dsp:txXfrm>
        <a:off x="128502" y="149119"/>
        <a:ext cx="1257461" cy="225940"/>
      </dsp:txXfrm>
    </dsp:sp>
  </dsp:spTree>
</dsp:drawing>
</file>

<file path=word/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E4E918-C8B7-4E9E-9556-171B672104DF}">
      <dsp:nvSpPr>
        <dsp:cNvPr id="0" name=""/>
        <dsp:cNvSpPr/>
      </dsp:nvSpPr>
      <dsp:spPr>
        <a:xfrm rot="5400000">
          <a:off x="3273393" y="-1770369"/>
          <a:ext cx="570770" cy="4321182"/>
        </a:xfrm>
        <a:prstGeom prst="round2SameRect">
          <a:avLst/>
        </a:prstGeom>
        <a:solidFill>
          <a:srgbClr val="BDDCDF">
            <a:alpha val="90000"/>
            <a:tint val="40000"/>
            <a:hueOff val="0"/>
            <a:satOff val="0"/>
            <a:lumOff val="0"/>
            <a:alphaOff val="0"/>
          </a:srgbClr>
        </a:solidFill>
        <a:ln w="12700" cap="flat" cmpd="sng" algn="ctr">
          <a:solidFill>
            <a:srgbClr val="BDDCDF">
              <a:alpha val="90000"/>
              <a:tint val="40000"/>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57150" lvl="1" indent="-57150" algn="l" defTabSz="400050">
            <a:lnSpc>
              <a:spcPct val="90000"/>
            </a:lnSpc>
            <a:spcBef>
              <a:spcPct val="0"/>
            </a:spcBef>
            <a:spcAft>
              <a:spcPct val="15000"/>
            </a:spcAft>
            <a:buChar char="•"/>
          </a:pPr>
          <a:r>
            <a:rPr lang="en-AU" sz="900" kern="1200">
              <a:solidFill>
                <a:sysClr val="windowText" lastClr="000000">
                  <a:hueOff val="0"/>
                  <a:satOff val="0"/>
                  <a:lumOff val="0"/>
                  <a:alphaOff val="0"/>
                </a:sysClr>
              </a:solidFill>
              <a:latin typeface="Arial" panose="020B0604020202020204"/>
              <a:ea typeface="+mn-ea"/>
              <a:cs typeface="+mn-cs"/>
            </a:rPr>
            <a:t>‘Table 2.X.1’ tab of the Excel Tables workbook (</a:t>
          </a:r>
          <a:r>
            <a:rPr lang="en-AU" sz="900" u="sng" kern="1200">
              <a:solidFill>
                <a:sysClr val="windowText" lastClr="000000">
                  <a:hueOff val="0"/>
                  <a:satOff val="0"/>
                  <a:lumOff val="0"/>
                  <a:alphaOff val="0"/>
                </a:sysClr>
              </a:solidFill>
              <a:latin typeface="Arial" panose="020B0604020202020204"/>
              <a:ea typeface="+mn-ea"/>
              <a:cs typeface="+mn-cs"/>
            </a:rPr>
            <a:t>Attachment G</a:t>
          </a:r>
          <a:r>
            <a:rPr lang="en-AU" sz="900" kern="1200">
              <a:solidFill>
                <a:sysClr val="windowText" lastClr="000000">
                  <a:hueOff val="0"/>
                  <a:satOff val="0"/>
                  <a:lumOff val="0"/>
                  <a:alphaOff val="0"/>
                </a:sysClr>
              </a:solidFill>
              <a:latin typeface="Arial" panose="020B0604020202020204"/>
              <a:ea typeface="+mn-ea"/>
              <a:cs typeface="+mn-cs"/>
            </a:rPr>
            <a:t>).</a:t>
          </a:r>
        </a:p>
        <a:p>
          <a:pPr marL="57150" lvl="1" indent="-57150" algn="l" defTabSz="400050">
            <a:lnSpc>
              <a:spcPct val="90000"/>
            </a:lnSpc>
            <a:spcBef>
              <a:spcPct val="0"/>
            </a:spcBef>
            <a:spcAft>
              <a:spcPct val="15000"/>
            </a:spcAft>
            <a:buChar char="•"/>
          </a:pPr>
          <a:r>
            <a:rPr lang="en-AU" sz="900" kern="1200"/>
            <a:t>There is a template for non-corporate Commonwealth entities (coloured green) and a template for corporate Commonwealth entities and Commonwealth companies (coloured red).</a:t>
          </a:r>
          <a:endParaRPr lang="en-AU" sz="900" kern="1200">
            <a:solidFill>
              <a:sysClr val="windowText" lastClr="000000">
                <a:hueOff val="0"/>
                <a:satOff val="0"/>
                <a:lumOff val="0"/>
                <a:alphaOff val="0"/>
              </a:sysClr>
            </a:solidFill>
            <a:latin typeface="Arial" panose="020B0604020202020204"/>
            <a:ea typeface="+mn-ea"/>
            <a:cs typeface="+mn-cs"/>
          </a:endParaRPr>
        </a:p>
      </dsp:txBody>
      <dsp:txXfrm rot="-5400000">
        <a:off x="1398188" y="132699"/>
        <a:ext cx="4293319" cy="515044"/>
      </dsp:txXfrm>
    </dsp:sp>
    <dsp:sp modelId="{15523528-9E14-462D-B95A-04233C9C0CD9}">
      <dsp:nvSpPr>
        <dsp:cNvPr id="0" name=""/>
        <dsp:cNvSpPr/>
      </dsp:nvSpPr>
      <dsp:spPr>
        <a:xfrm>
          <a:off x="116279" y="99014"/>
          <a:ext cx="1281907" cy="582413"/>
        </a:xfrm>
        <a:prstGeom prst="roundRect">
          <a:avLst/>
        </a:prstGeom>
        <a:solidFill>
          <a:srgbClr val="BDDCDF">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AU" sz="2000" kern="1200">
              <a:solidFill>
                <a:sysClr val="windowText" lastClr="000000"/>
              </a:solidFill>
              <a:latin typeface="Arial" panose="020B0604020202020204"/>
              <a:ea typeface="+mn-ea"/>
              <a:cs typeface="+mn-cs"/>
            </a:rPr>
            <a:t>Template</a:t>
          </a:r>
        </a:p>
      </dsp:txBody>
      <dsp:txXfrm>
        <a:off x="144710" y="127445"/>
        <a:ext cx="1225045" cy="525551"/>
      </dsp:txXfrm>
    </dsp:sp>
  </dsp:spTree>
</dsp:drawing>
</file>

<file path=word/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E4E918-C8B7-4E9E-9556-171B672104DF}">
      <dsp:nvSpPr>
        <dsp:cNvPr id="0" name=""/>
        <dsp:cNvSpPr/>
      </dsp:nvSpPr>
      <dsp:spPr>
        <a:xfrm rot="5400000">
          <a:off x="3430419" y="-1898501"/>
          <a:ext cx="256718" cy="4321182"/>
        </a:xfrm>
        <a:prstGeom prst="round2SameRect">
          <a:avLst/>
        </a:prstGeom>
        <a:solidFill>
          <a:srgbClr val="BDDCDF">
            <a:alpha val="90000"/>
            <a:tint val="40000"/>
            <a:hueOff val="0"/>
            <a:satOff val="0"/>
            <a:lumOff val="0"/>
            <a:alphaOff val="0"/>
          </a:srgbClr>
        </a:solidFill>
        <a:ln w="12700" cap="flat" cmpd="sng" algn="ctr">
          <a:solidFill>
            <a:srgbClr val="BDDCDF">
              <a:alpha val="90000"/>
              <a:tint val="40000"/>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57150" lvl="1" indent="-57150" algn="l" defTabSz="400050">
            <a:lnSpc>
              <a:spcPct val="90000"/>
            </a:lnSpc>
            <a:spcBef>
              <a:spcPct val="0"/>
            </a:spcBef>
            <a:spcAft>
              <a:spcPct val="15000"/>
            </a:spcAft>
            <a:buChar char="•"/>
          </a:pPr>
          <a:r>
            <a:rPr lang="en-AU" sz="900" kern="1200">
              <a:solidFill>
                <a:sysClr val="windowText" lastClr="000000">
                  <a:hueOff val="0"/>
                  <a:satOff val="0"/>
                  <a:lumOff val="0"/>
                  <a:alphaOff val="0"/>
                </a:sysClr>
              </a:solidFill>
              <a:latin typeface="Arial" panose="020B0604020202020204"/>
              <a:ea typeface="+mn-ea"/>
              <a:cs typeface="+mn-cs"/>
            </a:rPr>
            <a:t>‘Table 2.X.2’ tab of the Excel Tables workbook </a:t>
          </a:r>
          <a:r>
            <a:rPr lang="en-AU" sz="900" u="none" kern="1200">
              <a:solidFill>
                <a:sysClr val="windowText" lastClr="000000">
                  <a:hueOff val="0"/>
                  <a:satOff val="0"/>
                  <a:lumOff val="0"/>
                  <a:alphaOff val="0"/>
                </a:sysClr>
              </a:solidFill>
              <a:latin typeface="Arial" panose="020B0604020202020204"/>
              <a:ea typeface="+mn-ea"/>
              <a:cs typeface="+mn-cs"/>
            </a:rPr>
            <a:t>(</a:t>
          </a:r>
          <a:r>
            <a:rPr lang="en-AU" sz="900" u="sng" kern="1200">
              <a:solidFill>
                <a:sysClr val="windowText" lastClr="000000">
                  <a:hueOff val="0"/>
                  <a:satOff val="0"/>
                  <a:lumOff val="0"/>
                  <a:alphaOff val="0"/>
                </a:sysClr>
              </a:solidFill>
              <a:latin typeface="Arial" panose="020B0604020202020204"/>
              <a:ea typeface="+mn-ea"/>
              <a:cs typeface="+mn-cs"/>
            </a:rPr>
            <a:t>Attachment G</a:t>
          </a:r>
          <a:r>
            <a:rPr lang="en-AU" sz="900" kern="1200">
              <a:solidFill>
                <a:sysClr val="windowText" lastClr="000000">
                  <a:hueOff val="0"/>
                  <a:satOff val="0"/>
                  <a:lumOff val="0"/>
                  <a:alphaOff val="0"/>
                </a:sysClr>
              </a:solidFill>
              <a:latin typeface="Arial" panose="020B0604020202020204"/>
              <a:ea typeface="+mn-ea"/>
              <a:cs typeface="+mn-cs"/>
            </a:rPr>
            <a:t>). Optional worksheet.</a:t>
          </a:r>
        </a:p>
      </dsp:txBody>
      <dsp:txXfrm rot="-5400000">
        <a:off x="1398187" y="146263"/>
        <a:ext cx="4308650" cy="231654"/>
      </dsp:txXfrm>
    </dsp:sp>
    <dsp:sp modelId="{15523528-9E14-462D-B95A-04233C9C0CD9}">
      <dsp:nvSpPr>
        <dsp:cNvPr id="0" name=""/>
        <dsp:cNvSpPr/>
      </dsp:nvSpPr>
      <dsp:spPr>
        <a:xfrm>
          <a:off x="116279" y="136896"/>
          <a:ext cx="1281907" cy="250386"/>
        </a:xfrm>
        <a:prstGeom prst="roundRect">
          <a:avLst/>
        </a:prstGeom>
        <a:solidFill>
          <a:srgbClr val="BDDCDF">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24765" rIns="49530" bIns="24765" numCol="1" spcCol="1270" anchor="ctr" anchorCtr="0">
          <a:noAutofit/>
        </a:bodyPr>
        <a:lstStyle/>
        <a:p>
          <a:pPr marL="0" lvl="0" indent="0" algn="ctr" defTabSz="577850">
            <a:lnSpc>
              <a:spcPct val="90000"/>
            </a:lnSpc>
            <a:spcBef>
              <a:spcPct val="0"/>
            </a:spcBef>
            <a:spcAft>
              <a:spcPct val="35000"/>
            </a:spcAft>
            <a:buNone/>
          </a:pPr>
          <a:r>
            <a:rPr lang="en-AU" sz="1300" kern="1200">
              <a:solidFill>
                <a:sysClr val="windowText" lastClr="000000"/>
              </a:solidFill>
              <a:latin typeface="Arial" panose="020B0604020202020204"/>
              <a:ea typeface="+mn-ea"/>
              <a:cs typeface="+mn-cs"/>
            </a:rPr>
            <a:t>Template</a:t>
          </a:r>
        </a:p>
      </dsp:txBody>
      <dsp:txXfrm>
        <a:off x="128502" y="149119"/>
        <a:ext cx="1257461" cy="225940"/>
      </dsp:txXfrm>
    </dsp:sp>
  </dsp:spTree>
</dsp:drawing>
</file>

<file path=word/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E4E918-C8B7-4E9E-9556-171B672104DF}">
      <dsp:nvSpPr>
        <dsp:cNvPr id="0" name=""/>
        <dsp:cNvSpPr/>
      </dsp:nvSpPr>
      <dsp:spPr>
        <a:xfrm rot="5400000">
          <a:off x="3273393" y="-1770369"/>
          <a:ext cx="570770" cy="4321182"/>
        </a:xfrm>
        <a:prstGeom prst="round2SameRect">
          <a:avLst/>
        </a:prstGeom>
        <a:solidFill>
          <a:srgbClr val="BDDCDF">
            <a:alpha val="90000"/>
            <a:tint val="40000"/>
            <a:hueOff val="0"/>
            <a:satOff val="0"/>
            <a:lumOff val="0"/>
            <a:alphaOff val="0"/>
          </a:srgbClr>
        </a:solidFill>
        <a:ln w="12700" cap="flat" cmpd="sng" algn="ctr">
          <a:solidFill>
            <a:srgbClr val="BDDCDF">
              <a:alpha val="90000"/>
              <a:tint val="40000"/>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57150" lvl="1" indent="-57150" algn="l" defTabSz="400050">
            <a:lnSpc>
              <a:spcPct val="90000"/>
            </a:lnSpc>
            <a:spcBef>
              <a:spcPct val="0"/>
            </a:spcBef>
            <a:spcAft>
              <a:spcPct val="15000"/>
            </a:spcAft>
            <a:buChar char="•"/>
          </a:pPr>
          <a:r>
            <a:rPr lang="en-AU" sz="900" kern="1200">
              <a:solidFill>
                <a:sysClr val="windowText" lastClr="000000">
                  <a:hueOff val="0"/>
                  <a:satOff val="0"/>
                  <a:lumOff val="0"/>
                  <a:alphaOff val="0"/>
                </a:sysClr>
              </a:solidFill>
              <a:latin typeface="Arial" panose="020B0604020202020204"/>
              <a:ea typeface="+mn-ea"/>
              <a:cs typeface="+mn-cs"/>
            </a:rPr>
            <a:t>‘Table 3.1’ tab of the Excel Tables workbook (</a:t>
          </a:r>
          <a:r>
            <a:rPr lang="en-AU" sz="900" u="sng" kern="1200">
              <a:solidFill>
                <a:sysClr val="windowText" lastClr="000000">
                  <a:hueOff val="0"/>
                  <a:satOff val="0"/>
                  <a:lumOff val="0"/>
                  <a:alphaOff val="0"/>
                </a:sysClr>
              </a:solidFill>
              <a:latin typeface="Arial" panose="020B0604020202020204"/>
              <a:ea typeface="+mn-ea"/>
              <a:cs typeface="+mn-cs"/>
            </a:rPr>
            <a:t>Attachment G</a:t>
          </a:r>
          <a:r>
            <a:rPr lang="en-AU" sz="900" kern="1200">
              <a:solidFill>
                <a:sysClr val="windowText" lastClr="000000">
                  <a:hueOff val="0"/>
                  <a:satOff val="0"/>
                  <a:lumOff val="0"/>
                  <a:alphaOff val="0"/>
                </a:sysClr>
              </a:solidFill>
              <a:latin typeface="Arial" panose="020B0604020202020204"/>
              <a:ea typeface="+mn-ea"/>
              <a:cs typeface="+mn-cs"/>
            </a:rPr>
            <a:t>).</a:t>
          </a:r>
        </a:p>
        <a:p>
          <a:pPr marL="57150" lvl="1" indent="-57150" algn="l" defTabSz="400050">
            <a:lnSpc>
              <a:spcPct val="90000"/>
            </a:lnSpc>
            <a:spcBef>
              <a:spcPct val="0"/>
            </a:spcBef>
            <a:spcAft>
              <a:spcPct val="15000"/>
            </a:spcAft>
            <a:buChar char="•"/>
          </a:pPr>
          <a:r>
            <a:rPr lang="en-AU" sz="900" kern="1200"/>
            <a:t>There is a template for utilising a standard format (coloured blue) and an alterantive format (coloured mauve).</a:t>
          </a:r>
          <a:endParaRPr lang="en-AU" sz="900" kern="1200">
            <a:solidFill>
              <a:sysClr val="windowText" lastClr="000000">
                <a:hueOff val="0"/>
                <a:satOff val="0"/>
                <a:lumOff val="0"/>
                <a:alphaOff val="0"/>
              </a:sysClr>
            </a:solidFill>
            <a:latin typeface="Arial" panose="020B0604020202020204"/>
            <a:ea typeface="+mn-ea"/>
            <a:cs typeface="+mn-cs"/>
          </a:endParaRPr>
        </a:p>
      </dsp:txBody>
      <dsp:txXfrm rot="-5400000">
        <a:off x="1398188" y="132699"/>
        <a:ext cx="4293319" cy="515044"/>
      </dsp:txXfrm>
    </dsp:sp>
    <dsp:sp modelId="{15523528-9E14-462D-B95A-04233C9C0CD9}">
      <dsp:nvSpPr>
        <dsp:cNvPr id="0" name=""/>
        <dsp:cNvSpPr/>
      </dsp:nvSpPr>
      <dsp:spPr>
        <a:xfrm>
          <a:off x="116279" y="99014"/>
          <a:ext cx="1281907" cy="582413"/>
        </a:xfrm>
        <a:prstGeom prst="roundRect">
          <a:avLst/>
        </a:prstGeom>
        <a:solidFill>
          <a:srgbClr val="BDDCDF">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AU" sz="2000" kern="1200">
              <a:solidFill>
                <a:sysClr val="windowText" lastClr="000000"/>
              </a:solidFill>
              <a:latin typeface="Arial" panose="020B0604020202020204"/>
              <a:ea typeface="+mn-ea"/>
              <a:cs typeface="+mn-cs"/>
            </a:rPr>
            <a:t>Template</a:t>
          </a:r>
        </a:p>
      </dsp:txBody>
      <dsp:txXfrm>
        <a:off x="144710" y="127445"/>
        <a:ext cx="1225045" cy="525551"/>
      </dsp:txXfrm>
    </dsp:sp>
  </dsp:spTree>
</dsp:drawing>
</file>

<file path=word/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word/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word/diagrams/layout3.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word/diagrams/layout4.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word/diagrams/layout5.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word/diagrams/layout6.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word/diagrams/layout7.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word/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A62506F095F64A8DA15CCC83F10457A0"/>
        <w:category>
          <w:name w:val="General"/>
          <w:gallery w:val="placeholder"/>
        </w:category>
        <w:types>
          <w:type w:val="bbPlcHdr"/>
        </w:types>
        <w:behaviors>
          <w:behavior w:val="content"/>
        </w:behaviors>
        <w:guid w:val="{93A9CC0C-B953-4365-B8E4-B78F2474280F}"/>
      </w:docPartPr>
      <w:docPartBody>
        <w:p w:rsidR="00817C60" w:rsidRDefault="00751FB6">
          <w:r w:rsidRPr="006009C9">
            <w:rPr>
              <w:rStyle w:val="PlaceholderText"/>
            </w:rPr>
            <w:t>[Status]</w:t>
          </w:r>
        </w:p>
      </w:docPartBody>
    </w:docPart>
    <w:docPart>
      <w:docPartPr>
        <w:name w:val="9D808996CD2146019246D2031F05F10B"/>
        <w:category>
          <w:name w:val="General"/>
          <w:gallery w:val="placeholder"/>
        </w:category>
        <w:types>
          <w:type w:val="bbPlcHdr"/>
        </w:types>
        <w:behaviors>
          <w:behavior w:val="content"/>
        </w:behaviors>
        <w:guid w:val="{91BC08E9-82F0-4806-B66A-59428F7C0270}"/>
      </w:docPartPr>
      <w:docPartBody>
        <w:p w:rsidR="00817C60" w:rsidRDefault="00751FB6" w:rsidP="00751FB6">
          <w:pPr>
            <w:pStyle w:val="9D808996CD2146019246D2031F05F10B"/>
          </w:pPr>
          <w:r w:rsidRPr="006009C9">
            <w:rPr>
              <w:rStyle w:val="PlaceholderText"/>
            </w:rPr>
            <w:t>[Status]</w:t>
          </w:r>
        </w:p>
      </w:docPartBody>
    </w:docPart>
    <w:docPart>
      <w:docPartPr>
        <w:name w:val="5C4B31DB2C8C4092A163BC9FC728C771"/>
        <w:category>
          <w:name w:val="General"/>
          <w:gallery w:val="placeholder"/>
        </w:category>
        <w:types>
          <w:type w:val="bbPlcHdr"/>
        </w:types>
        <w:behaviors>
          <w:behavior w:val="content"/>
        </w:behaviors>
        <w:guid w:val="{3E0C2A9F-DBC1-4AC1-A5D1-8140EA994965}"/>
      </w:docPartPr>
      <w:docPartBody>
        <w:p w:rsidR="00817C60" w:rsidRDefault="00751FB6" w:rsidP="00751FB6">
          <w:pPr>
            <w:pStyle w:val="5C4B31DB2C8C4092A163BC9FC728C771"/>
          </w:pPr>
          <w:r w:rsidRPr="006009C9">
            <w:rPr>
              <w:rStyle w:val="PlaceholderText"/>
            </w:rPr>
            <w:t>[Status]</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Arial">
    <w:panose1 w:val="020B0604020202020204"/>
    <w:charset w:val="00"/>
    <w:family w:val="swiss"/>
    <w:pitch w:val="variable"/>
    <w:sig w:usb0="E0002EFF" w:usb1="C000785B" w:usb2="00000009" w:usb3="00000000" w:csb0="000001FF" w:csb1="00000000"/>
  </w:font>
  <w:font w:name="Cambria">
    <w:panose1 w:val="02040503050406030204"/>
    <w:charset w:val="00"/>
    <w:family w:val="roman"/>
    <w:pitch w:val="variable"/>
    <w:sig w:usb0="E00006FF" w:usb1="420024FF" w:usb2="02000000" w:usb3="00000000" w:csb0="0000019F" w:csb1="00000000"/>
  </w:font>
  <w:font w:name="Calibri">
    <w:panose1 w:val="020F0502020204030204"/>
    <w:charset w:val="00"/>
    <w:family w:val="swiss"/>
    <w:pitch w:val="variable"/>
    <w:sig w:usb0="E4002EFF" w:usb1="C200247B" w:usb2="00000009" w:usb3="00000000" w:csb0="000001FF" w:csb1="00000000"/>
  </w:font>
  <w:font w:name="MS PGothic">
    <w:panose1 w:val="020B0600070205080204"/>
    <w:charset w:val="80"/>
    <w:family w:val="swiss"/>
    <w:pitch w:val="variable"/>
    <w:sig w:usb0="E00002FF" w:usb1="6AC7FDFB" w:usb2="08000012" w:usb3="00000000" w:csb0="0002009F" w:csb1="00000000"/>
  </w:font>
  <w:font w:name="MuseoSans-500">
    <w:altName w:val="Calibri"/>
    <w:panose1 w:val="00000000000000000000"/>
    <w:charset w:val="4D"/>
    <w:family w:val="auto"/>
    <w:notTrueType/>
    <w:pitch w:val="default"/>
    <w:sig w:usb0="00000003" w:usb1="00000000" w:usb2="00000000" w:usb3="00000000" w:csb0="00000001" w:csb1="00000000"/>
  </w:font>
  <w:font w:name="Segoe UI">
    <w:panose1 w:val="020B0502040204020203"/>
    <w:charset w:val="00"/>
    <w:family w:val="swiss"/>
    <w:pitch w:val="variable"/>
    <w:sig w:usb0="E4002EFF" w:usb1="C000E47F"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Cambria Math">
    <w:panose1 w:val="02040503050406030204"/>
    <w:charset w:val="00"/>
    <w:family w:val="roman"/>
    <w:pitch w:val="variable"/>
    <w:sig w:usb0="E00006FF" w:usb1="420024FF" w:usb2="02000000" w:usb3="00000000" w:csb0="0000019F"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751FB6"/>
    <w:rsid w:val="0001115D"/>
    <w:rsid w:val="000208ED"/>
    <w:rsid w:val="0002137D"/>
    <w:rsid w:val="00023BFF"/>
    <w:rsid w:val="000275BF"/>
    <w:rsid w:val="00027994"/>
    <w:rsid w:val="00032F78"/>
    <w:rsid w:val="00033BC8"/>
    <w:rsid w:val="00040F08"/>
    <w:rsid w:val="00044ED4"/>
    <w:rsid w:val="000553E9"/>
    <w:rsid w:val="000671F4"/>
    <w:rsid w:val="000716E4"/>
    <w:rsid w:val="00071828"/>
    <w:rsid w:val="000761BE"/>
    <w:rsid w:val="00087E63"/>
    <w:rsid w:val="00090837"/>
    <w:rsid w:val="000A39F3"/>
    <w:rsid w:val="000A6C56"/>
    <w:rsid w:val="000B60E2"/>
    <w:rsid w:val="000D17BE"/>
    <w:rsid w:val="000D24E6"/>
    <w:rsid w:val="000F63AA"/>
    <w:rsid w:val="00105A8E"/>
    <w:rsid w:val="001072D6"/>
    <w:rsid w:val="001115CB"/>
    <w:rsid w:val="00115752"/>
    <w:rsid w:val="00120581"/>
    <w:rsid w:val="00125E2C"/>
    <w:rsid w:val="00127E23"/>
    <w:rsid w:val="0013023A"/>
    <w:rsid w:val="00133262"/>
    <w:rsid w:val="0014196D"/>
    <w:rsid w:val="00147BCA"/>
    <w:rsid w:val="00153C54"/>
    <w:rsid w:val="00157A61"/>
    <w:rsid w:val="00172E12"/>
    <w:rsid w:val="00177520"/>
    <w:rsid w:val="00180ED8"/>
    <w:rsid w:val="0019069B"/>
    <w:rsid w:val="0019096C"/>
    <w:rsid w:val="001A1D05"/>
    <w:rsid w:val="001B1AA2"/>
    <w:rsid w:val="001B7E42"/>
    <w:rsid w:val="001C6955"/>
    <w:rsid w:val="001D5A2A"/>
    <w:rsid w:val="001E567F"/>
    <w:rsid w:val="00204859"/>
    <w:rsid w:val="00216BE0"/>
    <w:rsid w:val="002212D6"/>
    <w:rsid w:val="00231D59"/>
    <w:rsid w:val="00234B50"/>
    <w:rsid w:val="0024624C"/>
    <w:rsid w:val="00247637"/>
    <w:rsid w:val="002476EB"/>
    <w:rsid w:val="002505B0"/>
    <w:rsid w:val="00255482"/>
    <w:rsid w:val="002579B2"/>
    <w:rsid w:val="00265450"/>
    <w:rsid w:val="00274CFE"/>
    <w:rsid w:val="0028537E"/>
    <w:rsid w:val="00287E65"/>
    <w:rsid w:val="00296F67"/>
    <w:rsid w:val="002A5AE6"/>
    <w:rsid w:val="002B37FA"/>
    <w:rsid w:val="002C193A"/>
    <w:rsid w:val="002D3731"/>
    <w:rsid w:val="002E784F"/>
    <w:rsid w:val="002F743A"/>
    <w:rsid w:val="00300634"/>
    <w:rsid w:val="00301045"/>
    <w:rsid w:val="00305842"/>
    <w:rsid w:val="00313744"/>
    <w:rsid w:val="003207C4"/>
    <w:rsid w:val="003272D5"/>
    <w:rsid w:val="00341EC4"/>
    <w:rsid w:val="00357B83"/>
    <w:rsid w:val="00371D7F"/>
    <w:rsid w:val="003724CC"/>
    <w:rsid w:val="00383ED9"/>
    <w:rsid w:val="00387B21"/>
    <w:rsid w:val="003A70A5"/>
    <w:rsid w:val="003B116F"/>
    <w:rsid w:val="003B7596"/>
    <w:rsid w:val="003D242A"/>
    <w:rsid w:val="003E1F77"/>
    <w:rsid w:val="003E1FF5"/>
    <w:rsid w:val="003F34CF"/>
    <w:rsid w:val="00420567"/>
    <w:rsid w:val="004209A1"/>
    <w:rsid w:val="0042378D"/>
    <w:rsid w:val="004244A7"/>
    <w:rsid w:val="00425929"/>
    <w:rsid w:val="00430F1E"/>
    <w:rsid w:val="00435FE7"/>
    <w:rsid w:val="004434E2"/>
    <w:rsid w:val="00446C5A"/>
    <w:rsid w:val="00457533"/>
    <w:rsid w:val="00460B16"/>
    <w:rsid w:val="00462371"/>
    <w:rsid w:val="00471069"/>
    <w:rsid w:val="00473E52"/>
    <w:rsid w:val="00475387"/>
    <w:rsid w:val="0048145F"/>
    <w:rsid w:val="004825F6"/>
    <w:rsid w:val="004962A9"/>
    <w:rsid w:val="004B18F1"/>
    <w:rsid w:val="004B269D"/>
    <w:rsid w:val="004C1404"/>
    <w:rsid w:val="004C7AE0"/>
    <w:rsid w:val="004D0E85"/>
    <w:rsid w:val="004E6D28"/>
    <w:rsid w:val="004F16A8"/>
    <w:rsid w:val="004F20E7"/>
    <w:rsid w:val="004F6D87"/>
    <w:rsid w:val="00505D72"/>
    <w:rsid w:val="00523EC3"/>
    <w:rsid w:val="00530CE3"/>
    <w:rsid w:val="00534440"/>
    <w:rsid w:val="00537AE0"/>
    <w:rsid w:val="00543306"/>
    <w:rsid w:val="00544D4A"/>
    <w:rsid w:val="00561C37"/>
    <w:rsid w:val="00574279"/>
    <w:rsid w:val="005759CD"/>
    <w:rsid w:val="005800CA"/>
    <w:rsid w:val="005902D5"/>
    <w:rsid w:val="0059057C"/>
    <w:rsid w:val="00593DFB"/>
    <w:rsid w:val="00596081"/>
    <w:rsid w:val="00596A53"/>
    <w:rsid w:val="005A39D7"/>
    <w:rsid w:val="005A4079"/>
    <w:rsid w:val="005B348B"/>
    <w:rsid w:val="005D69A5"/>
    <w:rsid w:val="005E3688"/>
    <w:rsid w:val="005E69A0"/>
    <w:rsid w:val="005E7306"/>
    <w:rsid w:val="00600DB9"/>
    <w:rsid w:val="006142FD"/>
    <w:rsid w:val="0062435F"/>
    <w:rsid w:val="00640D95"/>
    <w:rsid w:val="0064311E"/>
    <w:rsid w:val="00644F33"/>
    <w:rsid w:val="00647C77"/>
    <w:rsid w:val="00652C1F"/>
    <w:rsid w:val="00662922"/>
    <w:rsid w:val="006633C3"/>
    <w:rsid w:val="0066437B"/>
    <w:rsid w:val="0066629B"/>
    <w:rsid w:val="00666BA0"/>
    <w:rsid w:val="00667830"/>
    <w:rsid w:val="00671BD5"/>
    <w:rsid w:val="00681642"/>
    <w:rsid w:val="00691685"/>
    <w:rsid w:val="00693603"/>
    <w:rsid w:val="006B05E6"/>
    <w:rsid w:val="006B682C"/>
    <w:rsid w:val="006C3B70"/>
    <w:rsid w:val="006C6329"/>
    <w:rsid w:val="006C797F"/>
    <w:rsid w:val="006E4827"/>
    <w:rsid w:val="006E55C6"/>
    <w:rsid w:val="00721297"/>
    <w:rsid w:val="00721663"/>
    <w:rsid w:val="00727A9A"/>
    <w:rsid w:val="00730B15"/>
    <w:rsid w:val="00745F11"/>
    <w:rsid w:val="00746778"/>
    <w:rsid w:val="00751FB6"/>
    <w:rsid w:val="00752DDC"/>
    <w:rsid w:val="007657BB"/>
    <w:rsid w:val="00765EC2"/>
    <w:rsid w:val="00770490"/>
    <w:rsid w:val="00787140"/>
    <w:rsid w:val="007931C8"/>
    <w:rsid w:val="007A1EFE"/>
    <w:rsid w:val="007A6563"/>
    <w:rsid w:val="007B4CF1"/>
    <w:rsid w:val="007D012E"/>
    <w:rsid w:val="007F0BDE"/>
    <w:rsid w:val="0080184D"/>
    <w:rsid w:val="00811B23"/>
    <w:rsid w:val="008171E0"/>
    <w:rsid w:val="00817C60"/>
    <w:rsid w:val="00823543"/>
    <w:rsid w:val="00823A4C"/>
    <w:rsid w:val="00826E95"/>
    <w:rsid w:val="00827652"/>
    <w:rsid w:val="00846C58"/>
    <w:rsid w:val="00851814"/>
    <w:rsid w:val="00855C30"/>
    <w:rsid w:val="00856FE5"/>
    <w:rsid w:val="00864E55"/>
    <w:rsid w:val="00865030"/>
    <w:rsid w:val="00873E78"/>
    <w:rsid w:val="00874D11"/>
    <w:rsid w:val="00882896"/>
    <w:rsid w:val="0089092D"/>
    <w:rsid w:val="00890FCD"/>
    <w:rsid w:val="008C19DA"/>
    <w:rsid w:val="008C4845"/>
    <w:rsid w:val="008D4586"/>
    <w:rsid w:val="008D4663"/>
    <w:rsid w:val="008E1437"/>
    <w:rsid w:val="008E20AC"/>
    <w:rsid w:val="008F29FC"/>
    <w:rsid w:val="008F5935"/>
    <w:rsid w:val="0091398D"/>
    <w:rsid w:val="00915869"/>
    <w:rsid w:val="00924819"/>
    <w:rsid w:val="00932B0A"/>
    <w:rsid w:val="0093480B"/>
    <w:rsid w:val="00942480"/>
    <w:rsid w:val="009529AE"/>
    <w:rsid w:val="00956C49"/>
    <w:rsid w:val="009619FC"/>
    <w:rsid w:val="009701BE"/>
    <w:rsid w:val="00977DA4"/>
    <w:rsid w:val="00985609"/>
    <w:rsid w:val="00992973"/>
    <w:rsid w:val="00995EC6"/>
    <w:rsid w:val="009A70DC"/>
    <w:rsid w:val="009B6E83"/>
    <w:rsid w:val="009C0D89"/>
    <w:rsid w:val="009C1877"/>
    <w:rsid w:val="009C2BE6"/>
    <w:rsid w:val="009C5868"/>
    <w:rsid w:val="009C7259"/>
    <w:rsid w:val="009D1864"/>
    <w:rsid w:val="009E0D80"/>
    <w:rsid w:val="009E201C"/>
    <w:rsid w:val="00A007D2"/>
    <w:rsid w:val="00A20549"/>
    <w:rsid w:val="00A277D6"/>
    <w:rsid w:val="00A435CF"/>
    <w:rsid w:val="00A601B1"/>
    <w:rsid w:val="00A6320B"/>
    <w:rsid w:val="00A63353"/>
    <w:rsid w:val="00A6486C"/>
    <w:rsid w:val="00A65B47"/>
    <w:rsid w:val="00A720A9"/>
    <w:rsid w:val="00A76CF7"/>
    <w:rsid w:val="00A85D04"/>
    <w:rsid w:val="00A975C7"/>
    <w:rsid w:val="00AA7264"/>
    <w:rsid w:val="00AB1130"/>
    <w:rsid w:val="00AB1B3C"/>
    <w:rsid w:val="00AB5863"/>
    <w:rsid w:val="00AC024F"/>
    <w:rsid w:val="00AC14D3"/>
    <w:rsid w:val="00AC5BE0"/>
    <w:rsid w:val="00AD1DF1"/>
    <w:rsid w:val="00AD4E40"/>
    <w:rsid w:val="00AD5218"/>
    <w:rsid w:val="00AF1200"/>
    <w:rsid w:val="00B0214F"/>
    <w:rsid w:val="00B023BF"/>
    <w:rsid w:val="00B05060"/>
    <w:rsid w:val="00B10FD8"/>
    <w:rsid w:val="00B2156F"/>
    <w:rsid w:val="00B225C8"/>
    <w:rsid w:val="00B25D17"/>
    <w:rsid w:val="00B6279A"/>
    <w:rsid w:val="00B62DAC"/>
    <w:rsid w:val="00B637B1"/>
    <w:rsid w:val="00B86F31"/>
    <w:rsid w:val="00B87964"/>
    <w:rsid w:val="00B960B6"/>
    <w:rsid w:val="00BA26A1"/>
    <w:rsid w:val="00BC5841"/>
    <w:rsid w:val="00BE06E0"/>
    <w:rsid w:val="00BF0E74"/>
    <w:rsid w:val="00BF20CF"/>
    <w:rsid w:val="00BF61C5"/>
    <w:rsid w:val="00BF693D"/>
    <w:rsid w:val="00C02A63"/>
    <w:rsid w:val="00C03998"/>
    <w:rsid w:val="00C075B5"/>
    <w:rsid w:val="00C12AF1"/>
    <w:rsid w:val="00C160AB"/>
    <w:rsid w:val="00C243C3"/>
    <w:rsid w:val="00C33B65"/>
    <w:rsid w:val="00C44DC9"/>
    <w:rsid w:val="00C66421"/>
    <w:rsid w:val="00C82D9D"/>
    <w:rsid w:val="00CB790E"/>
    <w:rsid w:val="00CC391C"/>
    <w:rsid w:val="00CD5438"/>
    <w:rsid w:val="00CE3598"/>
    <w:rsid w:val="00CE5A0E"/>
    <w:rsid w:val="00CF61D4"/>
    <w:rsid w:val="00CF679A"/>
    <w:rsid w:val="00D00DFC"/>
    <w:rsid w:val="00D01FF3"/>
    <w:rsid w:val="00D06089"/>
    <w:rsid w:val="00D12382"/>
    <w:rsid w:val="00D17BC2"/>
    <w:rsid w:val="00D24767"/>
    <w:rsid w:val="00D315EB"/>
    <w:rsid w:val="00D4000C"/>
    <w:rsid w:val="00D6167A"/>
    <w:rsid w:val="00D62180"/>
    <w:rsid w:val="00D62AEC"/>
    <w:rsid w:val="00D67B94"/>
    <w:rsid w:val="00D67ED9"/>
    <w:rsid w:val="00D77423"/>
    <w:rsid w:val="00D800E8"/>
    <w:rsid w:val="00D853EF"/>
    <w:rsid w:val="00D974FA"/>
    <w:rsid w:val="00DA3EC2"/>
    <w:rsid w:val="00DC5A0E"/>
    <w:rsid w:val="00DD405F"/>
    <w:rsid w:val="00DE2B1A"/>
    <w:rsid w:val="00DE490F"/>
    <w:rsid w:val="00DE4F6B"/>
    <w:rsid w:val="00DE672C"/>
    <w:rsid w:val="00DF18C6"/>
    <w:rsid w:val="00E07A63"/>
    <w:rsid w:val="00E152CB"/>
    <w:rsid w:val="00E178B7"/>
    <w:rsid w:val="00E206A0"/>
    <w:rsid w:val="00E268DE"/>
    <w:rsid w:val="00E52D7F"/>
    <w:rsid w:val="00E743E8"/>
    <w:rsid w:val="00E760E8"/>
    <w:rsid w:val="00E80982"/>
    <w:rsid w:val="00E94C18"/>
    <w:rsid w:val="00EA1E33"/>
    <w:rsid w:val="00EB2579"/>
    <w:rsid w:val="00EC6EDA"/>
    <w:rsid w:val="00ED1726"/>
    <w:rsid w:val="00EE15CC"/>
    <w:rsid w:val="00EF352D"/>
    <w:rsid w:val="00EF7CD5"/>
    <w:rsid w:val="00F03EDE"/>
    <w:rsid w:val="00F03EEF"/>
    <w:rsid w:val="00F069EE"/>
    <w:rsid w:val="00F111C9"/>
    <w:rsid w:val="00F23672"/>
    <w:rsid w:val="00F23A22"/>
    <w:rsid w:val="00F37372"/>
    <w:rsid w:val="00F4171C"/>
    <w:rsid w:val="00F53071"/>
    <w:rsid w:val="00F71CA0"/>
    <w:rsid w:val="00FA7032"/>
    <w:rsid w:val="00FB16D0"/>
    <w:rsid w:val="00FD0E27"/>
    <w:rsid w:val="00FE1EF2"/>
    <w:rsid w:val="00FE228E"/>
    <w:rsid w:val="00FE693E"/>
    <w:rsid w:val="00FF3E8B"/>
    <w:rsid w:val="00FF6EEE"/>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AU" w:eastAsia="en-AU"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751FB6"/>
    <w:rPr>
      <w:rFonts w:cs="Times New Roman"/>
      <w:sz w:val="3276"/>
      <w:szCs w:val="3276"/>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305842"/>
    <w:rPr>
      <w:color w:val="808080"/>
    </w:rPr>
  </w:style>
  <w:style w:type="paragraph" w:customStyle="1" w:styleId="9D808996CD2146019246D2031F05F10B">
    <w:name w:val="9D808996CD2146019246D2031F05F10B"/>
    <w:rsid w:val="00751FB6"/>
  </w:style>
  <w:style w:type="paragraph" w:customStyle="1" w:styleId="5C4B31DB2C8C4092A163BC9FC728C771">
    <w:name w:val="5C4B31DB2C8C4092A163BC9FC728C771"/>
    <w:rsid w:val="00751FB6"/>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PBS Standard Theme">
  <a:themeElements>
    <a:clrScheme name="Finance - Blue">
      <a:dk1>
        <a:sysClr val="windowText" lastClr="000000"/>
      </a:dk1>
      <a:lt1>
        <a:sysClr val="window" lastClr="FFFFFF"/>
      </a:lt1>
      <a:dk2>
        <a:srgbClr val="1C1C1C"/>
      </a:dk2>
      <a:lt2>
        <a:srgbClr val="E2E3E2"/>
      </a:lt2>
      <a:accent1>
        <a:srgbClr val="BDDCDF"/>
      </a:accent1>
      <a:accent2>
        <a:srgbClr val="92C5C5"/>
      </a:accent2>
      <a:accent3>
        <a:srgbClr val="19806D"/>
      </a:accent3>
      <a:accent4>
        <a:srgbClr val="C94A2C"/>
      </a:accent4>
      <a:accent5>
        <a:srgbClr val="645493"/>
      </a:accent5>
      <a:accent6>
        <a:srgbClr val="E8B600"/>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inance 1 Blue" id="{F0E8012F-52C4-4285-8588-15EF98A0938A}" vid="{1F551BCA-87CD-4010-B1B7-2E689DDB7D12}"/>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a334ba3b-e131-42d3-95f3-2728f5a41884">
      <Value>34</Value>
      <Value>2</Value>
      <Value>1</Value>
    </TaxCatchAll>
    <_dlc_DocId xmlns="6a7e9632-768a-49bf-85ac-c69233ab2a52">FIN33506-1566835604-290125</_dlc_DocId>
    <_dlc_DocIdUrl xmlns="6a7e9632-768a-49bf-85ac-c69233ab2a52">
      <Url>https://financegovau.sharepoint.com/sites/M365_DoF_50033506/_layouts/15/DocIdRedir.aspx?ID=FIN33506-1566835604-290125</Url>
      <Description>FIN33506-1566835604-290125</Description>
    </_dlc_DocIdUrl>
    <_dlc_DocIdPersistId xmlns="6a7e9632-768a-49bf-85ac-c69233ab2a52" xsi:nil="true"/>
    <_ip_UnifiedCompliancePolicyUIAction xmlns="http://schemas.microsoft.com/sharepoint/v3" xsi:nil="true"/>
    <of934ccb37d6451ba60cdb89c1817167 xmlns="a334ba3b-e131-42d3-95f3-2728f5a41884">
      <Terms xmlns="http://schemas.microsoft.com/office/infopath/2007/PartnerControls">
        <TermInfo xmlns="http://schemas.microsoft.com/office/infopath/2007/PartnerControls">
          <TermName xmlns="http://schemas.microsoft.com/office/infopath/2007/PartnerControls">Department of Finance</TermName>
          <TermId xmlns="http://schemas.microsoft.com/office/infopath/2007/PartnerControls">fd660e8f-8f31-49bd-92a3-d31d4da31afe</TermId>
        </TermInfo>
      </Terms>
    </of934ccb37d6451ba60cdb89c1817167>
    <Security_x0020_Classification xmlns="a334ba3b-e131-42d3-95f3-2728f5a41884">OFFICIAL</Security_x0020_Classification>
    <Original_x0020_Date_x0020_Created xmlns="a334ba3b-e131-42d3-95f3-2728f5a41884" xsi:nil="true"/>
    <e0fcb3f570964638902a63147cd98219 xmlns="a334ba3b-e131-42d3-95f3-2728f5a41884">
      <Terms xmlns="http://schemas.microsoft.com/office/infopath/2007/PartnerControls">
        <TermInfo xmlns="http://schemas.microsoft.com/office/infopath/2007/PartnerControls">
          <TermName xmlns="http://schemas.microsoft.com/office/infopath/2007/PartnerControls">Accounting FW and Capability Support</TermName>
          <TermId xmlns="http://schemas.microsoft.com/office/infopath/2007/PartnerControls">17de058c-12f7-44f2-8e7d-03ff49305e52</TermId>
        </TermInfo>
      </Terms>
    </e0fcb3f570964638902a63147cd98219>
    <_ip_UnifiedCompliancePolicyProperties xmlns="http://schemas.microsoft.com/sharepoint/v3" xsi:nil="true"/>
    <lcf76f155ced4ddcb4097134ff3c332f xmlns="e39afc8f-a215-4bb1-9caf-c1c5d2f63d8a">
      <Terms xmlns="http://schemas.microsoft.com/office/infopath/2007/PartnerControls"/>
    </lcf76f155ced4ddcb4097134ff3c332f>
    <TaxKeywordTaxHTField xmlns="a334ba3b-e131-42d3-95f3-2728f5a41884">
      <Terms xmlns="http://schemas.microsoft.com/office/infopath/2007/PartnerControls">
        <TermInfo xmlns="http://schemas.microsoft.com/office/infopath/2007/PartnerControls">
          <TermName xmlns="http://schemas.microsoft.com/office/infopath/2007/PartnerControls">[SEC=OFFICIAL]</TermName>
          <TermId xmlns="http://schemas.microsoft.com/office/infopath/2007/PartnerControls">07351cc0-de73-4913-be2f-56f124cbf8bb</TermId>
        </TermInfo>
      </Terms>
    </TaxKeywordTaxHTField>
    <lf395e0388bc45bfb8642f07b9d090f4 xmlns="a334ba3b-e131-42d3-95f3-2728f5a41884">
      <Terms xmlns="http://schemas.microsoft.com/office/infopath/2007/PartnerControls"/>
    </lf395e0388bc45bfb8642f07b9d090f4>
    <f0888ba7078d4a1bac90b097c1ed0fad xmlns="a334ba3b-e131-42d3-95f3-2728f5a41884">
      <Terms xmlns="http://schemas.microsoft.com/office/infopath/2007/PartnerControls">
        <TermInfo xmlns="http://schemas.microsoft.com/office/infopath/2007/PartnerControls">
          <TermName xmlns="http://schemas.microsoft.com/office/infopath/2007/PartnerControls">Department of Finance</TermName>
          <TermId xmlns="http://schemas.microsoft.com/office/infopath/2007/PartnerControls">fd660e8f-8f31-49bd-92a3-d31d4da31afe</TermId>
        </TermInfo>
      </Terms>
    </f0888ba7078d4a1bac90b097c1ed0fad>
    <SharedWithUsers xmlns="6a7e9632-768a-49bf-85ac-c69233ab2a52">
      <UserInfo>
        <DisplayName>Saywell, David</DisplayName>
        <AccountId>273</AccountId>
        <AccountType/>
      </UserInfo>
      <UserInfo>
        <DisplayName>Shan, Axel</DisplayName>
        <AccountId>478</AccountId>
        <AccountType/>
      </UserInfo>
      <UserInfo>
        <DisplayName>Ustick, Heather</DisplayName>
        <AccountId>479</AccountId>
        <AccountType/>
      </UserInfo>
      <UserInfo>
        <DisplayName>Sartore, Louise</DisplayName>
        <AccountId>94</AccountId>
        <AccountType/>
      </UserInfo>
      <UserInfo>
        <DisplayName>Calcino, Lisa</DisplayName>
        <AccountId>480</AccountId>
        <AccountType/>
      </UserInfo>
      <UserInfo>
        <DisplayName>Navaratnam, Michael</DisplayName>
        <AccountId>412</AccountId>
        <AccountType/>
      </UserInfo>
      <UserInfo>
        <DisplayName>Bollen, Gareth</DisplayName>
        <AccountId>172</AccountId>
        <AccountType/>
      </UserInfo>
      <UserInfo>
        <DisplayName>Wade, Josh</DisplayName>
        <AccountId>419</AccountId>
        <AccountType/>
      </UserInfo>
      <UserInfo>
        <DisplayName>Zhang, Penny</DisplayName>
        <AccountId>458</AccountId>
        <AccountType/>
      </UserInfo>
      <UserInfo>
        <DisplayName>Carn, Kelly</DisplayName>
        <AccountId>281</AccountId>
        <AccountType/>
      </UserInfo>
      <UserInfo>
        <DisplayName>Lockhart, Alexandra</DisplayName>
        <AccountId>482</AccountId>
        <AccountType/>
      </UserInfo>
      <UserInfo>
        <DisplayName>Truswell, Kylee</DisplayName>
        <AccountId>481</AccountId>
        <AccountType/>
      </UserInfo>
      <UserInfo>
        <DisplayName/>
        <AccountId>485</AccountId>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Finance Document" ma:contentTypeID="0x010100B7B479F47583304BA8B631462CC772D7008F7CFF9272C47D4280006CCC81AF3990" ma:contentTypeVersion="37" ma:contentTypeDescription="Create a new document." ma:contentTypeScope="" ma:versionID="da8f9ad2c02c3556a9041c69aa27a8ef">
  <xsd:schema xmlns:xsd="http://www.w3.org/2001/XMLSchema" xmlns:xs="http://www.w3.org/2001/XMLSchema" xmlns:p="http://schemas.microsoft.com/office/2006/metadata/properties" xmlns:ns1="http://schemas.microsoft.com/sharepoint/v3" xmlns:ns2="a334ba3b-e131-42d3-95f3-2728f5a41884" xmlns:ns3="e39afc8f-a215-4bb1-9caf-c1c5d2f63d8a" xmlns:ns4="6a7e9632-768a-49bf-85ac-c69233ab2a52" targetNamespace="http://schemas.microsoft.com/office/2006/metadata/properties" ma:root="true" ma:fieldsID="6de6c09cb711aef49b9cf5afd4527068" ns1:_="" ns2:_="" ns3:_="" ns4:_="">
    <xsd:import namespace="http://schemas.microsoft.com/sharepoint/v3"/>
    <xsd:import namespace="a334ba3b-e131-42d3-95f3-2728f5a41884"/>
    <xsd:import namespace="e39afc8f-a215-4bb1-9caf-c1c5d2f63d8a"/>
    <xsd:import namespace="6a7e9632-768a-49bf-85ac-c69233ab2a52"/>
    <xsd:element name="properties">
      <xsd:complexType>
        <xsd:sequence>
          <xsd:element name="documentManagement">
            <xsd:complexType>
              <xsd:all>
                <xsd:element ref="ns2:Security_x0020_Classification" minOccurs="0"/>
                <xsd:element ref="ns2:Original_x0020_Date_x0020_Created" minOccurs="0"/>
                <xsd:element ref="ns2:e0fcb3f570964638902a63147cd98219" minOccurs="0"/>
                <xsd:element ref="ns2:f0888ba7078d4a1bac90b097c1ed0fad" minOccurs="0"/>
                <xsd:element ref="ns2:of934ccb37d6451ba60cdb89c1817167" minOccurs="0"/>
                <xsd:element ref="ns2:TaxKeywordTaxHTField" minOccurs="0"/>
                <xsd:element ref="ns2:lf395e0388bc45bfb8642f07b9d090f4" minOccurs="0"/>
                <xsd:element ref="ns2:TaxCatchAll" minOccurs="0"/>
                <xsd:element ref="ns3:MediaServiceFastMetadata" minOccurs="0"/>
                <xsd:element ref="ns4:SharedWithUsers" minOccurs="0"/>
                <xsd:element ref="ns4:SharedWithDetails" minOccurs="0"/>
                <xsd:element ref="ns2:TaxCatchAllLabel" minOccurs="0"/>
                <xsd:element ref="ns3:lcf76f155ced4ddcb4097134ff3c332f" minOccurs="0"/>
                <xsd:element ref="ns3:MediaServiceGenerationTime" minOccurs="0"/>
                <xsd:element ref="ns3:MediaServiceEventHashCode" minOccurs="0"/>
                <xsd:element ref="ns3:MediaServiceOCR" minOccurs="0"/>
                <xsd:element ref="ns3:MediaServiceMetadata" minOccurs="0"/>
                <xsd:element ref="ns3:MediaServiceDateTaken" minOccurs="0"/>
                <xsd:element ref="ns3:MediaLengthInSeconds" minOccurs="0"/>
                <xsd:element ref="ns3:MediaServiceObjectDetectorVersions" minOccurs="0"/>
                <xsd:element ref="ns4:_dlc_DocId" minOccurs="0"/>
                <xsd:element ref="ns4:_dlc_DocIdUrl" minOccurs="0"/>
                <xsd:element ref="ns4:_dlc_DocIdPersistId" minOccurs="0"/>
                <xsd:element ref="ns3:MediaServiceSearchProperties" minOccurs="0"/>
                <xsd:element ref="ns1:_ip_UnifiedCompliancePolicyProperties" minOccurs="0"/>
                <xsd:element ref="ns1:_ip_UnifiedCompliancePolicyUIAc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38" nillable="true" ma:displayName="Unified Compliance Policy Properties" ma:hidden="true" ma:internalName="_ip_UnifiedCompliancePolicyProperties">
      <xsd:simpleType>
        <xsd:restriction base="dms:Note"/>
      </xsd:simpleType>
    </xsd:element>
    <xsd:element name="_ip_UnifiedCompliancePolicyUIAction" ma:index="39"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a334ba3b-e131-42d3-95f3-2728f5a41884" elementFormDefault="qualified">
    <xsd:import namespace="http://schemas.microsoft.com/office/2006/documentManagement/types"/>
    <xsd:import namespace="http://schemas.microsoft.com/office/infopath/2007/PartnerControls"/>
    <xsd:element name="Security_x0020_Classification" ma:index="3" nillable="true" ma:displayName="Security Classification" ma:default="OFFICIAL" ma:format="Dropdown" ma:internalName="Security_x0020_Classification" ma:readOnly="false">
      <xsd:simpleType>
        <xsd:union memberTypes="dms:Text">
          <xsd:simpleType>
            <xsd:restriction base="dms:Choice">
              <xsd:enumeration value="UNOFFICIAL"/>
              <xsd:enumeration value="OFFICIAL"/>
              <xsd:enumeration value="OFFICIAL:Sensitive"/>
              <xsd:enumeration value="OFFICIAL:Sensitive, Personal-Privacy"/>
              <xsd:enumeration value="OFFICIAL:Sensitive, Legal-Privilege"/>
              <xsd:enumeration value="OFFICIAL:Sensitive, Legislative-Secrecy"/>
              <xsd:enumeration value="OFFICIAL:Sensitive, SH:National-Cabinet"/>
              <xsd:enumeration value="OFFICIAL:Sensitive, SH:National-Cabinet, Personal-Privacy"/>
              <xsd:enumeration value="OFFICIAL:Sensitive, SH:National-Cabinet, Legislative-Secrecy"/>
              <xsd:enumeration value="OFFICIAL:Sensitive, SH:National-Cabinet, Legal-Privilege"/>
              <xsd:enumeration value="PROTECTED"/>
              <xsd:enumeration value="PROTECTED, Legal-Privilege"/>
              <xsd:enumeration value="PROTECTED, Personal-Privacy"/>
              <xsd:enumeration value="PROTECTED, Legislative-Secrecy"/>
              <xsd:enumeration value="PROTECTED SH:CABINET"/>
              <xsd:enumeration value="PROTECTED SH:CABINET, Personal-Privacy"/>
              <xsd:enumeration value="PROTECTED SH:CABINET, Legal-Privilege"/>
              <xsd:enumeration value="PROTECTED SH:CABINET, Legislative-Secrecy"/>
              <xsd:enumeration value="PROTECTED SH:National-Cabinet"/>
              <xsd:enumeration value="PROTECTED SH:National-Cabinet, Personal-Privacy"/>
              <xsd:enumeration value="PROTECTED SH:National-Cabinet, Legal-Privilege"/>
              <xsd:enumeration value="PROTECTED SH:National-Cabinet, Legislative-Secrecy"/>
              <xsd:enumeration value="UNCLASSIFIED"/>
              <xsd:enumeration value="UNCLASSIFIED - Sensitive: Personal"/>
              <xsd:enumeration value="UNCLASSIFIED - Sensitive: Legal"/>
              <xsd:enumeration value="UNCLASSIFIED - Sensitive"/>
              <xsd:enumeration value="For Official Use Only"/>
              <xsd:enumeration value="PROTECTED - Sensitive"/>
              <xsd:enumeration value="PROTECTED - Sensitive: Personal"/>
              <xsd:enumeration value="PROTECTED - Sensitive: Cabinet"/>
              <xsd:enumeration value="PROTECTED - Sensitive: Legal"/>
              <xsd:enumeration value="PROTECTED:CABINET"/>
            </xsd:restriction>
          </xsd:simpleType>
        </xsd:union>
      </xsd:simpleType>
    </xsd:element>
    <xsd:element name="Original_x0020_Date_x0020_Created" ma:index="8" nillable="true" ma:displayName="Original Date Created" ma:default="" ma:format="DateOnly" ma:internalName="Original_x0020_Date_x0020_Created" ma:readOnly="false">
      <xsd:simpleType>
        <xsd:restriction base="dms:DateTime"/>
      </xsd:simpleType>
    </xsd:element>
    <xsd:element name="e0fcb3f570964638902a63147cd98219" ma:index="10" nillable="true" ma:taxonomy="true" ma:internalName="e0fcb3f570964638902a63147cd98219" ma:taxonomyFieldName="Organisation_x0020_Unit" ma:displayName="Organisation Unit" ma:default="" ma:fieldId="{e0fcb3f5-7096-4638-902a-63147cd98219}" ma:sspId="c4b2c377-c74f-46b8-b62e-9cefa93d8fc8" ma:termSetId="642ac736-c0d1-48cf-939c-a81b0e893448" ma:anchorId="00000000-0000-0000-0000-000000000000" ma:open="false" ma:isKeyword="false">
      <xsd:complexType>
        <xsd:sequence>
          <xsd:element ref="pc:Terms" minOccurs="0" maxOccurs="1"/>
        </xsd:sequence>
      </xsd:complexType>
    </xsd:element>
    <xsd:element name="f0888ba7078d4a1bac90b097c1ed0fad" ma:index="12" nillable="true" ma:taxonomy="true" ma:internalName="f0888ba7078d4a1bac90b097c1ed0fad" ma:taxonomyFieldName="Initiating_x0020_Entity" ma:displayName="Initiating Entity" ma:readOnly="false" ma:default="1;#Department of Finance|fd660e8f-8f31-49bd-92a3-d31d4da31afe" ma:fieldId="{f0888ba7-078d-4a1b-ac90-b097c1ed0fad}" ma:sspId="c4b2c377-c74f-46b8-b62e-9cefa93d8fc8" ma:termSetId="1dd44c57-eb90-49d3-b71d-825941fd7214" ma:anchorId="00000000-0000-0000-0000-000000000000" ma:open="false" ma:isKeyword="false">
      <xsd:complexType>
        <xsd:sequence>
          <xsd:element ref="pc:Terms" minOccurs="0" maxOccurs="1"/>
        </xsd:sequence>
      </xsd:complexType>
    </xsd:element>
    <xsd:element name="of934ccb37d6451ba60cdb89c1817167" ma:index="14" nillable="true" ma:taxonomy="true" ma:internalName="of934ccb37d6451ba60cdb89c1817167" ma:taxonomyFieldName="About_x0020_Entity" ma:displayName="About Entity" ma:readOnly="false" ma:default="1;#Department of Finance|fd660e8f-8f31-49bd-92a3-d31d4da31afe" ma:fieldId="{8f934ccb-37d6-451b-a60c-db89c1817167}" ma:sspId="c4b2c377-c74f-46b8-b62e-9cefa93d8fc8" ma:termSetId="1dd44c57-eb90-49d3-b71d-825941fd7214" ma:anchorId="00000000-0000-0000-0000-000000000000" ma:open="false" ma:isKeyword="false">
      <xsd:complexType>
        <xsd:sequence>
          <xsd:element ref="pc:Terms" minOccurs="0" maxOccurs="1"/>
        </xsd:sequence>
      </xsd:complexType>
    </xsd:element>
    <xsd:element name="TaxKeywordTaxHTField" ma:index="16" nillable="true" ma:taxonomy="true" ma:internalName="TaxKeywordTaxHTField" ma:taxonomyFieldName="TaxKeyword" ma:displayName="Enterprise Keywords" ma:readOnly="false" ma:fieldId="{23f27201-bee3-471e-b2e7-b64fd8b7ca38}" ma:taxonomyMulti="true" ma:sspId="c4b2c377-c74f-46b8-b62e-9cefa93d8fc8" ma:termSetId="00000000-0000-0000-0000-000000000000" ma:anchorId="00000000-0000-0000-0000-000000000000" ma:open="true" ma:isKeyword="true">
      <xsd:complexType>
        <xsd:sequence>
          <xsd:element ref="pc:Terms" minOccurs="0" maxOccurs="1"/>
        </xsd:sequence>
      </xsd:complexType>
    </xsd:element>
    <xsd:element name="lf395e0388bc45bfb8642f07b9d090f4" ma:index="19" nillable="true" ma:taxonomy="true" ma:internalName="lf395e0388bc45bfb8642f07b9d090f4" ma:taxonomyFieldName="Function_x0020_and_x0020_Activity" ma:displayName="Function and Activity" ma:readOnly="false" ma:default="" ma:fieldId="{5f395e03-88bc-45bf-b864-2f07b9d090f4}" ma:sspId="c4b2c377-c74f-46b8-b62e-9cefa93d8fc8" ma:termSetId="d6a09c5b-e950-47cc-8e6b-7e27719f9f0b" ma:anchorId="00000000-0000-0000-0000-000000000000" ma:open="false" ma:isKeyword="false">
      <xsd:complexType>
        <xsd:sequence>
          <xsd:element ref="pc:Terms" minOccurs="0" maxOccurs="1"/>
        </xsd:sequence>
      </xsd:complexType>
    </xsd:element>
    <xsd:element name="TaxCatchAll" ma:index="20" nillable="true" ma:displayName="Taxonomy Catch All Column" ma:hidden="true" ma:list="{f4c189e6-c560-40fe-97d1-6662c6a9f502}" ma:internalName="TaxCatchAll" ma:readOnly="false" ma:showField="CatchAllData" ma:web="6a7e9632-768a-49bf-85ac-c69233ab2a52">
      <xsd:complexType>
        <xsd:complexContent>
          <xsd:extension base="dms:MultiChoiceLookup">
            <xsd:sequence>
              <xsd:element name="Value" type="dms:Lookup" maxOccurs="unbounded" minOccurs="0" nillable="true"/>
            </xsd:sequence>
          </xsd:extension>
        </xsd:complexContent>
      </xsd:complexType>
    </xsd:element>
    <xsd:element name="TaxCatchAllLabel" ma:index="24" nillable="true" ma:displayName="Taxonomy Catch All Column1" ma:hidden="true" ma:list="{f4c189e6-c560-40fe-97d1-6662c6a9f502}" ma:internalName="TaxCatchAllLabel" ma:readOnly="true" ma:showField="CatchAllDataLabel" ma:web="6a7e9632-768a-49bf-85ac-c69233ab2a52">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e39afc8f-a215-4bb1-9caf-c1c5d2f63d8a" elementFormDefault="qualified">
    <xsd:import namespace="http://schemas.microsoft.com/office/2006/documentManagement/types"/>
    <xsd:import namespace="http://schemas.microsoft.com/office/infopath/2007/PartnerControls"/>
    <xsd:element name="MediaServiceFastMetadata" ma:index="21" nillable="true" ma:displayName="MediaServiceFastMetadata" ma:hidden="true" ma:internalName="MediaServiceFastMetadata" ma:readOnly="true">
      <xsd:simpleType>
        <xsd:restriction base="dms:Note"/>
      </xsd:simpleType>
    </xsd:element>
    <xsd:element name="lcf76f155ced4ddcb4097134ff3c332f" ma:index="25" nillable="true" ma:taxonomy="true" ma:internalName="lcf76f155ced4ddcb4097134ff3c332f" ma:taxonomyFieldName="MediaServiceImageTags" ma:displayName="Image Tags" ma:readOnly="false" ma:fieldId="{5cf76f15-5ced-4ddc-b409-7134ff3c332f}" ma:taxonomyMulti="true" ma:sspId="c4b2c377-c74f-46b8-b62e-9cefa93d8fc8" ma:termSetId="09814cd3-568e-fe90-9814-8d621ff8fb84" ma:anchorId="fba54fb3-c3e1-fe81-a776-ca4b69148c4d" ma:open="true" ma:isKeyword="false">
      <xsd:complexType>
        <xsd:sequence>
          <xsd:element ref="pc:Terms" minOccurs="0" maxOccurs="1"/>
        </xsd:sequence>
      </xsd:complexType>
    </xsd:element>
    <xsd:element name="MediaServiceGenerationTime" ma:index="26" nillable="true" ma:displayName="MediaServiceGenerationTime" ma:hidden="true" ma:internalName="MediaServiceGenerationTime" ma:readOnly="true">
      <xsd:simpleType>
        <xsd:restriction base="dms:Text"/>
      </xsd:simpleType>
    </xsd:element>
    <xsd:element name="MediaServiceEventHashCode" ma:index="27" nillable="true" ma:displayName="MediaServiceEventHashCode" ma:hidden="true" ma:internalName="MediaServiceEventHashCode" ma:readOnly="true">
      <xsd:simpleType>
        <xsd:restriction base="dms:Text"/>
      </xsd:simpleType>
    </xsd:element>
    <xsd:element name="MediaServiceOCR" ma:index="28" nillable="true" ma:displayName="Extracted Text" ma:hidden="true" ma:internalName="MediaServiceOCR" ma:readOnly="true">
      <xsd:simpleType>
        <xsd:restriction base="dms:Note"/>
      </xsd:simpleType>
    </xsd:element>
    <xsd:element name="MediaServiceMetadata" ma:index="29" nillable="true" ma:displayName="MediaServiceMetadata" ma:hidden="true" ma:internalName="MediaServiceMetadata" ma:readOnly="true">
      <xsd:simpleType>
        <xsd:restriction base="dms:Note"/>
      </xsd:simpleType>
    </xsd:element>
    <xsd:element name="MediaServiceDateTaken" ma:index="31" nillable="true" ma:displayName="MediaServiceDateTaken" ma:description="" ma:hidden="true" ma:indexed="true" ma:internalName="MediaServiceDateTaken" ma:readOnly="true">
      <xsd:simpleType>
        <xsd:restriction base="dms:Text"/>
      </xsd:simpleType>
    </xsd:element>
    <xsd:element name="MediaLengthInSeconds" ma:index="32" nillable="true" ma:displayName="MediaLengthInSeconds" ma:hidden="true" ma:internalName="MediaLengthInSeconds" ma:readOnly="true">
      <xsd:simpleType>
        <xsd:restriction base="dms:Unknown"/>
      </xsd:simpleType>
    </xsd:element>
    <xsd:element name="MediaServiceObjectDetectorVersions" ma:index="33"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37"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6a7e9632-768a-49bf-85ac-c69233ab2a52" elementFormDefault="qualified">
    <xsd:import namespace="http://schemas.microsoft.com/office/2006/documentManagement/types"/>
    <xsd:import namespace="http://schemas.microsoft.com/office/infopath/2007/PartnerControls"/>
    <xsd:element name="SharedWithUsers" ma:index="22"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3" nillable="true" ma:displayName="Shared With Details" ma:hidden="true" ma:internalName="SharedWithDetails" ma:readOnly="true">
      <xsd:simpleType>
        <xsd:restriction base="dms:Note"/>
      </xsd:simpleType>
    </xsd:element>
    <xsd:element name="_dlc_DocId" ma:index="34" nillable="true" ma:displayName="Document ID Value" ma:description="The value of the document ID assigned to this item." ma:indexed="true" ma:internalName="_dlc_DocId" ma:readOnly="true">
      <xsd:simpleType>
        <xsd:restriction base="dms:Text"/>
      </xsd:simpleType>
    </xsd:element>
    <xsd:element name="_dlc_DocIdUrl" ma:index="35"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36"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2"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haredContentType xmlns="Microsoft.SharePoint.Taxonomy.ContentTypeSync" SourceId="c4b2c377-c74f-46b8-b62e-9cefa93d8fc8" ContentTypeId="0x010100B7B479F47583304BA8B631462CC772D7" PreviousValue="true"/>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988C57D4-3FB7-4F40-A996-82CED22550C6}">
  <ds:schemaRefs>
    <ds:schemaRef ds:uri="http://schemas.microsoft.com/office/2006/metadata/properties"/>
    <ds:schemaRef ds:uri="http://schemas.microsoft.com/office/infopath/2007/PartnerControls"/>
    <ds:schemaRef ds:uri="a334ba3b-e131-42d3-95f3-2728f5a41884"/>
    <ds:schemaRef ds:uri="6a7e9632-768a-49bf-85ac-c69233ab2a52"/>
    <ds:schemaRef ds:uri="http://schemas.microsoft.com/sharepoint/v3"/>
    <ds:schemaRef ds:uri="e39afc8f-a215-4bb1-9caf-c1c5d2f63d8a"/>
  </ds:schemaRefs>
</ds:datastoreItem>
</file>

<file path=customXml/itemProps2.xml><?xml version="1.0" encoding="utf-8"?>
<ds:datastoreItem xmlns:ds="http://schemas.openxmlformats.org/officeDocument/2006/customXml" ds:itemID="{E9393544-48BC-4F28-BEBF-91E50B84959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a334ba3b-e131-42d3-95f3-2728f5a41884"/>
    <ds:schemaRef ds:uri="e39afc8f-a215-4bb1-9caf-c1c5d2f63d8a"/>
    <ds:schemaRef ds:uri="6a7e9632-768a-49bf-85ac-c69233ab2a5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A09ED52-4B10-4968-8793-B24FDAB34D04}">
  <ds:schemaRefs>
    <ds:schemaRef ds:uri="Microsoft.SharePoint.Taxonomy.ContentTypeSync"/>
  </ds:schemaRefs>
</ds:datastoreItem>
</file>

<file path=customXml/itemProps4.xml><?xml version="1.0" encoding="utf-8"?>
<ds:datastoreItem xmlns:ds="http://schemas.openxmlformats.org/officeDocument/2006/customXml" ds:itemID="{A519BE97-2532-4FB1-A2AB-4CBF899A9944}">
  <ds:schemaRefs>
    <ds:schemaRef ds:uri="http://schemas.microsoft.com/sharepoint/events"/>
  </ds:schemaRefs>
</ds:datastoreItem>
</file>

<file path=customXml/itemProps5.xml><?xml version="1.0" encoding="utf-8"?>
<ds:datastoreItem xmlns:ds="http://schemas.openxmlformats.org/officeDocument/2006/customXml" ds:itemID="{CFEEAF4C-F43C-4BF5-A987-A5C298F5ECF5}">
  <ds:schemaRefs>
    <ds:schemaRef ds:uri="http://schemas.microsoft.com/sharepoint/v3/contenttype/forms"/>
  </ds:schemaRefs>
</ds:datastoreItem>
</file>

<file path=customXml/itemProps6.xml><?xml version="1.0" encoding="utf-8"?>
<ds:datastoreItem xmlns:ds="http://schemas.openxmlformats.org/officeDocument/2006/customXml" ds:itemID="{02DB22E8-FDB3-469A-825B-A55122037A79}">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1213</TotalTime>
  <Pages>50</Pages>
  <Words>15302</Words>
  <Characters>85457</Characters>
  <Application>Microsoft Office Word</Application>
  <DocSecurity>0</DocSecurity>
  <Lines>1504</Lines>
  <Paragraphs>778</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100269</CharactersWithSpaces>
  <SharedDoc>false</SharedDoc>
  <HLinks>
    <vt:vector size="900" baseType="variant">
      <vt:variant>
        <vt:i4>3932172</vt:i4>
      </vt:variant>
      <vt:variant>
        <vt:i4>759</vt:i4>
      </vt:variant>
      <vt:variant>
        <vt:i4>0</vt:i4>
      </vt:variant>
      <vt:variant>
        <vt:i4>5</vt:i4>
      </vt:variant>
      <vt:variant>
        <vt:lpwstr>mailto:table.docs@aph.gov.au</vt:lpwstr>
      </vt:variant>
      <vt:variant>
        <vt:lpwstr/>
      </vt:variant>
      <vt:variant>
        <vt:i4>4980785</vt:i4>
      </vt:variant>
      <vt:variant>
        <vt:i4>750</vt:i4>
      </vt:variant>
      <vt:variant>
        <vt:i4>0</vt:i4>
      </vt:variant>
      <vt:variant>
        <vt:i4>5</vt:i4>
      </vt:variant>
      <vt:variant>
        <vt:lpwstr>mailto:dshields@canprint.com.au</vt:lpwstr>
      </vt:variant>
      <vt:variant>
        <vt:lpwstr/>
      </vt:variant>
      <vt:variant>
        <vt:i4>6357066</vt:i4>
      </vt:variant>
      <vt:variant>
        <vt:i4>747</vt:i4>
      </vt:variant>
      <vt:variant>
        <vt:i4>0</vt:i4>
      </vt:variant>
      <vt:variant>
        <vt:i4>5</vt:i4>
      </vt:variant>
      <vt:variant>
        <vt:lpwstr>mailto:budget-website@treasury.gov.au</vt:lpwstr>
      </vt:variant>
      <vt:variant>
        <vt:lpwstr/>
      </vt:variant>
      <vt:variant>
        <vt:i4>2097221</vt:i4>
      </vt:variant>
      <vt:variant>
        <vt:i4>744</vt:i4>
      </vt:variant>
      <vt:variant>
        <vt:i4>0</vt:i4>
      </vt:variant>
      <vt:variant>
        <vt:i4>5</vt:i4>
      </vt:variant>
      <vt:variant>
        <vt:lpwstr>mailto:creativeservicesDL@treasury.gov.au</vt:lpwstr>
      </vt:variant>
      <vt:variant>
        <vt:lpwstr/>
      </vt:variant>
      <vt:variant>
        <vt:i4>5898292</vt:i4>
      </vt:variant>
      <vt:variant>
        <vt:i4>741</vt:i4>
      </vt:variant>
      <vt:variant>
        <vt:i4>0</vt:i4>
      </vt:variant>
      <vt:variant>
        <vt:i4>5</vt:i4>
      </vt:variant>
      <vt:variant>
        <vt:lpwstr>mailto:budgetcommunications@treasury.gov.au</vt:lpwstr>
      </vt:variant>
      <vt:variant>
        <vt:lpwstr/>
      </vt:variant>
      <vt:variant>
        <vt:i4>2424880</vt:i4>
      </vt:variant>
      <vt:variant>
        <vt:i4>738</vt:i4>
      </vt:variant>
      <vt:variant>
        <vt:i4>0</vt:i4>
      </vt:variant>
      <vt:variant>
        <vt:i4>5</vt:i4>
      </vt:variant>
      <vt:variant>
        <vt:lpwstr>https://f1.prdmgd.finance.gov.au/sites/50033506/TBF/Reporting/BdgPap/2. PAES/3.7 PAES 2021-22/www.budget.gov.au</vt:lpwstr>
      </vt:variant>
      <vt:variant>
        <vt:lpwstr/>
      </vt:variant>
      <vt:variant>
        <vt:i4>2228243</vt:i4>
      </vt:variant>
      <vt:variant>
        <vt:i4>735</vt:i4>
      </vt:variant>
      <vt:variant>
        <vt:i4>0</vt:i4>
      </vt:variant>
      <vt:variant>
        <vt:i4>5</vt:i4>
      </vt:variant>
      <vt:variant>
        <vt:lpwstr>mailto:annual.appropriations@finance.gov.au</vt:lpwstr>
      </vt:variant>
      <vt:variant>
        <vt:lpwstr/>
      </vt:variant>
      <vt:variant>
        <vt:i4>5439551</vt:i4>
      </vt:variant>
      <vt:variant>
        <vt:i4>732</vt:i4>
      </vt:variant>
      <vt:variant>
        <vt:i4>0</vt:i4>
      </vt:variant>
      <vt:variant>
        <vt:i4>5</vt:i4>
      </vt:variant>
      <vt:variant>
        <vt:lpwstr>mailto:PGPA@finance.gov.au</vt:lpwstr>
      </vt:variant>
      <vt:variant>
        <vt:lpwstr/>
      </vt:variant>
      <vt:variant>
        <vt:i4>7667769</vt:i4>
      </vt:variant>
      <vt:variant>
        <vt:i4>729</vt:i4>
      </vt:variant>
      <vt:variant>
        <vt:i4>0</vt:i4>
      </vt:variant>
      <vt:variant>
        <vt:i4>5</vt:i4>
      </vt:variant>
      <vt:variant>
        <vt:lpwstr>mailto:budget_framework@finance.gov.au</vt:lpwstr>
      </vt:variant>
      <vt:variant>
        <vt:lpwstr/>
      </vt:variant>
      <vt:variant>
        <vt:i4>5111882</vt:i4>
      </vt:variant>
      <vt:variant>
        <vt:i4>726</vt:i4>
      </vt:variant>
      <vt:variant>
        <vt:i4>0</vt:i4>
      </vt:variant>
      <vt:variant>
        <vt:i4>5</vt:i4>
      </vt:variant>
      <vt:variant>
        <vt:lpwstr>https://data.gov.au/</vt:lpwstr>
      </vt:variant>
      <vt:variant>
        <vt:lpwstr/>
      </vt:variant>
      <vt:variant>
        <vt:i4>262163</vt:i4>
      </vt:variant>
      <vt:variant>
        <vt:i4>723</vt:i4>
      </vt:variant>
      <vt:variant>
        <vt:i4>0</vt:i4>
      </vt:variant>
      <vt:variant>
        <vt:i4>5</vt:i4>
      </vt:variant>
      <vt:variant>
        <vt:lpwstr>https://www.finance.gov.au/government/financial-reporting-and-accounting-policy/financial-reporting-commonwealth-entities</vt:lpwstr>
      </vt:variant>
      <vt:variant>
        <vt:lpwstr/>
      </vt:variant>
      <vt:variant>
        <vt:i4>6422639</vt:i4>
      </vt:variant>
      <vt:variant>
        <vt:i4>720</vt:i4>
      </vt:variant>
      <vt:variant>
        <vt:i4>0</vt:i4>
      </vt:variant>
      <vt:variant>
        <vt:i4>5</vt:i4>
      </vt:variant>
      <vt:variant>
        <vt:lpwstr>https://www.finance.gov.au/publications/resource-management-guides/guide-appropriations-rmg-100</vt:lpwstr>
      </vt:variant>
      <vt:variant>
        <vt:lpwstr/>
      </vt:variant>
      <vt:variant>
        <vt:i4>262163</vt:i4>
      </vt:variant>
      <vt:variant>
        <vt:i4>717</vt:i4>
      </vt:variant>
      <vt:variant>
        <vt:i4>0</vt:i4>
      </vt:variant>
      <vt:variant>
        <vt:i4>5</vt:i4>
      </vt:variant>
      <vt:variant>
        <vt:lpwstr>https://www.finance.gov.au/government/financial-reporting-and-accounting-policy/financial-reporting-commonwealth-entities</vt:lpwstr>
      </vt:variant>
      <vt:variant>
        <vt:lpwstr/>
      </vt:variant>
      <vt:variant>
        <vt:i4>1966102</vt:i4>
      </vt:variant>
      <vt:variant>
        <vt:i4>708</vt:i4>
      </vt:variant>
      <vt:variant>
        <vt:i4>0</vt:i4>
      </vt:variant>
      <vt:variant>
        <vt:i4>5</vt:i4>
      </vt:variant>
      <vt:variant>
        <vt:lpwstr>https://www.aasb.gov.au/pronouncements/accounting-standards/</vt:lpwstr>
      </vt:variant>
      <vt:variant>
        <vt:lpwstr/>
      </vt:variant>
      <vt:variant>
        <vt:i4>4980743</vt:i4>
      </vt:variant>
      <vt:variant>
        <vt:i4>696</vt:i4>
      </vt:variant>
      <vt:variant>
        <vt:i4>0</vt:i4>
      </vt:variant>
      <vt:variant>
        <vt:i4>5</vt:i4>
      </vt:variant>
      <vt:variant>
        <vt:lpwstr>https://www.finance.gov.au/government/managing-commonwealth-resources/developing-performance-measures-rmg-131</vt:lpwstr>
      </vt:variant>
      <vt:variant>
        <vt:lpwstr/>
      </vt:variant>
      <vt:variant>
        <vt:i4>3276852</vt:i4>
      </vt:variant>
      <vt:variant>
        <vt:i4>693</vt:i4>
      </vt:variant>
      <vt:variant>
        <vt:i4>0</vt:i4>
      </vt:variant>
      <vt:variant>
        <vt:i4>5</vt:i4>
      </vt:variant>
      <vt:variant>
        <vt:lpwstr>https://www.finance.gov.au/government/managing-commonwealth-resources/reporting-performance-information-portfolio-budget-statements-rmg-129</vt:lpwstr>
      </vt:variant>
      <vt:variant>
        <vt:lpwstr/>
      </vt:variant>
      <vt:variant>
        <vt:i4>2883630</vt:i4>
      </vt:variant>
      <vt:variant>
        <vt:i4>690</vt:i4>
      </vt:variant>
      <vt:variant>
        <vt:i4>0</vt:i4>
      </vt:variant>
      <vt:variant>
        <vt:i4>5</vt:i4>
      </vt:variant>
      <vt:variant>
        <vt:lpwstr>https://www.finance.gov.au/government/managing-commonwealth-resources/managing-money-property/managing-money/annual-appropriations/portfolio-budget-statements</vt:lpwstr>
      </vt:variant>
      <vt:variant>
        <vt:lpwstr/>
      </vt:variant>
      <vt:variant>
        <vt:i4>5439551</vt:i4>
      </vt:variant>
      <vt:variant>
        <vt:i4>687</vt:i4>
      </vt:variant>
      <vt:variant>
        <vt:i4>0</vt:i4>
      </vt:variant>
      <vt:variant>
        <vt:i4>5</vt:i4>
      </vt:variant>
      <vt:variant>
        <vt:lpwstr>mailto:PGPA@finance.gov.au</vt:lpwstr>
      </vt:variant>
      <vt:variant>
        <vt:lpwstr/>
      </vt:variant>
      <vt:variant>
        <vt:i4>3145817</vt:i4>
      </vt:variant>
      <vt:variant>
        <vt:i4>684</vt:i4>
      </vt:variant>
      <vt:variant>
        <vt:i4>0</vt:i4>
      </vt:variant>
      <vt:variant>
        <vt:i4>5</vt:i4>
      </vt:variant>
      <vt:variant>
        <vt:lpwstr>mailto:AppropSignoffs@finance.gov.au</vt:lpwstr>
      </vt:variant>
      <vt:variant>
        <vt:lpwstr/>
      </vt:variant>
      <vt:variant>
        <vt:i4>6881394</vt:i4>
      </vt:variant>
      <vt:variant>
        <vt:i4>666</vt:i4>
      </vt:variant>
      <vt:variant>
        <vt:i4>0</vt:i4>
      </vt:variant>
      <vt:variant>
        <vt:i4>5</vt:i4>
      </vt:variant>
      <vt:variant>
        <vt:lpwstr>https://www.finance.gov.au/government/managing-commonwealth-resources/commonwealth-entities-financial-statements-guide-rmg-125</vt:lpwstr>
      </vt:variant>
      <vt:variant>
        <vt:lpwstr/>
      </vt:variant>
      <vt:variant>
        <vt:i4>6422639</vt:i4>
      </vt:variant>
      <vt:variant>
        <vt:i4>663</vt:i4>
      </vt:variant>
      <vt:variant>
        <vt:i4>0</vt:i4>
      </vt:variant>
      <vt:variant>
        <vt:i4>5</vt:i4>
      </vt:variant>
      <vt:variant>
        <vt:lpwstr>https://www.finance.gov.au/publications/resource-management-guides/guide-appropriations-rmg-100</vt:lpwstr>
      </vt:variant>
      <vt:variant>
        <vt:lpwstr/>
      </vt:variant>
      <vt:variant>
        <vt:i4>2752550</vt:i4>
      </vt:variant>
      <vt:variant>
        <vt:i4>660</vt:i4>
      </vt:variant>
      <vt:variant>
        <vt:i4>0</vt:i4>
      </vt:variant>
      <vt:variant>
        <vt:i4>5</vt:i4>
      </vt:variant>
      <vt:variant>
        <vt:lpwstr>https://www.finance.gov.au/government/managing-commonwealth-resources/accounting-annual-appropriations-rmg-116</vt:lpwstr>
      </vt:variant>
      <vt:variant>
        <vt:lpwstr/>
      </vt:variant>
      <vt:variant>
        <vt:i4>6881394</vt:i4>
      </vt:variant>
      <vt:variant>
        <vt:i4>657</vt:i4>
      </vt:variant>
      <vt:variant>
        <vt:i4>0</vt:i4>
      </vt:variant>
      <vt:variant>
        <vt:i4>5</vt:i4>
      </vt:variant>
      <vt:variant>
        <vt:lpwstr>https://www.finance.gov.au/government/managing-commonwealth-resources/commonwealth-entities-financial-statements-guide-rmg-125</vt:lpwstr>
      </vt:variant>
      <vt:variant>
        <vt:lpwstr/>
      </vt:variant>
      <vt:variant>
        <vt:i4>6488098</vt:i4>
      </vt:variant>
      <vt:variant>
        <vt:i4>654</vt:i4>
      </vt:variant>
      <vt:variant>
        <vt:i4>0</vt:i4>
      </vt:variant>
      <vt:variant>
        <vt:i4>5</vt:i4>
      </vt:variant>
      <vt:variant>
        <vt:lpwstr>https://www.bowker.com/isbn-au</vt:lpwstr>
      </vt:variant>
      <vt:variant>
        <vt:lpwstr/>
      </vt:variant>
      <vt:variant>
        <vt:i4>4784161</vt:i4>
      </vt:variant>
      <vt:variant>
        <vt:i4>651</vt:i4>
      </vt:variant>
      <vt:variant>
        <vt:i4>0</vt:i4>
      </vt:variant>
      <vt:variant>
        <vt:i4>5</vt:i4>
      </vt:variant>
      <vt:variant>
        <vt:lpwstr>mailto:data@digital.gov.au</vt:lpwstr>
      </vt:variant>
      <vt:variant>
        <vt:lpwstr/>
      </vt:variant>
      <vt:variant>
        <vt:i4>5111882</vt:i4>
      </vt:variant>
      <vt:variant>
        <vt:i4>648</vt:i4>
      </vt:variant>
      <vt:variant>
        <vt:i4>0</vt:i4>
      </vt:variant>
      <vt:variant>
        <vt:i4>5</vt:i4>
      </vt:variant>
      <vt:variant>
        <vt:lpwstr>https://data.gov.au/</vt:lpwstr>
      </vt:variant>
      <vt:variant>
        <vt:lpwstr/>
      </vt:variant>
      <vt:variant>
        <vt:i4>5111882</vt:i4>
      </vt:variant>
      <vt:variant>
        <vt:i4>645</vt:i4>
      </vt:variant>
      <vt:variant>
        <vt:i4>0</vt:i4>
      </vt:variant>
      <vt:variant>
        <vt:i4>5</vt:i4>
      </vt:variant>
      <vt:variant>
        <vt:lpwstr>https://data.gov.au/</vt:lpwstr>
      </vt:variant>
      <vt:variant>
        <vt:lpwstr/>
      </vt:variant>
      <vt:variant>
        <vt:i4>5111882</vt:i4>
      </vt:variant>
      <vt:variant>
        <vt:i4>642</vt:i4>
      </vt:variant>
      <vt:variant>
        <vt:i4>0</vt:i4>
      </vt:variant>
      <vt:variant>
        <vt:i4>5</vt:i4>
      </vt:variant>
      <vt:variant>
        <vt:lpwstr>https://data.gov.au/</vt:lpwstr>
      </vt:variant>
      <vt:variant>
        <vt:lpwstr/>
      </vt:variant>
      <vt:variant>
        <vt:i4>7667769</vt:i4>
      </vt:variant>
      <vt:variant>
        <vt:i4>633</vt:i4>
      </vt:variant>
      <vt:variant>
        <vt:i4>0</vt:i4>
      </vt:variant>
      <vt:variant>
        <vt:i4>5</vt:i4>
      </vt:variant>
      <vt:variant>
        <vt:lpwstr>mailto:budget_framework@finance.gov.au</vt:lpwstr>
      </vt:variant>
      <vt:variant>
        <vt:lpwstr/>
      </vt:variant>
      <vt:variant>
        <vt:i4>5111882</vt:i4>
      </vt:variant>
      <vt:variant>
        <vt:i4>630</vt:i4>
      </vt:variant>
      <vt:variant>
        <vt:i4>0</vt:i4>
      </vt:variant>
      <vt:variant>
        <vt:i4>5</vt:i4>
      </vt:variant>
      <vt:variant>
        <vt:lpwstr>https://data.gov.au/</vt:lpwstr>
      </vt:variant>
      <vt:variant>
        <vt:lpwstr/>
      </vt:variant>
      <vt:variant>
        <vt:i4>5111882</vt:i4>
      </vt:variant>
      <vt:variant>
        <vt:i4>627</vt:i4>
      </vt:variant>
      <vt:variant>
        <vt:i4>0</vt:i4>
      </vt:variant>
      <vt:variant>
        <vt:i4>5</vt:i4>
      </vt:variant>
      <vt:variant>
        <vt:lpwstr>https://data.gov.au/</vt:lpwstr>
      </vt:variant>
      <vt:variant>
        <vt:lpwstr/>
      </vt:variant>
      <vt:variant>
        <vt:i4>5111882</vt:i4>
      </vt:variant>
      <vt:variant>
        <vt:i4>624</vt:i4>
      </vt:variant>
      <vt:variant>
        <vt:i4>0</vt:i4>
      </vt:variant>
      <vt:variant>
        <vt:i4>5</vt:i4>
      </vt:variant>
      <vt:variant>
        <vt:lpwstr>https://data.gov.au/</vt:lpwstr>
      </vt:variant>
      <vt:variant>
        <vt:lpwstr/>
      </vt:variant>
      <vt:variant>
        <vt:i4>5374022</vt:i4>
      </vt:variant>
      <vt:variant>
        <vt:i4>621</vt:i4>
      </vt:variant>
      <vt:variant>
        <vt:i4>0</vt:i4>
      </vt:variant>
      <vt:variant>
        <vt:i4>5</vt:i4>
      </vt:variant>
      <vt:variant>
        <vt:lpwstr>http://www.budget.gov.au/</vt:lpwstr>
      </vt:variant>
      <vt:variant>
        <vt:lpwstr/>
      </vt:variant>
      <vt:variant>
        <vt:i4>5111878</vt:i4>
      </vt:variant>
      <vt:variant>
        <vt:i4>618</vt:i4>
      </vt:variant>
      <vt:variant>
        <vt:i4>0</vt:i4>
      </vt:variant>
      <vt:variant>
        <vt:i4>5</vt:i4>
      </vt:variant>
      <vt:variant>
        <vt:lpwstr>https://parlwork.aph.gov.au/Senate/DynamicRed</vt:lpwstr>
      </vt:variant>
      <vt:variant>
        <vt:lpwstr/>
      </vt:variant>
      <vt:variant>
        <vt:i4>6357066</vt:i4>
      </vt:variant>
      <vt:variant>
        <vt:i4>615</vt:i4>
      </vt:variant>
      <vt:variant>
        <vt:i4>0</vt:i4>
      </vt:variant>
      <vt:variant>
        <vt:i4>5</vt:i4>
      </vt:variant>
      <vt:variant>
        <vt:lpwstr>mailto:budget-website@treasury.gov.au</vt:lpwstr>
      </vt:variant>
      <vt:variant>
        <vt:lpwstr/>
      </vt:variant>
      <vt:variant>
        <vt:i4>2621479</vt:i4>
      </vt:variant>
      <vt:variant>
        <vt:i4>612</vt:i4>
      </vt:variant>
      <vt:variant>
        <vt:i4>0</vt:i4>
      </vt:variant>
      <vt:variant>
        <vt:i4>5</vt:i4>
      </vt:variant>
      <vt:variant>
        <vt:lpwstr>https://www.stylemanual.gov.au/</vt:lpwstr>
      </vt:variant>
      <vt:variant>
        <vt:lpwstr/>
      </vt:variant>
      <vt:variant>
        <vt:i4>4653077</vt:i4>
      </vt:variant>
      <vt:variant>
        <vt:i4>609</vt:i4>
      </vt:variant>
      <vt:variant>
        <vt:i4>0</vt:i4>
      </vt:variant>
      <vt:variant>
        <vt:i4>5</vt:i4>
      </vt:variant>
      <vt:variant>
        <vt:lpwstr>https://www.dta.gov.au/accessibility</vt:lpwstr>
      </vt:variant>
      <vt:variant>
        <vt:lpwstr/>
      </vt:variant>
      <vt:variant>
        <vt:i4>5374022</vt:i4>
      </vt:variant>
      <vt:variant>
        <vt:i4>606</vt:i4>
      </vt:variant>
      <vt:variant>
        <vt:i4>0</vt:i4>
      </vt:variant>
      <vt:variant>
        <vt:i4>5</vt:i4>
      </vt:variant>
      <vt:variant>
        <vt:lpwstr>http://www.budget.gov.au/</vt:lpwstr>
      </vt:variant>
      <vt:variant>
        <vt:lpwstr/>
      </vt:variant>
      <vt:variant>
        <vt:i4>5374022</vt:i4>
      </vt:variant>
      <vt:variant>
        <vt:i4>603</vt:i4>
      </vt:variant>
      <vt:variant>
        <vt:i4>0</vt:i4>
      </vt:variant>
      <vt:variant>
        <vt:i4>5</vt:i4>
      </vt:variant>
      <vt:variant>
        <vt:lpwstr>http://www.budget.gov.au/</vt:lpwstr>
      </vt:variant>
      <vt:variant>
        <vt:lpwstr/>
      </vt:variant>
      <vt:variant>
        <vt:i4>1310802</vt:i4>
      </vt:variant>
      <vt:variant>
        <vt:i4>600</vt:i4>
      </vt:variant>
      <vt:variant>
        <vt:i4>0</vt:i4>
      </vt:variant>
      <vt:variant>
        <vt:i4>5</vt:i4>
      </vt:variant>
      <vt:variant>
        <vt:lpwstr>http://govlink.sge.net/home.aspx</vt:lpwstr>
      </vt:variant>
      <vt:variant>
        <vt:lpwstr/>
      </vt:variant>
      <vt:variant>
        <vt:i4>1048616</vt:i4>
      </vt:variant>
      <vt:variant>
        <vt:i4>591</vt:i4>
      </vt:variant>
      <vt:variant>
        <vt:i4>0</vt:i4>
      </vt:variant>
      <vt:variant>
        <vt:i4>5</vt:i4>
      </vt:variant>
      <vt:variant>
        <vt:lpwstr>mailto:rrat.sen@aph.gov.au</vt:lpwstr>
      </vt:variant>
      <vt:variant>
        <vt:lpwstr/>
      </vt:variant>
      <vt:variant>
        <vt:i4>6750278</vt:i4>
      </vt:variant>
      <vt:variant>
        <vt:i4>588</vt:i4>
      </vt:variant>
      <vt:variant>
        <vt:i4>0</vt:i4>
      </vt:variant>
      <vt:variant>
        <vt:i4>5</vt:i4>
      </vt:variant>
      <vt:variant>
        <vt:lpwstr>mailto:legcon.sen@aph.gov.au</vt:lpwstr>
      </vt:variant>
      <vt:variant>
        <vt:lpwstr/>
      </vt:variant>
      <vt:variant>
        <vt:i4>65595</vt:i4>
      </vt:variant>
      <vt:variant>
        <vt:i4>585</vt:i4>
      </vt:variant>
      <vt:variant>
        <vt:i4>0</vt:i4>
      </vt:variant>
      <vt:variant>
        <vt:i4>5</vt:i4>
      </vt:variant>
      <vt:variant>
        <vt:lpwstr>mailto:fadt.sen@aph.gov.au</vt:lpwstr>
      </vt:variant>
      <vt:variant>
        <vt:lpwstr/>
      </vt:variant>
      <vt:variant>
        <vt:i4>65582</vt:i4>
      </vt:variant>
      <vt:variant>
        <vt:i4>582</vt:i4>
      </vt:variant>
      <vt:variant>
        <vt:i4>0</vt:i4>
      </vt:variant>
      <vt:variant>
        <vt:i4>5</vt:i4>
      </vt:variant>
      <vt:variant>
        <vt:lpwstr>mailto:fpa.sen@aph.gov.au</vt:lpwstr>
      </vt:variant>
      <vt:variant>
        <vt:lpwstr/>
      </vt:variant>
      <vt:variant>
        <vt:i4>6684749</vt:i4>
      </vt:variant>
      <vt:variant>
        <vt:i4>579</vt:i4>
      </vt:variant>
      <vt:variant>
        <vt:i4>0</vt:i4>
      </vt:variant>
      <vt:variant>
        <vt:i4>5</vt:i4>
      </vt:variant>
      <vt:variant>
        <vt:lpwstr>mailto:ec.sen@aph.gov.au</vt:lpwstr>
      </vt:variant>
      <vt:variant>
        <vt:lpwstr/>
      </vt:variant>
      <vt:variant>
        <vt:i4>59</vt:i4>
      </vt:variant>
      <vt:variant>
        <vt:i4>576</vt:i4>
      </vt:variant>
      <vt:variant>
        <vt:i4>0</vt:i4>
      </vt:variant>
      <vt:variant>
        <vt:i4>5</vt:i4>
      </vt:variant>
      <vt:variant>
        <vt:lpwstr>mailto:eec.sen@aph.gov.au</vt:lpwstr>
      </vt:variant>
      <vt:variant>
        <vt:lpwstr/>
      </vt:variant>
      <vt:variant>
        <vt:i4>7929949</vt:i4>
      </vt:variant>
      <vt:variant>
        <vt:i4>573</vt:i4>
      </vt:variant>
      <vt:variant>
        <vt:i4>0</vt:i4>
      </vt:variant>
      <vt:variant>
        <vt:i4>5</vt:i4>
      </vt:variant>
      <vt:variant>
        <vt:lpwstr>mailto:economics.sen@aph.gov.au</vt:lpwstr>
      </vt:variant>
      <vt:variant>
        <vt:lpwstr/>
      </vt:variant>
      <vt:variant>
        <vt:i4>7340061</vt:i4>
      </vt:variant>
      <vt:variant>
        <vt:i4>570</vt:i4>
      </vt:variant>
      <vt:variant>
        <vt:i4>0</vt:i4>
      </vt:variant>
      <vt:variant>
        <vt:i4>5</vt:i4>
      </vt:variant>
      <vt:variant>
        <vt:lpwstr>mailto:community.affairs.sen@aph.gov.au</vt:lpwstr>
      </vt:variant>
      <vt:variant>
        <vt:lpwstr/>
      </vt:variant>
      <vt:variant>
        <vt:i4>7667769</vt:i4>
      </vt:variant>
      <vt:variant>
        <vt:i4>558</vt:i4>
      </vt:variant>
      <vt:variant>
        <vt:i4>0</vt:i4>
      </vt:variant>
      <vt:variant>
        <vt:i4>5</vt:i4>
      </vt:variant>
      <vt:variant>
        <vt:lpwstr>mailto:budget_framework@finance.gov.au</vt:lpwstr>
      </vt:variant>
      <vt:variant>
        <vt:lpwstr/>
      </vt:variant>
      <vt:variant>
        <vt:i4>7667769</vt:i4>
      </vt:variant>
      <vt:variant>
        <vt:i4>549</vt:i4>
      </vt:variant>
      <vt:variant>
        <vt:i4>0</vt:i4>
      </vt:variant>
      <vt:variant>
        <vt:i4>5</vt:i4>
      </vt:variant>
      <vt:variant>
        <vt:lpwstr>mailto:budget_framework@finance.gov.au</vt:lpwstr>
      </vt:variant>
      <vt:variant>
        <vt:lpwstr/>
      </vt:variant>
      <vt:variant>
        <vt:i4>2359395</vt:i4>
      </vt:variant>
      <vt:variant>
        <vt:i4>543</vt:i4>
      </vt:variant>
      <vt:variant>
        <vt:i4>0</vt:i4>
      </vt:variant>
      <vt:variant>
        <vt:i4>5</vt:i4>
      </vt:variant>
      <vt:variant>
        <vt:lpwstr>https://www.pmc.gov.au/resources/tabling-guidelines</vt:lpwstr>
      </vt:variant>
      <vt:variant>
        <vt:lpwstr/>
      </vt:variant>
      <vt:variant>
        <vt:i4>1179674</vt:i4>
      </vt:variant>
      <vt:variant>
        <vt:i4>540</vt:i4>
      </vt:variant>
      <vt:variant>
        <vt:i4>0</vt:i4>
      </vt:variant>
      <vt:variant>
        <vt:i4>5</vt:i4>
      </vt:variant>
      <vt:variant>
        <vt:lpwstr>https://www.pmc.gov.au/sites/default/files/2024-07/f-otd-portal-access-request-guide.pdf</vt:lpwstr>
      </vt:variant>
      <vt:variant>
        <vt:lpwstr/>
      </vt:variant>
      <vt:variant>
        <vt:i4>8257588</vt:i4>
      </vt:variant>
      <vt:variant>
        <vt:i4>519</vt:i4>
      </vt:variant>
      <vt:variant>
        <vt:i4>0</vt:i4>
      </vt:variant>
      <vt:variant>
        <vt:i4>5</vt:i4>
      </vt:variant>
      <vt:variant>
        <vt:lpwstr>https://www.protectivesecurity.gov.au/</vt:lpwstr>
      </vt:variant>
      <vt:variant>
        <vt:lpwstr/>
      </vt:variant>
      <vt:variant>
        <vt:i4>7667769</vt:i4>
      </vt:variant>
      <vt:variant>
        <vt:i4>516</vt:i4>
      </vt:variant>
      <vt:variant>
        <vt:i4>0</vt:i4>
      </vt:variant>
      <vt:variant>
        <vt:i4>5</vt:i4>
      </vt:variant>
      <vt:variant>
        <vt:lpwstr>mailto:budget_framework@finance.gov.au</vt:lpwstr>
      </vt:variant>
      <vt:variant>
        <vt:lpwstr/>
      </vt:variant>
      <vt:variant>
        <vt:i4>5111882</vt:i4>
      </vt:variant>
      <vt:variant>
        <vt:i4>513</vt:i4>
      </vt:variant>
      <vt:variant>
        <vt:i4>0</vt:i4>
      </vt:variant>
      <vt:variant>
        <vt:i4>5</vt:i4>
      </vt:variant>
      <vt:variant>
        <vt:lpwstr>https://data.gov.au/</vt:lpwstr>
      </vt:variant>
      <vt:variant>
        <vt:lpwstr/>
      </vt:variant>
      <vt:variant>
        <vt:i4>2293857</vt:i4>
      </vt:variant>
      <vt:variant>
        <vt:i4>510</vt:i4>
      </vt:variant>
      <vt:variant>
        <vt:i4>0</vt:i4>
      </vt:variant>
      <vt:variant>
        <vt:i4>5</vt:i4>
      </vt:variant>
      <vt:variant>
        <vt:lpwstr>https://www.pmc.gov.au/publications/tabling-guidelines</vt:lpwstr>
      </vt:variant>
      <vt:variant>
        <vt:lpwstr/>
      </vt:variant>
      <vt:variant>
        <vt:i4>7667769</vt:i4>
      </vt:variant>
      <vt:variant>
        <vt:i4>507</vt:i4>
      </vt:variant>
      <vt:variant>
        <vt:i4>0</vt:i4>
      </vt:variant>
      <vt:variant>
        <vt:i4>5</vt:i4>
      </vt:variant>
      <vt:variant>
        <vt:lpwstr>mailto:budget_framework@finance.gov.au</vt:lpwstr>
      </vt:variant>
      <vt:variant>
        <vt:lpwstr/>
      </vt:variant>
      <vt:variant>
        <vt:i4>1638507</vt:i4>
      </vt:variant>
      <vt:variant>
        <vt:i4>504</vt:i4>
      </vt:variant>
      <vt:variant>
        <vt:i4>0</vt:i4>
      </vt:variant>
      <vt:variant>
        <vt:i4>5</vt:i4>
      </vt:variant>
      <vt:variant>
        <vt:lpwstr>mailto:tabling@pmc.gov.au</vt:lpwstr>
      </vt:variant>
      <vt:variant>
        <vt:lpwstr/>
      </vt:variant>
      <vt:variant>
        <vt:i4>1048651</vt:i4>
      </vt:variant>
      <vt:variant>
        <vt:i4>501</vt:i4>
      </vt:variant>
      <vt:variant>
        <vt:i4>0</vt:i4>
      </vt:variant>
      <vt:variant>
        <vt:i4>5</vt:i4>
      </vt:variant>
      <vt:variant>
        <vt:lpwstr>https://www.pmc.gov.au/resource-centre/government/tabling-guidelines</vt:lpwstr>
      </vt:variant>
      <vt:variant>
        <vt:lpwstr/>
      </vt:variant>
      <vt:variant>
        <vt:i4>3145817</vt:i4>
      </vt:variant>
      <vt:variant>
        <vt:i4>498</vt:i4>
      </vt:variant>
      <vt:variant>
        <vt:i4>0</vt:i4>
      </vt:variant>
      <vt:variant>
        <vt:i4>5</vt:i4>
      </vt:variant>
      <vt:variant>
        <vt:lpwstr>mailto:AppropSignoffs@finance.gov.au</vt:lpwstr>
      </vt:variant>
      <vt:variant>
        <vt:lpwstr/>
      </vt:variant>
      <vt:variant>
        <vt:i4>2883630</vt:i4>
      </vt:variant>
      <vt:variant>
        <vt:i4>495</vt:i4>
      </vt:variant>
      <vt:variant>
        <vt:i4>0</vt:i4>
      </vt:variant>
      <vt:variant>
        <vt:i4>5</vt:i4>
      </vt:variant>
      <vt:variant>
        <vt:lpwstr>https://www.finance.gov.au/government/managing-commonwealth-resources/managing-money-property/managing-money/annual-appropriations/portfolio-budget-statements</vt:lpwstr>
      </vt:variant>
      <vt:variant>
        <vt:lpwstr/>
      </vt:variant>
      <vt:variant>
        <vt:i4>131145</vt:i4>
      </vt:variant>
      <vt:variant>
        <vt:i4>492</vt:i4>
      </vt:variant>
      <vt:variant>
        <vt:i4>0</vt:i4>
      </vt:variant>
      <vt:variant>
        <vt:i4>5</vt:i4>
      </vt:variant>
      <vt:variant>
        <vt:lpwstr>https://www.finance.gov.au/publications/resource-management-guides/reporting-requirements-following-machinery-government-changes-rmg-119</vt:lpwstr>
      </vt:variant>
      <vt:variant>
        <vt:lpwstr/>
      </vt:variant>
      <vt:variant>
        <vt:i4>3735649</vt:i4>
      </vt:variant>
      <vt:variant>
        <vt:i4>489</vt:i4>
      </vt:variant>
      <vt:variant>
        <vt:i4>0</vt:i4>
      </vt:variant>
      <vt:variant>
        <vt:i4>5</vt:i4>
      </vt:variant>
      <vt:variant>
        <vt:lpwstr>https://www.finance.gov.au/publications/resource-management-guides/accounting-machinery-government-changes-rmg-118</vt:lpwstr>
      </vt:variant>
      <vt:variant>
        <vt:lpwstr/>
      </vt:variant>
      <vt:variant>
        <vt:i4>131145</vt:i4>
      </vt:variant>
      <vt:variant>
        <vt:i4>477</vt:i4>
      </vt:variant>
      <vt:variant>
        <vt:i4>0</vt:i4>
      </vt:variant>
      <vt:variant>
        <vt:i4>5</vt:i4>
      </vt:variant>
      <vt:variant>
        <vt:lpwstr>https://www.finance.gov.au/publications/resource-management-guides/reporting-requirements-following-machinery-government-changes-rmg-119</vt:lpwstr>
      </vt:variant>
      <vt:variant>
        <vt:lpwstr/>
      </vt:variant>
      <vt:variant>
        <vt:i4>3735649</vt:i4>
      </vt:variant>
      <vt:variant>
        <vt:i4>474</vt:i4>
      </vt:variant>
      <vt:variant>
        <vt:i4>0</vt:i4>
      </vt:variant>
      <vt:variant>
        <vt:i4>5</vt:i4>
      </vt:variant>
      <vt:variant>
        <vt:lpwstr>https://www.finance.gov.au/publications/resource-management-guides/accounting-machinery-government-changes-rmg-118</vt:lpwstr>
      </vt:variant>
      <vt:variant>
        <vt:lpwstr/>
      </vt:variant>
      <vt:variant>
        <vt:i4>1310734</vt:i4>
      </vt:variant>
      <vt:variant>
        <vt:i4>471</vt:i4>
      </vt:variant>
      <vt:variant>
        <vt:i4>0</vt:i4>
      </vt:variant>
      <vt:variant>
        <vt:i4>5</vt:i4>
      </vt:variant>
      <vt:variant>
        <vt:lpwstr>https://www.finance.gov.au/government/managing-commonwealth-resources/machinery-of-government-changes</vt:lpwstr>
      </vt:variant>
      <vt:variant>
        <vt:lpwstr/>
      </vt:variant>
      <vt:variant>
        <vt:i4>2031667</vt:i4>
      </vt:variant>
      <vt:variant>
        <vt:i4>464</vt:i4>
      </vt:variant>
      <vt:variant>
        <vt:i4>0</vt:i4>
      </vt:variant>
      <vt:variant>
        <vt:i4>5</vt:i4>
      </vt:variant>
      <vt:variant>
        <vt:lpwstr/>
      </vt:variant>
      <vt:variant>
        <vt:lpwstr>_Toc215838794</vt:lpwstr>
      </vt:variant>
      <vt:variant>
        <vt:i4>2031667</vt:i4>
      </vt:variant>
      <vt:variant>
        <vt:i4>458</vt:i4>
      </vt:variant>
      <vt:variant>
        <vt:i4>0</vt:i4>
      </vt:variant>
      <vt:variant>
        <vt:i4>5</vt:i4>
      </vt:variant>
      <vt:variant>
        <vt:lpwstr/>
      </vt:variant>
      <vt:variant>
        <vt:lpwstr>_Toc215838793</vt:lpwstr>
      </vt:variant>
      <vt:variant>
        <vt:i4>2031667</vt:i4>
      </vt:variant>
      <vt:variant>
        <vt:i4>452</vt:i4>
      </vt:variant>
      <vt:variant>
        <vt:i4>0</vt:i4>
      </vt:variant>
      <vt:variant>
        <vt:i4>5</vt:i4>
      </vt:variant>
      <vt:variant>
        <vt:lpwstr/>
      </vt:variant>
      <vt:variant>
        <vt:lpwstr>_Toc215838792</vt:lpwstr>
      </vt:variant>
      <vt:variant>
        <vt:i4>2031667</vt:i4>
      </vt:variant>
      <vt:variant>
        <vt:i4>446</vt:i4>
      </vt:variant>
      <vt:variant>
        <vt:i4>0</vt:i4>
      </vt:variant>
      <vt:variant>
        <vt:i4>5</vt:i4>
      </vt:variant>
      <vt:variant>
        <vt:lpwstr/>
      </vt:variant>
      <vt:variant>
        <vt:lpwstr>_Toc215838791</vt:lpwstr>
      </vt:variant>
      <vt:variant>
        <vt:i4>2031667</vt:i4>
      </vt:variant>
      <vt:variant>
        <vt:i4>440</vt:i4>
      </vt:variant>
      <vt:variant>
        <vt:i4>0</vt:i4>
      </vt:variant>
      <vt:variant>
        <vt:i4>5</vt:i4>
      </vt:variant>
      <vt:variant>
        <vt:lpwstr/>
      </vt:variant>
      <vt:variant>
        <vt:lpwstr>_Toc215838790</vt:lpwstr>
      </vt:variant>
      <vt:variant>
        <vt:i4>1966131</vt:i4>
      </vt:variant>
      <vt:variant>
        <vt:i4>434</vt:i4>
      </vt:variant>
      <vt:variant>
        <vt:i4>0</vt:i4>
      </vt:variant>
      <vt:variant>
        <vt:i4>5</vt:i4>
      </vt:variant>
      <vt:variant>
        <vt:lpwstr/>
      </vt:variant>
      <vt:variant>
        <vt:lpwstr>_Toc215838789</vt:lpwstr>
      </vt:variant>
      <vt:variant>
        <vt:i4>1966131</vt:i4>
      </vt:variant>
      <vt:variant>
        <vt:i4>428</vt:i4>
      </vt:variant>
      <vt:variant>
        <vt:i4>0</vt:i4>
      </vt:variant>
      <vt:variant>
        <vt:i4>5</vt:i4>
      </vt:variant>
      <vt:variant>
        <vt:lpwstr/>
      </vt:variant>
      <vt:variant>
        <vt:lpwstr>_Toc215838788</vt:lpwstr>
      </vt:variant>
      <vt:variant>
        <vt:i4>1966131</vt:i4>
      </vt:variant>
      <vt:variant>
        <vt:i4>422</vt:i4>
      </vt:variant>
      <vt:variant>
        <vt:i4>0</vt:i4>
      </vt:variant>
      <vt:variant>
        <vt:i4>5</vt:i4>
      </vt:variant>
      <vt:variant>
        <vt:lpwstr/>
      </vt:variant>
      <vt:variant>
        <vt:lpwstr>_Toc215838787</vt:lpwstr>
      </vt:variant>
      <vt:variant>
        <vt:i4>1966131</vt:i4>
      </vt:variant>
      <vt:variant>
        <vt:i4>416</vt:i4>
      </vt:variant>
      <vt:variant>
        <vt:i4>0</vt:i4>
      </vt:variant>
      <vt:variant>
        <vt:i4>5</vt:i4>
      </vt:variant>
      <vt:variant>
        <vt:lpwstr/>
      </vt:variant>
      <vt:variant>
        <vt:lpwstr>_Toc215838786</vt:lpwstr>
      </vt:variant>
      <vt:variant>
        <vt:i4>1966131</vt:i4>
      </vt:variant>
      <vt:variant>
        <vt:i4>410</vt:i4>
      </vt:variant>
      <vt:variant>
        <vt:i4>0</vt:i4>
      </vt:variant>
      <vt:variant>
        <vt:i4>5</vt:i4>
      </vt:variant>
      <vt:variant>
        <vt:lpwstr/>
      </vt:variant>
      <vt:variant>
        <vt:lpwstr>_Toc215838785</vt:lpwstr>
      </vt:variant>
      <vt:variant>
        <vt:i4>1966131</vt:i4>
      </vt:variant>
      <vt:variant>
        <vt:i4>404</vt:i4>
      </vt:variant>
      <vt:variant>
        <vt:i4>0</vt:i4>
      </vt:variant>
      <vt:variant>
        <vt:i4>5</vt:i4>
      </vt:variant>
      <vt:variant>
        <vt:lpwstr/>
      </vt:variant>
      <vt:variant>
        <vt:lpwstr>_Toc215838784</vt:lpwstr>
      </vt:variant>
      <vt:variant>
        <vt:i4>1966131</vt:i4>
      </vt:variant>
      <vt:variant>
        <vt:i4>398</vt:i4>
      </vt:variant>
      <vt:variant>
        <vt:i4>0</vt:i4>
      </vt:variant>
      <vt:variant>
        <vt:i4>5</vt:i4>
      </vt:variant>
      <vt:variant>
        <vt:lpwstr/>
      </vt:variant>
      <vt:variant>
        <vt:lpwstr>_Toc215838783</vt:lpwstr>
      </vt:variant>
      <vt:variant>
        <vt:i4>1966131</vt:i4>
      </vt:variant>
      <vt:variant>
        <vt:i4>392</vt:i4>
      </vt:variant>
      <vt:variant>
        <vt:i4>0</vt:i4>
      </vt:variant>
      <vt:variant>
        <vt:i4>5</vt:i4>
      </vt:variant>
      <vt:variant>
        <vt:lpwstr/>
      </vt:variant>
      <vt:variant>
        <vt:lpwstr>_Toc215838782</vt:lpwstr>
      </vt:variant>
      <vt:variant>
        <vt:i4>1966131</vt:i4>
      </vt:variant>
      <vt:variant>
        <vt:i4>386</vt:i4>
      </vt:variant>
      <vt:variant>
        <vt:i4>0</vt:i4>
      </vt:variant>
      <vt:variant>
        <vt:i4>5</vt:i4>
      </vt:variant>
      <vt:variant>
        <vt:lpwstr/>
      </vt:variant>
      <vt:variant>
        <vt:lpwstr>_Toc215838781</vt:lpwstr>
      </vt:variant>
      <vt:variant>
        <vt:i4>1966131</vt:i4>
      </vt:variant>
      <vt:variant>
        <vt:i4>380</vt:i4>
      </vt:variant>
      <vt:variant>
        <vt:i4>0</vt:i4>
      </vt:variant>
      <vt:variant>
        <vt:i4>5</vt:i4>
      </vt:variant>
      <vt:variant>
        <vt:lpwstr/>
      </vt:variant>
      <vt:variant>
        <vt:lpwstr>_Toc215838780</vt:lpwstr>
      </vt:variant>
      <vt:variant>
        <vt:i4>1114163</vt:i4>
      </vt:variant>
      <vt:variant>
        <vt:i4>374</vt:i4>
      </vt:variant>
      <vt:variant>
        <vt:i4>0</vt:i4>
      </vt:variant>
      <vt:variant>
        <vt:i4>5</vt:i4>
      </vt:variant>
      <vt:variant>
        <vt:lpwstr/>
      </vt:variant>
      <vt:variant>
        <vt:lpwstr>_Toc215838779</vt:lpwstr>
      </vt:variant>
      <vt:variant>
        <vt:i4>1114163</vt:i4>
      </vt:variant>
      <vt:variant>
        <vt:i4>368</vt:i4>
      </vt:variant>
      <vt:variant>
        <vt:i4>0</vt:i4>
      </vt:variant>
      <vt:variant>
        <vt:i4>5</vt:i4>
      </vt:variant>
      <vt:variant>
        <vt:lpwstr/>
      </vt:variant>
      <vt:variant>
        <vt:lpwstr>_Toc215838778</vt:lpwstr>
      </vt:variant>
      <vt:variant>
        <vt:i4>1114163</vt:i4>
      </vt:variant>
      <vt:variant>
        <vt:i4>362</vt:i4>
      </vt:variant>
      <vt:variant>
        <vt:i4>0</vt:i4>
      </vt:variant>
      <vt:variant>
        <vt:i4>5</vt:i4>
      </vt:variant>
      <vt:variant>
        <vt:lpwstr/>
      </vt:variant>
      <vt:variant>
        <vt:lpwstr>_Toc215838777</vt:lpwstr>
      </vt:variant>
      <vt:variant>
        <vt:i4>1114163</vt:i4>
      </vt:variant>
      <vt:variant>
        <vt:i4>356</vt:i4>
      </vt:variant>
      <vt:variant>
        <vt:i4>0</vt:i4>
      </vt:variant>
      <vt:variant>
        <vt:i4>5</vt:i4>
      </vt:variant>
      <vt:variant>
        <vt:lpwstr/>
      </vt:variant>
      <vt:variant>
        <vt:lpwstr>_Toc215838776</vt:lpwstr>
      </vt:variant>
      <vt:variant>
        <vt:i4>1114163</vt:i4>
      </vt:variant>
      <vt:variant>
        <vt:i4>350</vt:i4>
      </vt:variant>
      <vt:variant>
        <vt:i4>0</vt:i4>
      </vt:variant>
      <vt:variant>
        <vt:i4>5</vt:i4>
      </vt:variant>
      <vt:variant>
        <vt:lpwstr/>
      </vt:variant>
      <vt:variant>
        <vt:lpwstr>_Toc215838775</vt:lpwstr>
      </vt:variant>
      <vt:variant>
        <vt:i4>1114163</vt:i4>
      </vt:variant>
      <vt:variant>
        <vt:i4>344</vt:i4>
      </vt:variant>
      <vt:variant>
        <vt:i4>0</vt:i4>
      </vt:variant>
      <vt:variant>
        <vt:i4>5</vt:i4>
      </vt:variant>
      <vt:variant>
        <vt:lpwstr/>
      </vt:variant>
      <vt:variant>
        <vt:lpwstr>_Toc215838774</vt:lpwstr>
      </vt:variant>
      <vt:variant>
        <vt:i4>1114163</vt:i4>
      </vt:variant>
      <vt:variant>
        <vt:i4>338</vt:i4>
      </vt:variant>
      <vt:variant>
        <vt:i4>0</vt:i4>
      </vt:variant>
      <vt:variant>
        <vt:i4>5</vt:i4>
      </vt:variant>
      <vt:variant>
        <vt:lpwstr/>
      </vt:variant>
      <vt:variant>
        <vt:lpwstr>_Toc215838773</vt:lpwstr>
      </vt:variant>
      <vt:variant>
        <vt:i4>1114163</vt:i4>
      </vt:variant>
      <vt:variant>
        <vt:i4>332</vt:i4>
      </vt:variant>
      <vt:variant>
        <vt:i4>0</vt:i4>
      </vt:variant>
      <vt:variant>
        <vt:i4>5</vt:i4>
      </vt:variant>
      <vt:variant>
        <vt:lpwstr/>
      </vt:variant>
      <vt:variant>
        <vt:lpwstr>_Toc215838772</vt:lpwstr>
      </vt:variant>
      <vt:variant>
        <vt:i4>1114163</vt:i4>
      </vt:variant>
      <vt:variant>
        <vt:i4>326</vt:i4>
      </vt:variant>
      <vt:variant>
        <vt:i4>0</vt:i4>
      </vt:variant>
      <vt:variant>
        <vt:i4>5</vt:i4>
      </vt:variant>
      <vt:variant>
        <vt:lpwstr/>
      </vt:variant>
      <vt:variant>
        <vt:lpwstr>_Toc215838771</vt:lpwstr>
      </vt:variant>
      <vt:variant>
        <vt:i4>1114163</vt:i4>
      </vt:variant>
      <vt:variant>
        <vt:i4>320</vt:i4>
      </vt:variant>
      <vt:variant>
        <vt:i4>0</vt:i4>
      </vt:variant>
      <vt:variant>
        <vt:i4>5</vt:i4>
      </vt:variant>
      <vt:variant>
        <vt:lpwstr/>
      </vt:variant>
      <vt:variant>
        <vt:lpwstr>_Toc215838770</vt:lpwstr>
      </vt:variant>
      <vt:variant>
        <vt:i4>1048627</vt:i4>
      </vt:variant>
      <vt:variant>
        <vt:i4>314</vt:i4>
      </vt:variant>
      <vt:variant>
        <vt:i4>0</vt:i4>
      </vt:variant>
      <vt:variant>
        <vt:i4>5</vt:i4>
      </vt:variant>
      <vt:variant>
        <vt:lpwstr/>
      </vt:variant>
      <vt:variant>
        <vt:lpwstr>_Toc215838769</vt:lpwstr>
      </vt:variant>
      <vt:variant>
        <vt:i4>1048627</vt:i4>
      </vt:variant>
      <vt:variant>
        <vt:i4>308</vt:i4>
      </vt:variant>
      <vt:variant>
        <vt:i4>0</vt:i4>
      </vt:variant>
      <vt:variant>
        <vt:i4>5</vt:i4>
      </vt:variant>
      <vt:variant>
        <vt:lpwstr/>
      </vt:variant>
      <vt:variant>
        <vt:lpwstr>_Toc215838768</vt:lpwstr>
      </vt:variant>
      <vt:variant>
        <vt:i4>1048627</vt:i4>
      </vt:variant>
      <vt:variant>
        <vt:i4>302</vt:i4>
      </vt:variant>
      <vt:variant>
        <vt:i4>0</vt:i4>
      </vt:variant>
      <vt:variant>
        <vt:i4>5</vt:i4>
      </vt:variant>
      <vt:variant>
        <vt:lpwstr/>
      </vt:variant>
      <vt:variant>
        <vt:lpwstr>_Toc215838767</vt:lpwstr>
      </vt:variant>
      <vt:variant>
        <vt:i4>1048627</vt:i4>
      </vt:variant>
      <vt:variant>
        <vt:i4>296</vt:i4>
      </vt:variant>
      <vt:variant>
        <vt:i4>0</vt:i4>
      </vt:variant>
      <vt:variant>
        <vt:i4>5</vt:i4>
      </vt:variant>
      <vt:variant>
        <vt:lpwstr/>
      </vt:variant>
      <vt:variant>
        <vt:lpwstr>_Toc215838766</vt:lpwstr>
      </vt:variant>
      <vt:variant>
        <vt:i4>1048627</vt:i4>
      </vt:variant>
      <vt:variant>
        <vt:i4>290</vt:i4>
      </vt:variant>
      <vt:variant>
        <vt:i4>0</vt:i4>
      </vt:variant>
      <vt:variant>
        <vt:i4>5</vt:i4>
      </vt:variant>
      <vt:variant>
        <vt:lpwstr/>
      </vt:variant>
      <vt:variant>
        <vt:lpwstr>_Toc215838765</vt:lpwstr>
      </vt:variant>
      <vt:variant>
        <vt:i4>1048627</vt:i4>
      </vt:variant>
      <vt:variant>
        <vt:i4>284</vt:i4>
      </vt:variant>
      <vt:variant>
        <vt:i4>0</vt:i4>
      </vt:variant>
      <vt:variant>
        <vt:i4>5</vt:i4>
      </vt:variant>
      <vt:variant>
        <vt:lpwstr/>
      </vt:variant>
      <vt:variant>
        <vt:lpwstr>_Toc215838764</vt:lpwstr>
      </vt:variant>
      <vt:variant>
        <vt:i4>1048627</vt:i4>
      </vt:variant>
      <vt:variant>
        <vt:i4>278</vt:i4>
      </vt:variant>
      <vt:variant>
        <vt:i4>0</vt:i4>
      </vt:variant>
      <vt:variant>
        <vt:i4>5</vt:i4>
      </vt:variant>
      <vt:variant>
        <vt:lpwstr/>
      </vt:variant>
      <vt:variant>
        <vt:lpwstr>_Toc215838763</vt:lpwstr>
      </vt:variant>
      <vt:variant>
        <vt:i4>1048627</vt:i4>
      </vt:variant>
      <vt:variant>
        <vt:i4>272</vt:i4>
      </vt:variant>
      <vt:variant>
        <vt:i4>0</vt:i4>
      </vt:variant>
      <vt:variant>
        <vt:i4>5</vt:i4>
      </vt:variant>
      <vt:variant>
        <vt:lpwstr/>
      </vt:variant>
      <vt:variant>
        <vt:lpwstr>_Toc215838762</vt:lpwstr>
      </vt:variant>
      <vt:variant>
        <vt:i4>1048627</vt:i4>
      </vt:variant>
      <vt:variant>
        <vt:i4>266</vt:i4>
      </vt:variant>
      <vt:variant>
        <vt:i4>0</vt:i4>
      </vt:variant>
      <vt:variant>
        <vt:i4>5</vt:i4>
      </vt:variant>
      <vt:variant>
        <vt:lpwstr/>
      </vt:variant>
      <vt:variant>
        <vt:lpwstr>_Toc215838761</vt:lpwstr>
      </vt:variant>
      <vt:variant>
        <vt:i4>1048627</vt:i4>
      </vt:variant>
      <vt:variant>
        <vt:i4>260</vt:i4>
      </vt:variant>
      <vt:variant>
        <vt:i4>0</vt:i4>
      </vt:variant>
      <vt:variant>
        <vt:i4>5</vt:i4>
      </vt:variant>
      <vt:variant>
        <vt:lpwstr/>
      </vt:variant>
      <vt:variant>
        <vt:lpwstr>_Toc215838760</vt:lpwstr>
      </vt:variant>
      <vt:variant>
        <vt:i4>1245235</vt:i4>
      </vt:variant>
      <vt:variant>
        <vt:i4>254</vt:i4>
      </vt:variant>
      <vt:variant>
        <vt:i4>0</vt:i4>
      </vt:variant>
      <vt:variant>
        <vt:i4>5</vt:i4>
      </vt:variant>
      <vt:variant>
        <vt:lpwstr/>
      </vt:variant>
      <vt:variant>
        <vt:lpwstr>_Toc215838759</vt:lpwstr>
      </vt:variant>
      <vt:variant>
        <vt:i4>1245235</vt:i4>
      </vt:variant>
      <vt:variant>
        <vt:i4>248</vt:i4>
      </vt:variant>
      <vt:variant>
        <vt:i4>0</vt:i4>
      </vt:variant>
      <vt:variant>
        <vt:i4>5</vt:i4>
      </vt:variant>
      <vt:variant>
        <vt:lpwstr/>
      </vt:variant>
      <vt:variant>
        <vt:lpwstr>_Toc215838758</vt:lpwstr>
      </vt:variant>
      <vt:variant>
        <vt:i4>1245235</vt:i4>
      </vt:variant>
      <vt:variant>
        <vt:i4>242</vt:i4>
      </vt:variant>
      <vt:variant>
        <vt:i4>0</vt:i4>
      </vt:variant>
      <vt:variant>
        <vt:i4>5</vt:i4>
      </vt:variant>
      <vt:variant>
        <vt:lpwstr/>
      </vt:variant>
      <vt:variant>
        <vt:lpwstr>_Toc215838757</vt:lpwstr>
      </vt:variant>
      <vt:variant>
        <vt:i4>1245235</vt:i4>
      </vt:variant>
      <vt:variant>
        <vt:i4>236</vt:i4>
      </vt:variant>
      <vt:variant>
        <vt:i4>0</vt:i4>
      </vt:variant>
      <vt:variant>
        <vt:i4>5</vt:i4>
      </vt:variant>
      <vt:variant>
        <vt:lpwstr/>
      </vt:variant>
      <vt:variant>
        <vt:lpwstr>_Toc215838756</vt:lpwstr>
      </vt:variant>
      <vt:variant>
        <vt:i4>1245235</vt:i4>
      </vt:variant>
      <vt:variant>
        <vt:i4>230</vt:i4>
      </vt:variant>
      <vt:variant>
        <vt:i4>0</vt:i4>
      </vt:variant>
      <vt:variant>
        <vt:i4>5</vt:i4>
      </vt:variant>
      <vt:variant>
        <vt:lpwstr/>
      </vt:variant>
      <vt:variant>
        <vt:lpwstr>_Toc215838755</vt:lpwstr>
      </vt:variant>
      <vt:variant>
        <vt:i4>1245235</vt:i4>
      </vt:variant>
      <vt:variant>
        <vt:i4>224</vt:i4>
      </vt:variant>
      <vt:variant>
        <vt:i4>0</vt:i4>
      </vt:variant>
      <vt:variant>
        <vt:i4>5</vt:i4>
      </vt:variant>
      <vt:variant>
        <vt:lpwstr/>
      </vt:variant>
      <vt:variant>
        <vt:lpwstr>_Toc215838754</vt:lpwstr>
      </vt:variant>
      <vt:variant>
        <vt:i4>1245235</vt:i4>
      </vt:variant>
      <vt:variant>
        <vt:i4>218</vt:i4>
      </vt:variant>
      <vt:variant>
        <vt:i4>0</vt:i4>
      </vt:variant>
      <vt:variant>
        <vt:i4>5</vt:i4>
      </vt:variant>
      <vt:variant>
        <vt:lpwstr/>
      </vt:variant>
      <vt:variant>
        <vt:lpwstr>_Toc215838753</vt:lpwstr>
      </vt:variant>
      <vt:variant>
        <vt:i4>1245235</vt:i4>
      </vt:variant>
      <vt:variant>
        <vt:i4>212</vt:i4>
      </vt:variant>
      <vt:variant>
        <vt:i4>0</vt:i4>
      </vt:variant>
      <vt:variant>
        <vt:i4>5</vt:i4>
      </vt:variant>
      <vt:variant>
        <vt:lpwstr/>
      </vt:variant>
      <vt:variant>
        <vt:lpwstr>_Toc215838752</vt:lpwstr>
      </vt:variant>
      <vt:variant>
        <vt:i4>1245235</vt:i4>
      </vt:variant>
      <vt:variant>
        <vt:i4>206</vt:i4>
      </vt:variant>
      <vt:variant>
        <vt:i4>0</vt:i4>
      </vt:variant>
      <vt:variant>
        <vt:i4>5</vt:i4>
      </vt:variant>
      <vt:variant>
        <vt:lpwstr/>
      </vt:variant>
      <vt:variant>
        <vt:lpwstr>_Toc215838751</vt:lpwstr>
      </vt:variant>
      <vt:variant>
        <vt:i4>1245235</vt:i4>
      </vt:variant>
      <vt:variant>
        <vt:i4>200</vt:i4>
      </vt:variant>
      <vt:variant>
        <vt:i4>0</vt:i4>
      </vt:variant>
      <vt:variant>
        <vt:i4>5</vt:i4>
      </vt:variant>
      <vt:variant>
        <vt:lpwstr/>
      </vt:variant>
      <vt:variant>
        <vt:lpwstr>_Toc215838750</vt:lpwstr>
      </vt:variant>
      <vt:variant>
        <vt:i4>1179699</vt:i4>
      </vt:variant>
      <vt:variant>
        <vt:i4>194</vt:i4>
      </vt:variant>
      <vt:variant>
        <vt:i4>0</vt:i4>
      </vt:variant>
      <vt:variant>
        <vt:i4>5</vt:i4>
      </vt:variant>
      <vt:variant>
        <vt:lpwstr/>
      </vt:variant>
      <vt:variant>
        <vt:lpwstr>_Toc215838749</vt:lpwstr>
      </vt:variant>
      <vt:variant>
        <vt:i4>1179699</vt:i4>
      </vt:variant>
      <vt:variant>
        <vt:i4>188</vt:i4>
      </vt:variant>
      <vt:variant>
        <vt:i4>0</vt:i4>
      </vt:variant>
      <vt:variant>
        <vt:i4>5</vt:i4>
      </vt:variant>
      <vt:variant>
        <vt:lpwstr/>
      </vt:variant>
      <vt:variant>
        <vt:lpwstr>_Toc215838748</vt:lpwstr>
      </vt:variant>
      <vt:variant>
        <vt:i4>1179699</vt:i4>
      </vt:variant>
      <vt:variant>
        <vt:i4>182</vt:i4>
      </vt:variant>
      <vt:variant>
        <vt:i4>0</vt:i4>
      </vt:variant>
      <vt:variant>
        <vt:i4>5</vt:i4>
      </vt:variant>
      <vt:variant>
        <vt:lpwstr/>
      </vt:variant>
      <vt:variant>
        <vt:lpwstr>_Toc215838747</vt:lpwstr>
      </vt:variant>
      <vt:variant>
        <vt:i4>1179699</vt:i4>
      </vt:variant>
      <vt:variant>
        <vt:i4>176</vt:i4>
      </vt:variant>
      <vt:variant>
        <vt:i4>0</vt:i4>
      </vt:variant>
      <vt:variant>
        <vt:i4>5</vt:i4>
      </vt:variant>
      <vt:variant>
        <vt:lpwstr/>
      </vt:variant>
      <vt:variant>
        <vt:lpwstr>_Toc215838746</vt:lpwstr>
      </vt:variant>
      <vt:variant>
        <vt:i4>1179699</vt:i4>
      </vt:variant>
      <vt:variant>
        <vt:i4>170</vt:i4>
      </vt:variant>
      <vt:variant>
        <vt:i4>0</vt:i4>
      </vt:variant>
      <vt:variant>
        <vt:i4>5</vt:i4>
      </vt:variant>
      <vt:variant>
        <vt:lpwstr/>
      </vt:variant>
      <vt:variant>
        <vt:lpwstr>_Toc215838744</vt:lpwstr>
      </vt:variant>
      <vt:variant>
        <vt:i4>1179699</vt:i4>
      </vt:variant>
      <vt:variant>
        <vt:i4>164</vt:i4>
      </vt:variant>
      <vt:variant>
        <vt:i4>0</vt:i4>
      </vt:variant>
      <vt:variant>
        <vt:i4>5</vt:i4>
      </vt:variant>
      <vt:variant>
        <vt:lpwstr/>
      </vt:variant>
      <vt:variant>
        <vt:lpwstr>_Toc215838742</vt:lpwstr>
      </vt:variant>
      <vt:variant>
        <vt:i4>1179699</vt:i4>
      </vt:variant>
      <vt:variant>
        <vt:i4>158</vt:i4>
      </vt:variant>
      <vt:variant>
        <vt:i4>0</vt:i4>
      </vt:variant>
      <vt:variant>
        <vt:i4>5</vt:i4>
      </vt:variant>
      <vt:variant>
        <vt:lpwstr/>
      </vt:variant>
      <vt:variant>
        <vt:lpwstr>_Toc215838741</vt:lpwstr>
      </vt:variant>
      <vt:variant>
        <vt:i4>1179699</vt:i4>
      </vt:variant>
      <vt:variant>
        <vt:i4>152</vt:i4>
      </vt:variant>
      <vt:variant>
        <vt:i4>0</vt:i4>
      </vt:variant>
      <vt:variant>
        <vt:i4>5</vt:i4>
      </vt:variant>
      <vt:variant>
        <vt:lpwstr/>
      </vt:variant>
      <vt:variant>
        <vt:lpwstr>_Toc215838740</vt:lpwstr>
      </vt:variant>
      <vt:variant>
        <vt:i4>1376307</vt:i4>
      </vt:variant>
      <vt:variant>
        <vt:i4>146</vt:i4>
      </vt:variant>
      <vt:variant>
        <vt:i4>0</vt:i4>
      </vt:variant>
      <vt:variant>
        <vt:i4>5</vt:i4>
      </vt:variant>
      <vt:variant>
        <vt:lpwstr/>
      </vt:variant>
      <vt:variant>
        <vt:lpwstr>_Toc215838739</vt:lpwstr>
      </vt:variant>
      <vt:variant>
        <vt:i4>1376307</vt:i4>
      </vt:variant>
      <vt:variant>
        <vt:i4>140</vt:i4>
      </vt:variant>
      <vt:variant>
        <vt:i4>0</vt:i4>
      </vt:variant>
      <vt:variant>
        <vt:i4>5</vt:i4>
      </vt:variant>
      <vt:variant>
        <vt:lpwstr/>
      </vt:variant>
      <vt:variant>
        <vt:lpwstr>_Toc215838738</vt:lpwstr>
      </vt:variant>
      <vt:variant>
        <vt:i4>1376307</vt:i4>
      </vt:variant>
      <vt:variant>
        <vt:i4>134</vt:i4>
      </vt:variant>
      <vt:variant>
        <vt:i4>0</vt:i4>
      </vt:variant>
      <vt:variant>
        <vt:i4>5</vt:i4>
      </vt:variant>
      <vt:variant>
        <vt:lpwstr/>
      </vt:variant>
      <vt:variant>
        <vt:lpwstr>_Toc215838737</vt:lpwstr>
      </vt:variant>
      <vt:variant>
        <vt:i4>1376307</vt:i4>
      </vt:variant>
      <vt:variant>
        <vt:i4>128</vt:i4>
      </vt:variant>
      <vt:variant>
        <vt:i4>0</vt:i4>
      </vt:variant>
      <vt:variant>
        <vt:i4>5</vt:i4>
      </vt:variant>
      <vt:variant>
        <vt:lpwstr/>
      </vt:variant>
      <vt:variant>
        <vt:lpwstr>_Toc215838736</vt:lpwstr>
      </vt:variant>
      <vt:variant>
        <vt:i4>1376307</vt:i4>
      </vt:variant>
      <vt:variant>
        <vt:i4>122</vt:i4>
      </vt:variant>
      <vt:variant>
        <vt:i4>0</vt:i4>
      </vt:variant>
      <vt:variant>
        <vt:i4>5</vt:i4>
      </vt:variant>
      <vt:variant>
        <vt:lpwstr/>
      </vt:variant>
      <vt:variant>
        <vt:lpwstr>_Toc215838735</vt:lpwstr>
      </vt:variant>
      <vt:variant>
        <vt:i4>1376307</vt:i4>
      </vt:variant>
      <vt:variant>
        <vt:i4>116</vt:i4>
      </vt:variant>
      <vt:variant>
        <vt:i4>0</vt:i4>
      </vt:variant>
      <vt:variant>
        <vt:i4>5</vt:i4>
      </vt:variant>
      <vt:variant>
        <vt:lpwstr/>
      </vt:variant>
      <vt:variant>
        <vt:lpwstr>_Toc215838734</vt:lpwstr>
      </vt:variant>
      <vt:variant>
        <vt:i4>1376307</vt:i4>
      </vt:variant>
      <vt:variant>
        <vt:i4>110</vt:i4>
      </vt:variant>
      <vt:variant>
        <vt:i4>0</vt:i4>
      </vt:variant>
      <vt:variant>
        <vt:i4>5</vt:i4>
      </vt:variant>
      <vt:variant>
        <vt:lpwstr/>
      </vt:variant>
      <vt:variant>
        <vt:lpwstr>_Toc215838733</vt:lpwstr>
      </vt:variant>
      <vt:variant>
        <vt:i4>1376307</vt:i4>
      </vt:variant>
      <vt:variant>
        <vt:i4>104</vt:i4>
      </vt:variant>
      <vt:variant>
        <vt:i4>0</vt:i4>
      </vt:variant>
      <vt:variant>
        <vt:i4>5</vt:i4>
      </vt:variant>
      <vt:variant>
        <vt:lpwstr/>
      </vt:variant>
      <vt:variant>
        <vt:lpwstr>_Toc215838732</vt:lpwstr>
      </vt:variant>
      <vt:variant>
        <vt:i4>1376307</vt:i4>
      </vt:variant>
      <vt:variant>
        <vt:i4>98</vt:i4>
      </vt:variant>
      <vt:variant>
        <vt:i4>0</vt:i4>
      </vt:variant>
      <vt:variant>
        <vt:i4>5</vt:i4>
      </vt:variant>
      <vt:variant>
        <vt:lpwstr/>
      </vt:variant>
      <vt:variant>
        <vt:lpwstr>_Toc215838731</vt:lpwstr>
      </vt:variant>
      <vt:variant>
        <vt:i4>1376307</vt:i4>
      </vt:variant>
      <vt:variant>
        <vt:i4>92</vt:i4>
      </vt:variant>
      <vt:variant>
        <vt:i4>0</vt:i4>
      </vt:variant>
      <vt:variant>
        <vt:i4>5</vt:i4>
      </vt:variant>
      <vt:variant>
        <vt:lpwstr/>
      </vt:variant>
      <vt:variant>
        <vt:lpwstr>_Toc215838730</vt:lpwstr>
      </vt:variant>
      <vt:variant>
        <vt:i4>1310771</vt:i4>
      </vt:variant>
      <vt:variant>
        <vt:i4>86</vt:i4>
      </vt:variant>
      <vt:variant>
        <vt:i4>0</vt:i4>
      </vt:variant>
      <vt:variant>
        <vt:i4>5</vt:i4>
      </vt:variant>
      <vt:variant>
        <vt:lpwstr/>
      </vt:variant>
      <vt:variant>
        <vt:lpwstr>_Toc215838729</vt:lpwstr>
      </vt:variant>
      <vt:variant>
        <vt:i4>1310771</vt:i4>
      </vt:variant>
      <vt:variant>
        <vt:i4>80</vt:i4>
      </vt:variant>
      <vt:variant>
        <vt:i4>0</vt:i4>
      </vt:variant>
      <vt:variant>
        <vt:i4>5</vt:i4>
      </vt:variant>
      <vt:variant>
        <vt:lpwstr/>
      </vt:variant>
      <vt:variant>
        <vt:lpwstr>_Toc215838728</vt:lpwstr>
      </vt:variant>
      <vt:variant>
        <vt:i4>1310771</vt:i4>
      </vt:variant>
      <vt:variant>
        <vt:i4>74</vt:i4>
      </vt:variant>
      <vt:variant>
        <vt:i4>0</vt:i4>
      </vt:variant>
      <vt:variant>
        <vt:i4>5</vt:i4>
      </vt:variant>
      <vt:variant>
        <vt:lpwstr/>
      </vt:variant>
      <vt:variant>
        <vt:lpwstr>_Toc215838727</vt:lpwstr>
      </vt:variant>
      <vt:variant>
        <vt:i4>1310771</vt:i4>
      </vt:variant>
      <vt:variant>
        <vt:i4>68</vt:i4>
      </vt:variant>
      <vt:variant>
        <vt:i4>0</vt:i4>
      </vt:variant>
      <vt:variant>
        <vt:i4>5</vt:i4>
      </vt:variant>
      <vt:variant>
        <vt:lpwstr/>
      </vt:variant>
      <vt:variant>
        <vt:lpwstr>_Toc215838726</vt:lpwstr>
      </vt:variant>
      <vt:variant>
        <vt:i4>1310771</vt:i4>
      </vt:variant>
      <vt:variant>
        <vt:i4>62</vt:i4>
      </vt:variant>
      <vt:variant>
        <vt:i4>0</vt:i4>
      </vt:variant>
      <vt:variant>
        <vt:i4>5</vt:i4>
      </vt:variant>
      <vt:variant>
        <vt:lpwstr/>
      </vt:variant>
      <vt:variant>
        <vt:lpwstr>_Toc215838725</vt:lpwstr>
      </vt:variant>
      <vt:variant>
        <vt:i4>1310771</vt:i4>
      </vt:variant>
      <vt:variant>
        <vt:i4>56</vt:i4>
      </vt:variant>
      <vt:variant>
        <vt:i4>0</vt:i4>
      </vt:variant>
      <vt:variant>
        <vt:i4>5</vt:i4>
      </vt:variant>
      <vt:variant>
        <vt:lpwstr/>
      </vt:variant>
      <vt:variant>
        <vt:lpwstr>_Toc215838724</vt:lpwstr>
      </vt:variant>
      <vt:variant>
        <vt:i4>1310771</vt:i4>
      </vt:variant>
      <vt:variant>
        <vt:i4>50</vt:i4>
      </vt:variant>
      <vt:variant>
        <vt:i4>0</vt:i4>
      </vt:variant>
      <vt:variant>
        <vt:i4>5</vt:i4>
      </vt:variant>
      <vt:variant>
        <vt:lpwstr/>
      </vt:variant>
      <vt:variant>
        <vt:lpwstr>_Toc215838723</vt:lpwstr>
      </vt:variant>
      <vt:variant>
        <vt:i4>1310771</vt:i4>
      </vt:variant>
      <vt:variant>
        <vt:i4>44</vt:i4>
      </vt:variant>
      <vt:variant>
        <vt:i4>0</vt:i4>
      </vt:variant>
      <vt:variant>
        <vt:i4>5</vt:i4>
      </vt:variant>
      <vt:variant>
        <vt:lpwstr/>
      </vt:variant>
      <vt:variant>
        <vt:lpwstr>_Toc215838722</vt:lpwstr>
      </vt:variant>
      <vt:variant>
        <vt:i4>1310771</vt:i4>
      </vt:variant>
      <vt:variant>
        <vt:i4>38</vt:i4>
      </vt:variant>
      <vt:variant>
        <vt:i4>0</vt:i4>
      </vt:variant>
      <vt:variant>
        <vt:i4>5</vt:i4>
      </vt:variant>
      <vt:variant>
        <vt:lpwstr/>
      </vt:variant>
      <vt:variant>
        <vt:lpwstr>_Toc215838721</vt:lpwstr>
      </vt:variant>
      <vt:variant>
        <vt:i4>1310771</vt:i4>
      </vt:variant>
      <vt:variant>
        <vt:i4>32</vt:i4>
      </vt:variant>
      <vt:variant>
        <vt:i4>0</vt:i4>
      </vt:variant>
      <vt:variant>
        <vt:i4>5</vt:i4>
      </vt:variant>
      <vt:variant>
        <vt:lpwstr/>
      </vt:variant>
      <vt:variant>
        <vt:lpwstr>_Toc215838720</vt:lpwstr>
      </vt:variant>
      <vt:variant>
        <vt:i4>1507379</vt:i4>
      </vt:variant>
      <vt:variant>
        <vt:i4>26</vt:i4>
      </vt:variant>
      <vt:variant>
        <vt:i4>0</vt:i4>
      </vt:variant>
      <vt:variant>
        <vt:i4>5</vt:i4>
      </vt:variant>
      <vt:variant>
        <vt:lpwstr/>
      </vt:variant>
      <vt:variant>
        <vt:lpwstr>_Toc215838719</vt:lpwstr>
      </vt:variant>
      <vt:variant>
        <vt:i4>1507379</vt:i4>
      </vt:variant>
      <vt:variant>
        <vt:i4>20</vt:i4>
      </vt:variant>
      <vt:variant>
        <vt:i4>0</vt:i4>
      </vt:variant>
      <vt:variant>
        <vt:i4>5</vt:i4>
      </vt:variant>
      <vt:variant>
        <vt:lpwstr/>
      </vt:variant>
      <vt:variant>
        <vt:lpwstr>_Toc215838718</vt:lpwstr>
      </vt:variant>
      <vt:variant>
        <vt:i4>1507379</vt:i4>
      </vt:variant>
      <vt:variant>
        <vt:i4>14</vt:i4>
      </vt:variant>
      <vt:variant>
        <vt:i4>0</vt:i4>
      </vt:variant>
      <vt:variant>
        <vt:i4>5</vt:i4>
      </vt:variant>
      <vt:variant>
        <vt:lpwstr/>
      </vt:variant>
      <vt:variant>
        <vt:lpwstr>_Toc215838717</vt:lpwstr>
      </vt:variant>
      <vt:variant>
        <vt:i4>1507379</vt:i4>
      </vt:variant>
      <vt:variant>
        <vt:i4>8</vt:i4>
      </vt:variant>
      <vt:variant>
        <vt:i4>0</vt:i4>
      </vt:variant>
      <vt:variant>
        <vt:i4>5</vt:i4>
      </vt:variant>
      <vt:variant>
        <vt:lpwstr/>
      </vt:variant>
      <vt:variant>
        <vt:lpwstr>_Toc215838716</vt:lpwstr>
      </vt:variant>
      <vt:variant>
        <vt:i4>1507379</vt:i4>
      </vt:variant>
      <vt:variant>
        <vt:i4>2</vt:i4>
      </vt:variant>
      <vt:variant>
        <vt:i4>0</vt:i4>
      </vt:variant>
      <vt:variant>
        <vt:i4>5</vt:i4>
      </vt:variant>
      <vt:variant>
        <vt:lpwstr/>
      </vt:variant>
      <vt:variant>
        <vt:lpwstr>_Toc215838715</vt:lpwstr>
      </vt:variant>
      <vt:variant>
        <vt:i4>6946894</vt:i4>
      </vt:variant>
      <vt:variant>
        <vt:i4>15</vt:i4>
      </vt:variant>
      <vt:variant>
        <vt:i4>0</vt:i4>
      </vt:variant>
      <vt:variant>
        <vt:i4>5</vt:i4>
      </vt:variant>
      <vt:variant>
        <vt:lpwstr>mailto:Jill.Bruce@finance.gov.au</vt:lpwstr>
      </vt:variant>
      <vt:variant>
        <vt:lpwstr/>
      </vt:variant>
      <vt:variant>
        <vt:i4>655400</vt:i4>
      </vt:variant>
      <vt:variant>
        <vt:i4>12</vt:i4>
      </vt:variant>
      <vt:variant>
        <vt:i4>0</vt:i4>
      </vt:variant>
      <vt:variant>
        <vt:i4>5</vt:i4>
      </vt:variant>
      <vt:variant>
        <vt:lpwstr>mailto:Shahana.Parbeen@finance.gov.au</vt:lpwstr>
      </vt:variant>
      <vt:variant>
        <vt:lpwstr/>
      </vt:variant>
      <vt:variant>
        <vt:i4>6946894</vt:i4>
      </vt:variant>
      <vt:variant>
        <vt:i4>9</vt:i4>
      </vt:variant>
      <vt:variant>
        <vt:i4>0</vt:i4>
      </vt:variant>
      <vt:variant>
        <vt:i4>5</vt:i4>
      </vt:variant>
      <vt:variant>
        <vt:lpwstr>mailto:Jill.Bruce@finance.gov.au</vt:lpwstr>
      </vt:variant>
      <vt:variant>
        <vt:lpwstr/>
      </vt:variant>
      <vt:variant>
        <vt:i4>7209028</vt:i4>
      </vt:variant>
      <vt:variant>
        <vt:i4>6</vt:i4>
      </vt:variant>
      <vt:variant>
        <vt:i4>0</vt:i4>
      </vt:variant>
      <vt:variant>
        <vt:i4>5</vt:i4>
      </vt:variant>
      <vt:variant>
        <vt:lpwstr>mailto:Alex.Berry@finance.gov.au</vt:lpwstr>
      </vt:variant>
      <vt:variant>
        <vt:lpwstr/>
      </vt:variant>
      <vt:variant>
        <vt:i4>655400</vt:i4>
      </vt:variant>
      <vt:variant>
        <vt:i4>3</vt:i4>
      </vt:variant>
      <vt:variant>
        <vt:i4>0</vt:i4>
      </vt:variant>
      <vt:variant>
        <vt:i4>5</vt:i4>
      </vt:variant>
      <vt:variant>
        <vt:lpwstr>mailto:Shahana.Parbeen@finance.gov.au</vt:lpwstr>
      </vt:variant>
      <vt:variant>
        <vt:lpwstr/>
      </vt:variant>
      <vt:variant>
        <vt:i4>7209028</vt:i4>
      </vt:variant>
      <vt:variant>
        <vt:i4>0</vt:i4>
      </vt:variant>
      <vt:variant>
        <vt:i4>0</vt:i4>
      </vt:variant>
      <vt:variant>
        <vt:i4>5</vt:i4>
      </vt:variant>
      <vt:variant>
        <vt:lpwstr>mailto:Alex.Berry@finance.gov.au</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Guide to preparing the 2025-26 PAES</dc:title>
  <dc:subject/>
  <dc:creator>Department of Finance</dc:creator>
  <cp:keywords>[SEC=OFFICIAL]</cp:keywords>
  <dc:description/>
  <cp:lastModifiedBy>Truong, Minh</cp:lastModifiedBy>
  <cp:revision>1884</cp:revision>
  <cp:lastPrinted>2025-12-11T00:10:00Z</cp:lastPrinted>
  <dcterms:created xsi:type="dcterms:W3CDTF">2024-11-20T13:36:00Z</dcterms:created>
  <dcterms:modified xsi:type="dcterms:W3CDTF">2026-06-22T02:14:00Z</dcterms:modified>
  <cp:category/>
  <cp:contentStatus>OFFICIAL</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2017-12-12T00:00:00Z</vt:filetime>
  </property>
  <property fmtid="{D5CDD505-2E9C-101B-9397-08002B2CF9AE}" pid="3" name="Creator">
    <vt:lpwstr>Acrobat PDFMaker 15 for Word</vt:lpwstr>
  </property>
  <property fmtid="{D5CDD505-2E9C-101B-9397-08002B2CF9AE}" pid="4" name="LastSaved">
    <vt:filetime>2018-11-25T00:00:00Z</vt:filetime>
  </property>
  <property fmtid="{D5CDD505-2E9C-101B-9397-08002B2CF9AE}" pid="5" name="_DocHome">
    <vt:i4>391410571</vt:i4>
  </property>
  <property fmtid="{D5CDD505-2E9C-101B-9397-08002B2CF9AE}" pid="6" name="ContentTypeId">
    <vt:lpwstr>0x010100B7B479F47583304BA8B631462CC772D7008F7CFF9272C47D4280006CCC81AF3990</vt:lpwstr>
  </property>
  <property fmtid="{D5CDD505-2E9C-101B-9397-08002B2CF9AE}" pid="7" name="TaxKeyword">
    <vt:lpwstr>34;#[SEC=OFFICIAL]|07351cc0-de73-4913-be2f-56f124cbf8bb</vt:lpwstr>
  </property>
  <property fmtid="{D5CDD505-2E9C-101B-9397-08002B2CF9AE}" pid="8" name="AbtEntity">
    <vt:lpwstr>2;#Department of Finance|fd660e8f-8f31-49bd-92a3-d31d4da31afe</vt:lpwstr>
  </property>
  <property fmtid="{D5CDD505-2E9C-101B-9397-08002B2CF9AE}" pid="9" name="Function and Activity">
    <vt:lpwstr/>
  </property>
  <property fmtid="{D5CDD505-2E9C-101B-9397-08002B2CF9AE}" pid="10" name="OrgUnit">
    <vt:lpwstr>1;#Agency Accounting and Budget Framework|17de058c-12f7-44f2-8e7d-03ff49305e52</vt:lpwstr>
  </property>
  <property fmtid="{D5CDD505-2E9C-101B-9397-08002B2CF9AE}" pid="11" name="InitiatingEntity">
    <vt:lpwstr>2;#Department of Finance|fd660e8f-8f31-49bd-92a3-d31d4da31afe</vt:lpwstr>
  </property>
  <property fmtid="{D5CDD505-2E9C-101B-9397-08002B2CF9AE}" pid="12" name="KnowledgeTopics">
    <vt:lpwstr/>
  </property>
  <property fmtid="{D5CDD505-2E9C-101B-9397-08002B2CF9AE}" pid="13" name="DocumentType">
    <vt:lpwstr/>
  </property>
  <property fmtid="{D5CDD505-2E9C-101B-9397-08002B2CF9AE}" pid="14" name="ResponsibleArea">
    <vt:lpwstr/>
  </property>
  <property fmtid="{D5CDD505-2E9C-101B-9397-08002B2CF9AE}" pid="15" name="SharedWithUsers">
    <vt:lpwstr>273;#Saywell, David;#478;#Shan, Axel;#479;#Ustick, Heather;#94;#Sartore, Louise;#480;#Calcino, Lisa;#412;#Navaratnam, Michael;#172;#Bollen, Gareth;#419;#Wade, Josh;#458;#Zhang, Penny;#281;#Carn, Kelly;#482;#Lockhart, Alexandra;#481;#Truswell, Kylee;#485;#</vt:lpwstr>
  </property>
  <property fmtid="{D5CDD505-2E9C-101B-9397-08002B2CF9AE}" pid="16" name="EmReceivedByName">
    <vt:lpwstr/>
  </property>
  <property fmtid="{D5CDD505-2E9C-101B-9397-08002B2CF9AE}" pid="17" name="EmSubject">
    <vt:lpwstr/>
  </property>
  <property fmtid="{D5CDD505-2E9C-101B-9397-08002B2CF9AE}" pid="18" name="EmToAddress">
    <vt:lpwstr/>
  </property>
  <property fmtid="{D5CDD505-2E9C-101B-9397-08002B2CF9AE}" pid="19" name="EmCategory">
    <vt:lpwstr/>
  </property>
  <property fmtid="{D5CDD505-2E9C-101B-9397-08002B2CF9AE}" pid="20" name="EmConversationIndex">
    <vt:lpwstr/>
  </property>
  <property fmtid="{D5CDD505-2E9C-101B-9397-08002B2CF9AE}" pid="21" name="EmBody">
    <vt:lpwstr/>
  </property>
  <property fmtid="{D5CDD505-2E9C-101B-9397-08002B2CF9AE}" pid="22" name="EmHasAttachments">
    <vt:bool>false</vt:bool>
  </property>
  <property fmtid="{D5CDD505-2E9C-101B-9397-08002B2CF9AE}" pid="23" name="EmCC">
    <vt:lpwstr/>
  </property>
  <property fmtid="{D5CDD505-2E9C-101B-9397-08002B2CF9AE}" pid="24" name="EmBCCSMTPAddress">
    <vt:lpwstr/>
  </property>
  <property fmtid="{D5CDD505-2E9C-101B-9397-08002B2CF9AE}" pid="25" name="EmFromName">
    <vt:lpwstr/>
  </property>
  <property fmtid="{D5CDD505-2E9C-101B-9397-08002B2CF9AE}" pid="26" name="About Entity">
    <vt:lpwstr>1;#Department of Finance|fd660e8f-8f31-49bd-92a3-d31d4da31afe</vt:lpwstr>
  </property>
  <property fmtid="{D5CDD505-2E9C-101B-9397-08002B2CF9AE}" pid="27" name="EmFrom">
    <vt:lpwstr/>
  </property>
  <property fmtid="{D5CDD505-2E9C-101B-9397-08002B2CF9AE}" pid="28" name="EmAttachmentNames">
    <vt:lpwstr/>
  </property>
  <property fmtid="{D5CDD505-2E9C-101B-9397-08002B2CF9AE}" pid="29" name="EmSentOnBehalfOfName">
    <vt:lpwstr/>
  </property>
  <property fmtid="{D5CDD505-2E9C-101B-9397-08002B2CF9AE}" pid="30" name="EmTo">
    <vt:lpwstr/>
  </property>
  <property fmtid="{D5CDD505-2E9C-101B-9397-08002B2CF9AE}" pid="31" name="EmToSMTPAddress">
    <vt:lpwstr/>
  </property>
  <property fmtid="{D5CDD505-2E9C-101B-9397-08002B2CF9AE}" pid="32" name="Initiating Entity">
    <vt:lpwstr>1;#Department of Finance|fd660e8f-8f31-49bd-92a3-d31d4da31afe</vt:lpwstr>
  </property>
  <property fmtid="{D5CDD505-2E9C-101B-9397-08002B2CF9AE}" pid="33" name="Organisation Unit">
    <vt:lpwstr>2;#Accounting FW and Capability Support|17de058c-12f7-44f2-8e7d-03ff49305e52</vt:lpwstr>
  </property>
  <property fmtid="{D5CDD505-2E9C-101B-9397-08002B2CF9AE}" pid="34" name="EmCCSMTPAddress">
    <vt:lpwstr/>
  </property>
  <property fmtid="{D5CDD505-2E9C-101B-9397-08002B2CF9AE}" pid="35" name="EmConversationID">
    <vt:lpwstr/>
  </property>
  <property fmtid="{D5CDD505-2E9C-101B-9397-08002B2CF9AE}" pid="36" name="EmBCC">
    <vt:lpwstr/>
  </property>
  <property fmtid="{D5CDD505-2E9C-101B-9397-08002B2CF9AE}" pid="37" name="EmID">
    <vt:lpwstr/>
  </property>
  <property fmtid="{D5CDD505-2E9C-101B-9397-08002B2CF9AE}" pid="38" name="EmCon">
    <vt:lpwstr/>
  </property>
  <property fmtid="{D5CDD505-2E9C-101B-9397-08002B2CF9AE}" pid="39" name="EmCompanies">
    <vt:lpwstr/>
  </property>
  <property fmtid="{D5CDD505-2E9C-101B-9397-08002B2CF9AE}" pid="40" name="EmFromSMTPAddress">
    <vt:lpwstr/>
  </property>
  <property fmtid="{D5CDD505-2E9C-101B-9397-08002B2CF9AE}" pid="41" name="EmAttachCount">
    <vt:lpwstr/>
  </property>
  <property fmtid="{D5CDD505-2E9C-101B-9397-08002B2CF9AE}" pid="42" name="EmReceivedOnBehalfOfName">
    <vt:lpwstr/>
  </property>
  <property fmtid="{D5CDD505-2E9C-101B-9397-08002B2CF9AE}" pid="43" name="EmReplyRecipients">
    <vt:lpwstr/>
  </property>
  <property fmtid="{D5CDD505-2E9C-101B-9397-08002B2CF9AE}" pid="44" name="EmRetentionPolicyName">
    <vt:lpwstr/>
  </property>
  <property fmtid="{D5CDD505-2E9C-101B-9397-08002B2CF9AE}" pid="45" name="EmReplyRecipientNames">
    <vt:lpwstr/>
  </property>
  <property fmtid="{D5CDD505-2E9C-101B-9397-08002B2CF9AE}" pid="46" name="MediaServiceImageTags">
    <vt:lpwstr/>
  </property>
  <property fmtid="{D5CDD505-2E9C-101B-9397-08002B2CF9AE}" pid="47" name="PM_Namespace">
    <vt:lpwstr>gov.au</vt:lpwstr>
  </property>
  <property fmtid="{D5CDD505-2E9C-101B-9397-08002B2CF9AE}" pid="48" name="PM_Caveats_Count">
    <vt:lpwstr>0</vt:lpwstr>
  </property>
  <property fmtid="{D5CDD505-2E9C-101B-9397-08002B2CF9AE}" pid="49" name="PM_Version">
    <vt:lpwstr>2018.4</vt:lpwstr>
  </property>
  <property fmtid="{D5CDD505-2E9C-101B-9397-08002B2CF9AE}" pid="50" name="PM_Note">
    <vt:lpwstr/>
  </property>
  <property fmtid="{D5CDD505-2E9C-101B-9397-08002B2CF9AE}" pid="51" name="PM_Qualifier">
    <vt:lpwstr/>
  </property>
  <property fmtid="{D5CDD505-2E9C-101B-9397-08002B2CF9AE}" pid="52" name="PM_SecurityClassification">
    <vt:lpwstr>OFFICIAL</vt:lpwstr>
  </property>
  <property fmtid="{D5CDD505-2E9C-101B-9397-08002B2CF9AE}" pid="53" name="PM_ProtectiveMarkingValue_Header">
    <vt:lpwstr>OFFICIAL</vt:lpwstr>
  </property>
  <property fmtid="{D5CDD505-2E9C-101B-9397-08002B2CF9AE}" pid="54" name="PM_OriginationTimeStamp">
    <vt:lpwstr>2023-09-01T05:00:54Z</vt:lpwstr>
  </property>
  <property fmtid="{D5CDD505-2E9C-101B-9397-08002B2CF9AE}" pid="55" name="PM_Markers">
    <vt:lpwstr/>
  </property>
  <property fmtid="{D5CDD505-2E9C-101B-9397-08002B2CF9AE}" pid="56" name="MSIP_Label_87d6481e-ccdd-4ab6-8b26-05a0df5699e7_Name">
    <vt:lpwstr>OFFICIAL</vt:lpwstr>
  </property>
  <property fmtid="{D5CDD505-2E9C-101B-9397-08002B2CF9AE}" pid="57" name="MSIP_Label_87d6481e-ccdd-4ab6-8b26-05a0df5699e7_SiteId">
    <vt:lpwstr>08954cee-4782-4ff6-9ad5-1997dccef4b0</vt:lpwstr>
  </property>
  <property fmtid="{D5CDD505-2E9C-101B-9397-08002B2CF9AE}" pid="58" name="MSIP_Label_87d6481e-ccdd-4ab6-8b26-05a0df5699e7_Enabled">
    <vt:lpwstr>true</vt:lpwstr>
  </property>
  <property fmtid="{D5CDD505-2E9C-101B-9397-08002B2CF9AE}" pid="59" name="MSIP_Label_87d6481e-ccdd-4ab6-8b26-05a0df5699e7_SetDate">
    <vt:lpwstr>2023-09-01T05:00:54Z</vt:lpwstr>
  </property>
  <property fmtid="{D5CDD505-2E9C-101B-9397-08002B2CF9AE}" pid="60" name="MSIP_Label_87d6481e-ccdd-4ab6-8b26-05a0df5699e7_Method">
    <vt:lpwstr>Privileged</vt:lpwstr>
  </property>
  <property fmtid="{D5CDD505-2E9C-101B-9397-08002B2CF9AE}" pid="61" name="MSIP_Label_87d6481e-ccdd-4ab6-8b26-05a0df5699e7_ContentBits">
    <vt:lpwstr>3</vt:lpwstr>
  </property>
  <property fmtid="{D5CDD505-2E9C-101B-9397-08002B2CF9AE}" pid="62" name="PM_InsertionValue">
    <vt:lpwstr>OFFICIAL</vt:lpwstr>
  </property>
  <property fmtid="{D5CDD505-2E9C-101B-9397-08002B2CF9AE}" pid="63" name="PM_DisplayValueSecClassificationWithQualifier">
    <vt:lpwstr>OFFICIAL</vt:lpwstr>
  </property>
  <property fmtid="{D5CDD505-2E9C-101B-9397-08002B2CF9AE}" pid="64" name="PM_Originating_FileId">
    <vt:lpwstr>4860B63B44504664A469D5F04A9BD9A1</vt:lpwstr>
  </property>
  <property fmtid="{D5CDD505-2E9C-101B-9397-08002B2CF9AE}" pid="65" name="PM_ProtectiveMarkingValue_Footer">
    <vt:lpwstr>OFFICIAL</vt:lpwstr>
  </property>
  <property fmtid="{D5CDD505-2E9C-101B-9397-08002B2CF9AE}" pid="66" name="PM_ProtectiveMarkingImage_Header">
    <vt:lpwstr>C:\Program Files\Common Files\janusNET Shared\janusSEAL\Images\DocumentSlashBlue.png</vt:lpwstr>
  </property>
  <property fmtid="{D5CDD505-2E9C-101B-9397-08002B2CF9AE}" pid="67" name="PM_ProtectiveMarkingImage_Footer">
    <vt:lpwstr>C:\Program Files\Common Files\janusNET Shared\janusSEAL\Images\DocumentSlashBlue.png</vt:lpwstr>
  </property>
  <property fmtid="{D5CDD505-2E9C-101B-9397-08002B2CF9AE}" pid="68" name="PM_Display">
    <vt:lpwstr>OFFICIAL</vt:lpwstr>
  </property>
  <property fmtid="{D5CDD505-2E9C-101B-9397-08002B2CF9AE}" pid="69" name="PM_OriginatorDomainName_SHA256">
    <vt:lpwstr>325440F6CA31C4C3BCE4433552DC42928CAAD3E2731ABE35FDE729ECEB763AF0</vt:lpwstr>
  </property>
  <property fmtid="{D5CDD505-2E9C-101B-9397-08002B2CF9AE}" pid="70" name="PMUuid">
    <vt:lpwstr>v=2022.2;d=gov.au;g=46DD6D7C-8107-577B-BC6E-F348953B2E44</vt:lpwstr>
  </property>
  <property fmtid="{D5CDD505-2E9C-101B-9397-08002B2CF9AE}" pid="71" name="PM_Hash_Version">
    <vt:lpwstr>2022.1</vt:lpwstr>
  </property>
  <property fmtid="{D5CDD505-2E9C-101B-9397-08002B2CF9AE}" pid="72" name="PM_SecurityClassification_Prev">
    <vt:lpwstr>OFFICIAL</vt:lpwstr>
  </property>
  <property fmtid="{D5CDD505-2E9C-101B-9397-08002B2CF9AE}" pid="73" name="PM_Qualifier_Prev">
    <vt:lpwstr/>
  </property>
  <property fmtid="{D5CDD505-2E9C-101B-9397-08002B2CF9AE}" pid="74" name="Function_x0020_and_x0020_Activity">
    <vt:lpwstr/>
  </property>
  <property fmtid="{D5CDD505-2E9C-101B-9397-08002B2CF9AE}" pid="75" name="Initiating_x0020_Entity">
    <vt:lpwstr>1;#Department of Finance|fd660e8f-8f31-49bd-92a3-d31d4da31afe</vt:lpwstr>
  </property>
  <property fmtid="{D5CDD505-2E9C-101B-9397-08002B2CF9AE}" pid="76" name="Organisation_x0020_Unit">
    <vt:lpwstr>2;#Accounting FW and Capability Support|17de058c-12f7-44f2-8e7d-03ff49305e52</vt:lpwstr>
  </property>
  <property fmtid="{D5CDD505-2E9C-101B-9397-08002B2CF9AE}" pid="77" name="About_x0020_Entity">
    <vt:lpwstr>1;#Department of Finance|fd660e8f-8f31-49bd-92a3-d31d4da31afe</vt:lpwstr>
  </property>
  <property fmtid="{D5CDD505-2E9C-101B-9397-08002B2CF9AE}" pid="78" name="_dlc_DocIdItemGuid">
    <vt:lpwstr>8c9e042e-8f73-42ba-a49c-a4c413892e7b</vt:lpwstr>
  </property>
  <property fmtid="{D5CDD505-2E9C-101B-9397-08002B2CF9AE}" pid="79" name="PMHMAC">
    <vt:lpwstr>v=2022.1;a=SHA256;h=A4FFAE5F65DD27A4BFF29BD23922C7375083E7B844FA395E7BB4D4C856E45ADE</vt:lpwstr>
  </property>
  <property fmtid="{D5CDD505-2E9C-101B-9397-08002B2CF9AE}" pid="80" name="MSIP_Label_87d6481e-ccdd-4ab6-8b26-05a0df5699e7_ActionId">
    <vt:lpwstr>15976ede7a964e68bc50153c2ddbebf4</vt:lpwstr>
  </property>
  <property fmtid="{D5CDD505-2E9C-101B-9397-08002B2CF9AE}" pid="81" name="PM_Hash_Salt_Prev">
    <vt:lpwstr>2D1ABB0FD7D3E4C13F9E8A8001586B62</vt:lpwstr>
  </property>
  <property fmtid="{D5CDD505-2E9C-101B-9397-08002B2CF9AE}" pid="82" name="PM_Hash_Salt">
    <vt:lpwstr>32D3E7E9BCCD64473473E501436D4593</vt:lpwstr>
  </property>
  <property fmtid="{D5CDD505-2E9C-101B-9397-08002B2CF9AE}" pid="83" name="PM_Hash_SHA1">
    <vt:lpwstr>4E8D69A95DD63247CC8B4AE5058A2C5421E5CE6A</vt:lpwstr>
  </property>
  <property fmtid="{D5CDD505-2E9C-101B-9397-08002B2CF9AE}" pid="84" name="PM_OriginatorUserAccountName_SHA256">
    <vt:lpwstr>3F9C3930C95A80FE14E5E569A96906FECB80D374DD6F0E6814A1821B290CD60B</vt:lpwstr>
  </property>
  <property fmtid="{D5CDD505-2E9C-101B-9397-08002B2CF9AE}" pid="85" name="PM_Originator_Hash_SHA1">
    <vt:lpwstr>C4E8576B6510B1FB5DEF9BBC04AB3A64E004CBD8</vt:lpwstr>
  </property>
  <property fmtid="{D5CDD505-2E9C-101B-9397-08002B2CF9AE}" pid="86" name="docLang">
    <vt:lpwstr>en</vt:lpwstr>
  </property>
  <property fmtid="{D5CDD505-2E9C-101B-9397-08002B2CF9AE}" pid="87" name="PM_Expires">
    <vt:lpwstr/>
  </property>
  <property fmtid="{D5CDD505-2E9C-101B-9397-08002B2CF9AE}" pid="88" name="PM_DownTo">
    <vt:lpwstr/>
  </property>
</Properties>
</file>