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8"/>
  </p:notesMasterIdLst>
  <p:handoutMasterIdLst>
    <p:handoutMasterId r:id="rId9"/>
  </p:handoutMasterIdLst>
  <p:sldIdLst>
    <p:sldId id="256"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ECF2A76-C7E4-0FD7-FD7A-4DAD66E1A0A7}" name="Whitfort, Matt" initials="MW" userId="S::Matthew.Whitfort@finance.gov.au::3bae1c4a-11a4-4b45-a025-7c08c1945faf"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6BA1FF"/>
    <a:srgbClr val="B293D5"/>
    <a:srgbClr val="4BB5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1242" y="2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customXml" Target="../customXml/item5.xml"/><Relationship Id="rId10" Type="http://schemas.openxmlformats.org/officeDocument/2006/relationships/presProps" Target="presProps.xml"/><Relationship Id="rId4" Type="http://schemas.openxmlformats.org/officeDocument/2006/relationships/customXml" Target="../customXml/item4.xml"/><Relationship Id="rId9" Type="http://schemas.openxmlformats.org/officeDocument/2006/relationships/handoutMaster" Target="handoutMasters/handoutMaster1.xml"/><Relationship Id="rId14"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879A4BB-3841-06A7-DF1D-D7BB6EC3581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a:extLst>
              <a:ext uri="{FF2B5EF4-FFF2-40B4-BE49-F238E27FC236}">
                <a16:creationId xmlns:a16="http://schemas.microsoft.com/office/drawing/2014/main" id="{F7BE3038-95CF-FCCF-AD2F-8476C23F0BB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A5117D1-3D48-449F-B4CD-E9D8066F69D7}" type="datetimeFigureOut">
              <a:rPr lang="en-AU" smtClean="0"/>
              <a:t>7/05/2025</a:t>
            </a:fld>
            <a:endParaRPr lang="en-AU"/>
          </a:p>
        </p:txBody>
      </p:sp>
      <p:sp>
        <p:nvSpPr>
          <p:cNvPr id="4" name="Footer Placeholder 3">
            <a:extLst>
              <a:ext uri="{FF2B5EF4-FFF2-40B4-BE49-F238E27FC236}">
                <a16:creationId xmlns:a16="http://schemas.microsoft.com/office/drawing/2014/main" id="{0225914E-5687-198A-A2A0-B064195B9FA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a:extLst>
              <a:ext uri="{FF2B5EF4-FFF2-40B4-BE49-F238E27FC236}">
                <a16:creationId xmlns:a16="http://schemas.microsoft.com/office/drawing/2014/main" id="{DF260F4F-F026-A17B-21D2-43721BDE385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1223F41-F047-4BC7-83D8-82D7F2F8E2CE}" type="slidenum">
              <a:rPr lang="en-AU" smtClean="0"/>
              <a:t>‹#›</a:t>
            </a:fld>
            <a:endParaRPr lang="en-AU"/>
          </a:p>
        </p:txBody>
      </p:sp>
    </p:spTree>
    <p:extLst>
      <p:ext uri="{BB962C8B-B14F-4D97-AF65-F5344CB8AC3E}">
        <p14:creationId xmlns:p14="http://schemas.microsoft.com/office/powerpoint/2010/main" val="3276152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CD4A8E-2B50-464D-B447-6B1C4399120E}" type="datetimeFigureOut">
              <a:rPr lang="en-AU" smtClean="0"/>
              <a:t>7/05/2025</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50FA4D-2A59-4D68-A773-26CF99AFE5B5}" type="slidenum">
              <a:rPr lang="en-AU" smtClean="0"/>
              <a:t>‹#›</a:t>
            </a:fld>
            <a:endParaRPr lang="en-AU"/>
          </a:p>
        </p:txBody>
      </p:sp>
    </p:spTree>
    <p:extLst>
      <p:ext uri="{BB962C8B-B14F-4D97-AF65-F5344CB8AC3E}">
        <p14:creationId xmlns:p14="http://schemas.microsoft.com/office/powerpoint/2010/main" val="32358295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a:p>
        </p:txBody>
      </p:sp>
      <p:sp>
        <p:nvSpPr>
          <p:cNvPr id="4" name="Slide Number Placeholder 3"/>
          <p:cNvSpPr>
            <a:spLocks noGrp="1"/>
          </p:cNvSpPr>
          <p:nvPr>
            <p:ph type="sldNum" sz="quarter" idx="5"/>
          </p:nvPr>
        </p:nvSpPr>
        <p:spPr/>
        <p:txBody>
          <a:bodyPr/>
          <a:lstStyle/>
          <a:p>
            <a:fld id="{5750FA4D-2A59-4D68-A773-26CF99AFE5B5}" type="slidenum">
              <a:rPr lang="en-AU" smtClean="0"/>
              <a:t>1</a:t>
            </a:fld>
            <a:endParaRPr lang="en-AU"/>
          </a:p>
        </p:txBody>
      </p:sp>
      <p:sp>
        <p:nvSpPr>
          <p:cNvPr id="5" name="Footer Placeholder 4">
            <a:extLst>
              <a:ext uri="{FF2B5EF4-FFF2-40B4-BE49-F238E27FC236}">
                <a16:creationId xmlns:a16="http://schemas.microsoft.com/office/drawing/2014/main" id="{6FB9CD03-CDA2-B278-74FB-215DFD5BB11C}"/>
              </a:ext>
            </a:extLst>
          </p:cNvPr>
          <p:cNvSpPr>
            <a:spLocks noGrp="1"/>
          </p:cNvSpPr>
          <p:nvPr>
            <p:ph type="ftr" sz="quarter" idx="4"/>
          </p:nvPr>
        </p:nvSpPr>
        <p:spPr>
          <a:xfrm>
            <a:off x="0" y="8685213"/>
            <a:ext cx="2971800" cy="458787"/>
          </a:xfrm>
        </p:spPr>
        <p:txBody>
          <a:bodyPr/>
          <a:lstStyle/>
          <a:p>
            <a:pPr algn="ctr"/>
            <a:endParaRPr lang="en-AU" b="1">
              <a:solidFill>
                <a:srgbClr val="FF0000"/>
              </a:solidFill>
              <a:latin typeface="Arial" panose="020B0604020202020204" pitchFamily="34" charset="0"/>
            </a:endParaRPr>
          </a:p>
        </p:txBody>
      </p:sp>
      <p:sp>
        <p:nvSpPr>
          <p:cNvPr id="6" name="Header Placeholder 5">
            <a:extLst>
              <a:ext uri="{FF2B5EF4-FFF2-40B4-BE49-F238E27FC236}">
                <a16:creationId xmlns:a16="http://schemas.microsoft.com/office/drawing/2014/main" id="{3F719705-669C-6951-E3CA-40A25454E35F}"/>
              </a:ext>
            </a:extLst>
          </p:cNvPr>
          <p:cNvSpPr>
            <a:spLocks noGrp="1"/>
          </p:cNvSpPr>
          <p:nvPr>
            <p:ph type="hdr" sz="quarter"/>
          </p:nvPr>
        </p:nvSpPr>
        <p:spPr>
          <a:xfrm>
            <a:off x="0" y="0"/>
            <a:ext cx="2971800" cy="458788"/>
          </a:xfrm>
        </p:spPr>
        <p:txBody>
          <a:bodyPr/>
          <a:lstStyle/>
          <a:p>
            <a:pPr algn="ctr"/>
            <a:endParaRPr lang="en-AU" b="1">
              <a:solidFill>
                <a:srgbClr val="FF0000"/>
              </a:solidFill>
              <a:latin typeface="Arial" panose="020B0604020202020204" pitchFamily="34" charset="0"/>
            </a:endParaRPr>
          </a:p>
        </p:txBody>
      </p:sp>
    </p:spTree>
    <p:extLst>
      <p:ext uri="{BB962C8B-B14F-4D97-AF65-F5344CB8AC3E}">
        <p14:creationId xmlns:p14="http://schemas.microsoft.com/office/powerpoint/2010/main" val="3617208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8270-787B-756A-E0DA-CD689A6DAE1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D0A50616-83C0-589E-AB56-6C1ABE849E2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A546CE79-9D31-8413-9B51-8C26699FE435}"/>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5" name="Footer Placeholder 4">
            <a:extLst>
              <a:ext uri="{FF2B5EF4-FFF2-40B4-BE49-F238E27FC236}">
                <a16:creationId xmlns:a16="http://schemas.microsoft.com/office/drawing/2014/main" id="{C35BD8D8-F7CC-15C7-F17B-C746E758222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C0B9A8B-E8FD-CCB6-67B1-EA18947F8213}"/>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411243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A0F93-866E-E5E1-4320-9FBCDFAE22BD}"/>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B489A4FA-651E-B22D-DFFB-6A9A1B58876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7E43ED11-A02D-17A9-5A97-CC43B2986C52}"/>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5" name="Footer Placeholder 4">
            <a:extLst>
              <a:ext uri="{FF2B5EF4-FFF2-40B4-BE49-F238E27FC236}">
                <a16:creationId xmlns:a16="http://schemas.microsoft.com/office/drawing/2014/main" id="{C083F0F0-D5DF-A2B5-D06B-D48C0962E46D}"/>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5DD3C187-266E-3B50-11B9-865756B41F27}"/>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827020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4FE53A-3B79-888B-2356-AB319989E67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1548158E-D521-4838-B3C9-48B3EF75A4A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0A9D28F-C56C-CC88-FFEE-21F1FAC627E3}"/>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5" name="Footer Placeholder 4">
            <a:extLst>
              <a:ext uri="{FF2B5EF4-FFF2-40B4-BE49-F238E27FC236}">
                <a16:creationId xmlns:a16="http://schemas.microsoft.com/office/drawing/2014/main" id="{BF5ADFA7-5B0E-1461-D2A7-C50386D7D49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0F59DFF-D9BE-A51A-3378-8C9C79F29F36}"/>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3081612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52FD9-4D36-7966-C3AB-FED9AE24C76C}"/>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0CABF33A-E659-7DC2-6779-51B09E0ED8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59AE71B-6A14-CDDA-2242-2F3CDBBB1C08}"/>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5" name="Footer Placeholder 4">
            <a:extLst>
              <a:ext uri="{FF2B5EF4-FFF2-40B4-BE49-F238E27FC236}">
                <a16:creationId xmlns:a16="http://schemas.microsoft.com/office/drawing/2014/main" id="{E3AF6F58-9AF5-3049-BAED-656F6358745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3F4051A7-D2C9-B951-6546-273A754C0ECC}"/>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6078016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EE922-0EF3-A472-D900-F3BA9AB45A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EF6E53A-42B9-F91E-415D-AC80698E177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EF97D7-021A-392D-EFAA-421544D26B7B}"/>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5" name="Footer Placeholder 4">
            <a:extLst>
              <a:ext uri="{FF2B5EF4-FFF2-40B4-BE49-F238E27FC236}">
                <a16:creationId xmlns:a16="http://schemas.microsoft.com/office/drawing/2014/main" id="{32596F11-1B62-0A53-944C-D6454BEC8BA2}"/>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FC4E0CA4-D1E0-E46F-339B-D16D14FEB553}"/>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2756629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DCA9D-2437-07F5-5D29-D8C01F47753E}"/>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382400E-84A1-4C7C-3FCF-BE707B0FB3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C72C0F76-89AB-0D5A-769B-6A34D226CD3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99A6ED4E-341E-C72B-8233-7CAF630697AE}"/>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6" name="Footer Placeholder 5">
            <a:extLst>
              <a:ext uri="{FF2B5EF4-FFF2-40B4-BE49-F238E27FC236}">
                <a16:creationId xmlns:a16="http://schemas.microsoft.com/office/drawing/2014/main" id="{39609DCE-7DA9-F59E-3219-79D8403278C1}"/>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8CEA071-A136-00CB-276F-7564911FF1FC}"/>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1787067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F5CB3A-B3DF-FA2F-788D-DAE5851DF8AC}"/>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DACBCDB5-2041-5D8C-A74B-2000297626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B890CD8-D361-F32D-2E8E-5C350595153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12552DB0-C994-3464-C479-65A68126D0A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5DF553-5E16-E1BB-6CEC-8326C0118D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01D3CEE-6AF1-DD56-2449-37AD19579027}"/>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8" name="Footer Placeholder 7">
            <a:extLst>
              <a:ext uri="{FF2B5EF4-FFF2-40B4-BE49-F238E27FC236}">
                <a16:creationId xmlns:a16="http://schemas.microsoft.com/office/drawing/2014/main" id="{DD423672-C69E-A317-1DC1-C747ABA249C7}"/>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F926699-F6CF-C6F4-83BA-13422B90B473}"/>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118042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0BEB1D-4DA6-C139-E48C-71F9405C5AA3}"/>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938A5D55-C482-BAF8-01DE-F1389FA0EEB8}"/>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4" name="Footer Placeholder 3">
            <a:extLst>
              <a:ext uri="{FF2B5EF4-FFF2-40B4-BE49-F238E27FC236}">
                <a16:creationId xmlns:a16="http://schemas.microsoft.com/office/drawing/2014/main" id="{48B4A4B3-E678-CC45-D88F-96F758E3D0A1}"/>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E33E32C0-B696-9982-420A-C2E8425B2237}"/>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2685722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1B8ED9-940E-05FB-F21F-9BD5B7D9A2D8}"/>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3" name="Footer Placeholder 2">
            <a:extLst>
              <a:ext uri="{FF2B5EF4-FFF2-40B4-BE49-F238E27FC236}">
                <a16:creationId xmlns:a16="http://schemas.microsoft.com/office/drawing/2014/main" id="{4C1D29BC-A063-CC2C-4324-6AB38959250E}"/>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9EDA76A1-1A1D-81A7-BEF2-064CDE91B1DC}"/>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3687853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E448E-415D-E775-55BA-3E924B5B67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753F6BF1-4DFB-5DA0-CBD9-B774691594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6206478B-FE91-6F7E-52F7-476E98A024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56BDCA5-2CA7-7CCA-4132-B2B0195B2210}"/>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6" name="Footer Placeholder 5">
            <a:extLst>
              <a:ext uri="{FF2B5EF4-FFF2-40B4-BE49-F238E27FC236}">
                <a16:creationId xmlns:a16="http://schemas.microsoft.com/office/drawing/2014/main" id="{9F92BDBA-651D-3295-ED1F-E850387FA22A}"/>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061293DB-50BF-134A-83BA-06CF0E914B4E}"/>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10824510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9512B-0CEE-403D-E583-E540397A441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762FE3E8-2092-BA9D-3E41-069CCEA228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A635BEB1-E19D-A29E-326D-6AB1DB622F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9C8DCBC-CA55-3519-C18E-6F9FA3931660}"/>
              </a:ext>
            </a:extLst>
          </p:cNvPr>
          <p:cNvSpPr>
            <a:spLocks noGrp="1"/>
          </p:cNvSpPr>
          <p:nvPr>
            <p:ph type="dt" sz="half" idx="10"/>
          </p:nvPr>
        </p:nvSpPr>
        <p:spPr/>
        <p:txBody>
          <a:bodyPr/>
          <a:lstStyle/>
          <a:p>
            <a:fld id="{D7E91F08-C03E-4AEF-9B3B-F1753DA50EEA}" type="datetimeFigureOut">
              <a:rPr lang="en-AU" smtClean="0"/>
              <a:t>7/05/2025</a:t>
            </a:fld>
            <a:endParaRPr lang="en-AU"/>
          </a:p>
        </p:txBody>
      </p:sp>
      <p:sp>
        <p:nvSpPr>
          <p:cNvPr id="6" name="Footer Placeholder 5">
            <a:extLst>
              <a:ext uri="{FF2B5EF4-FFF2-40B4-BE49-F238E27FC236}">
                <a16:creationId xmlns:a16="http://schemas.microsoft.com/office/drawing/2014/main" id="{1DF5DE86-02A6-4409-CAB3-A34B6F8E0FD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949936F-0A11-6787-E140-E1FFA268AA12}"/>
              </a:ext>
            </a:extLst>
          </p:cNvPr>
          <p:cNvSpPr>
            <a:spLocks noGrp="1"/>
          </p:cNvSpPr>
          <p:nvPr>
            <p:ph type="sldNum" sz="quarter" idx="12"/>
          </p:nvPr>
        </p:nvSpPr>
        <p:spPr/>
        <p:txBody>
          <a:bodyPr/>
          <a:lstStyle/>
          <a:p>
            <a:fld id="{260F0D64-3D67-4B61-AF2D-4D7645E2DB46}" type="slidenum">
              <a:rPr lang="en-AU" smtClean="0"/>
              <a:t>‹#›</a:t>
            </a:fld>
            <a:endParaRPr lang="en-AU"/>
          </a:p>
        </p:txBody>
      </p:sp>
    </p:spTree>
    <p:extLst>
      <p:ext uri="{BB962C8B-B14F-4D97-AF65-F5344CB8AC3E}">
        <p14:creationId xmlns:p14="http://schemas.microsoft.com/office/powerpoint/2010/main" val="27102388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233FD0-7858-97BB-F0AE-CD68479A8F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18FF74A0-AE86-2F57-2F40-DAE295BE77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E0A59573-6383-ECF6-427B-0A04B2A286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E91F08-C03E-4AEF-9B3B-F1753DA50EEA}" type="datetimeFigureOut">
              <a:rPr lang="en-AU" smtClean="0"/>
              <a:t>7/05/2025</a:t>
            </a:fld>
            <a:endParaRPr lang="en-AU"/>
          </a:p>
        </p:txBody>
      </p:sp>
      <p:sp>
        <p:nvSpPr>
          <p:cNvPr id="5" name="Footer Placeholder 4">
            <a:extLst>
              <a:ext uri="{FF2B5EF4-FFF2-40B4-BE49-F238E27FC236}">
                <a16:creationId xmlns:a16="http://schemas.microsoft.com/office/drawing/2014/main" id="{7483AA33-655E-98D2-C01E-7C33CDDD1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E8B67537-2C9B-66BB-215C-CE6EB4D7B7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0F0D64-3D67-4B61-AF2D-4D7645E2DB46}" type="slidenum">
              <a:rPr lang="en-AU" smtClean="0"/>
              <a:t>‹#›</a:t>
            </a:fld>
            <a:endParaRPr lang="en-AU"/>
          </a:p>
        </p:txBody>
      </p:sp>
    </p:spTree>
    <p:extLst>
      <p:ext uri="{BB962C8B-B14F-4D97-AF65-F5344CB8AC3E}">
        <p14:creationId xmlns:p14="http://schemas.microsoft.com/office/powerpoint/2010/main" val="4270708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finance.gov.au/government/climate-action-government-operations/australian-government-emissions-reporting" TargetMode="External"/><Relationship Id="rId13" Type="http://schemas.openxmlformats.org/officeDocument/2006/relationships/hyperlink" Target="https://www.finance.gov.au/government/climate-action-government-operations/commonwealth-climate-disclosure-pilot" TargetMode="External"/><Relationship Id="rId3" Type="http://schemas.openxmlformats.org/officeDocument/2006/relationships/image" Target="../media/image1.png"/><Relationship Id="rId7" Type="http://schemas.openxmlformats.org/officeDocument/2006/relationships/hyperlink" Target="https://www.finance.gov.au/government/climate-action-government-operations/aps-net-zero-emissions-2030" TargetMode="External"/><Relationship Id="rId12"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hyperlink" Target="https://aasb.gov.au/news/exposure-draft-ed-sr1-australian-sustainability-reporting-standards-disclosure-of-climate-related-financial-information/" TargetMode="External"/><Relationship Id="rId5" Type="http://schemas.openxmlformats.org/officeDocument/2006/relationships/image" Target="../media/image3.png"/><Relationship Id="rId10" Type="http://schemas.openxmlformats.org/officeDocument/2006/relationships/hyperlink" Target="https://www.finance.gov.au/government/comcover/risk-services/management/commonwealth-risk-management-policy" TargetMode="External"/><Relationship Id="rId4" Type="http://schemas.openxmlformats.org/officeDocument/2006/relationships/image" Target="../media/image2.png"/><Relationship Id="rId9" Type="http://schemas.openxmlformats.org/officeDocument/2006/relationships/hyperlink" Target="https://www.dcceew.gov.au/climate-change/policy/adaptation/climate-risk-opportunity-management-program" TargetMode="External"/><Relationship Id="rId14" Type="http://schemas.openxmlformats.org/officeDocument/2006/relationships/hyperlink" Target="mailto:climateaction@finance.gov.au"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B1DCABD4-BF6D-0183-C0FF-5B1F3C1D0055}"/>
              </a:ext>
              <a:ext uri="{C183D7F6-B498-43B3-948B-1728B52AA6E4}">
                <adec:decorative xmlns:adec="http://schemas.microsoft.com/office/drawing/2017/decorative" val="1"/>
              </a:ext>
            </a:extLst>
          </p:cNvPr>
          <p:cNvPicPr>
            <a:picLocks noChangeAspect="1"/>
          </p:cNvPicPr>
          <p:nvPr/>
        </p:nvPicPr>
        <p:blipFill>
          <a:blip r:embed="rId3"/>
          <a:stretch>
            <a:fillRect/>
          </a:stretch>
        </p:blipFill>
        <p:spPr>
          <a:xfrm>
            <a:off x="0" y="112713"/>
            <a:ext cx="2047875" cy="2295525"/>
          </a:xfrm>
          <a:prstGeom prst="rect">
            <a:avLst/>
          </a:prstGeom>
        </p:spPr>
      </p:pic>
      <p:pic>
        <p:nvPicPr>
          <p:cNvPr id="7" name="Picture 6">
            <a:extLst>
              <a:ext uri="{FF2B5EF4-FFF2-40B4-BE49-F238E27FC236}">
                <a16:creationId xmlns:a16="http://schemas.microsoft.com/office/drawing/2014/main" id="{99E31FC5-3137-09FA-7DDF-B7969F93507C}"/>
              </a:ext>
              <a:ext uri="{C183D7F6-B498-43B3-948B-1728B52AA6E4}">
                <adec:decorative xmlns:adec="http://schemas.microsoft.com/office/drawing/2017/decorative" val="1"/>
              </a:ext>
            </a:extLst>
          </p:cNvPr>
          <p:cNvPicPr>
            <a:picLocks noChangeAspect="1"/>
          </p:cNvPicPr>
          <p:nvPr/>
        </p:nvPicPr>
        <p:blipFill rotWithShape="1">
          <a:blip r:embed="rId4"/>
          <a:srcRect r="54126"/>
          <a:stretch/>
        </p:blipFill>
        <p:spPr>
          <a:xfrm>
            <a:off x="2225093" y="233246"/>
            <a:ext cx="760703" cy="457240"/>
          </a:xfrm>
          <a:prstGeom prst="rect">
            <a:avLst/>
          </a:prstGeom>
        </p:spPr>
      </p:pic>
      <p:pic>
        <p:nvPicPr>
          <p:cNvPr id="11" name="Picture 10">
            <a:extLst>
              <a:ext uri="{FF2B5EF4-FFF2-40B4-BE49-F238E27FC236}">
                <a16:creationId xmlns:a16="http://schemas.microsoft.com/office/drawing/2014/main" id="{618875D8-374D-5E43-A223-AF0289EFB973}"/>
              </a:ext>
              <a:ext uri="{C183D7F6-B498-43B3-948B-1728B52AA6E4}">
                <adec:decorative xmlns:adec="http://schemas.microsoft.com/office/drawing/2017/decorative" val="1"/>
              </a:ext>
            </a:extLst>
          </p:cNvPr>
          <p:cNvPicPr>
            <a:picLocks noChangeAspect="1"/>
          </p:cNvPicPr>
          <p:nvPr/>
        </p:nvPicPr>
        <p:blipFill rotWithShape="1">
          <a:blip r:embed="rId5"/>
          <a:srcRect l="18129" t="30487" r="15445" b="26558"/>
          <a:stretch/>
        </p:blipFill>
        <p:spPr>
          <a:xfrm>
            <a:off x="3013789" y="303255"/>
            <a:ext cx="1396871" cy="317221"/>
          </a:xfrm>
          <a:prstGeom prst="rect">
            <a:avLst/>
          </a:prstGeom>
        </p:spPr>
      </p:pic>
      <p:pic>
        <p:nvPicPr>
          <p:cNvPr id="27" name="Picture 26">
            <a:extLst>
              <a:ext uri="{FF2B5EF4-FFF2-40B4-BE49-F238E27FC236}">
                <a16:creationId xmlns:a16="http://schemas.microsoft.com/office/drawing/2014/main" id="{407CF63A-1531-3D88-1C46-1D141356C3C5}"/>
              </a:ext>
              <a:ext uri="{C183D7F6-B498-43B3-948B-1728B52AA6E4}">
                <adec:decorative xmlns:adec="http://schemas.microsoft.com/office/drawing/2017/decorative" val="1"/>
              </a:ext>
            </a:extLst>
          </p:cNvPr>
          <p:cNvPicPr>
            <a:picLocks noChangeAspect="1"/>
          </p:cNvPicPr>
          <p:nvPr/>
        </p:nvPicPr>
        <p:blipFill rotWithShape="1">
          <a:blip r:embed="rId6"/>
          <a:srcRect b="9666"/>
          <a:stretch/>
        </p:blipFill>
        <p:spPr>
          <a:xfrm>
            <a:off x="933728" y="5622375"/>
            <a:ext cx="1403431" cy="1235625"/>
          </a:xfrm>
          <a:prstGeom prst="rect">
            <a:avLst/>
          </a:prstGeom>
        </p:spPr>
      </p:pic>
      <p:sp>
        <p:nvSpPr>
          <p:cNvPr id="34" name="Rectangle: Rounded Corners 33">
            <a:extLst>
              <a:ext uri="{FF2B5EF4-FFF2-40B4-BE49-F238E27FC236}">
                <a16:creationId xmlns:a16="http://schemas.microsoft.com/office/drawing/2014/main" id="{963F0071-E8B6-069C-15F2-A9658D4A88AC}"/>
              </a:ext>
              <a:ext uri="{C183D7F6-B498-43B3-948B-1728B52AA6E4}">
                <adec:decorative xmlns:adec="http://schemas.microsoft.com/office/drawing/2017/decorative" val="1"/>
              </a:ext>
            </a:extLst>
          </p:cNvPr>
          <p:cNvSpPr/>
          <p:nvPr/>
        </p:nvSpPr>
        <p:spPr>
          <a:xfrm>
            <a:off x="3391235" y="6159917"/>
            <a:ext cx="6615540" cy="558420"/>
          </a:xfrm>
          <a:prstGeom prst="roundRect">
            <a:avLst/>
          </a:prstGeom>
          <a:solidFill>
            <a:srgbClr val="E7C781"/>
          </a:solidFill>
          <a:ln w="12700" cap="flat" cmpd="sng" algn="ctr">
            <a:noFill/>
            <a:prstDash val="solid"/>
            <a:miter lim="800000"/>
          </a:ln>
          <a:effectLst/>
        </p:spPr>
        <p:txBody>
          <a:bodyPr lIns="100796" tIns="50398" rIns="100796" bIns="50398"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900" b="0" i="0" u="none" strike="noStrike" kern="0" cap="none" spc="0" normalizeH="0" baseline="0" noProof="0" dirty="0">
              <a:ln>
                <a:noFill/>
              </a:ln>
              <a:solidFill>
                <a:prstClr val="black"/>
              </a:solidFill>
              <a:effectLst/>
              <a:uLnTx/>
              <a:uFillTx/>
              <a:latin typeface="Arial"/>
              <a:ea typeface="+mn-ea"/>
              <a:cs typeface="Arial"/>
            </a:endParaRPr>
          </a:p>
        </p:txBody>
      </p:sp>
      <p:sp>
        <p:nvSpPr>
          <p:cNvPr id="10" name="TextBox 9">
            <a:extLst>
              <a:ext uri="{FF2B5EF4-FFF2-40B4-BE49-F238E27FC236}">
                <a16:creationId xmlns:a16="http://schemas.microsoft.com/office/drawing/2014/main" id="{C99641E3-B89E-1A02-EB95-D7D66411CF5A}"/>
              </a:ext>
            </a:extLst>
          </p:cNvPr>
          <p:cNvSpPr txBox="1"/>
          <p:nvPr/>
        </p:nvSpPr>
        <p:spPr>
          <a:xfrm>
            <a:off x="2170925" y="802115"/>
            <a:ext cx="4052594" cy="1338828"/>
          </a:xfrm>
          <a:prstGeom prst="rect">
            <a:avLst/>
          </a:prstGeom>
          <a:noFill/>
        </p:spPr>
        <p:txBody>
          <a:bodyPr wrap="square" rtlCol="0">
            <a:spAutoFit/>
          </a:bodyPr>
          <a:lstStyle/>
          <a:p>
            <a:r>
              <a:rPr lang="en-AU" b="1" dirty="0">
                <a:solidFill>
                  <a:srgbClr val="00338D"/>
                </a:solidFill>
                <a:latin typeface="Arial" panose="020B0604020202020204" pitchFamily="34" charset="0"/>
                <a:cs typeface="Arial" panose="020B0604020202020204" pitchFamily="34" charset="0"/>
              </a:rPr>
              <a:t>User Guide: Commonwealth Climate Disclosure Pilot Guidance</a:t>
            </a:r>
          </a:p>
          <a:p>
            <a:endParaRPr lang="en-AU" sz="900" dirty="0">
              <a:latin typeface="Arial" panose="020B0604020202020204" pitchFamily="34" charset="0"/>
              <a:cs typeface="Arial" panose="020B0604020202020204" pitchFamily="34" charset="0"/>
            </a:endParaRPr>
          </a:p>
          <a:p>
            <a:r>
              <a:rPr lang="en-AU" sz="900" dirty="0">
                <a:latin typeface="Arial" panose="020B0604020202020204" pitchFamily="34" charset="0"/>
                <a:cs typeface="Arial" panose="020B0604020202020204" pitchFamily="34" charset="0"/>
              </a:rPr>
              <a:t>This User Guide provides a snapshot of the Commonwealth Climate Disclosure Pilot (the Pilot). It includes key information for Departments of State (departments) to be mindful of when preparing climate disclosures for inclusion in their FY2023-24 annual reports.</a:t>
            </a:r>
          </a:p>
        </p:txBody>
      </p:sp>
      <p:sp>
        <p:nvSpPr>
          <p:cNvPr id="13" name="Rectangle: Rounded Corners 12">
            <a:extLst>
              <a:ext uri="{FF2B5EF4-FFF2-40B4-BE49-F238E27FC236}">
                <a16:creationId xmlns:a16="http://schemas.microsoft.com/office/drawing/2014/main" id="{69564560-70C6-54A9-D0AC-F7FE2E14F797}"/>
              </a:ext>
            </a:extLst>
          </p:cNvPr>
          <p:cNvSpPr/>
          <p:nvPr/>
        </p:nvSpPr>
        <p:spPr>
          <a:xfrm>
            <a:off x="6346569" y="427487"/>
            <a:ext cx="5590537" cy="1854190"/>
          </a:xfrm>
          <a:prstGeom prst="roundRect">
            <a:avLst/>
          </a:prstGeom>
          <a:solidFill>
            <a:srgbClr val="E7C781"/>
          </a:solidFill>
          <a:ln w="12700" cap="flat" cmpd="sng" algn="ctr">
            <a:noFill/>
            <a:prstDash val="solid"/>
            <a:miter lim="800000"/>
          </a:ln>
          <a:effectLst/>
        </p:spPr>
        <p:txBody>
          <a:bodyPr lIns="100796" tIns="50398" rIns="100796" bIns="50398"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a:ln>
                  <a:noFill/>
                </a:ln>
                <a:solidFill>
                  <a:prstClr val="black"/>
                </a:solidFill>
                <a:effectLst/>
                <a:uLnTx/>
                <a:uFillTx/>
                <a:latin typeface="Arial"/>
                <a:ea typeface="+mn-ea"/>
                <a:cs typeface="+mn-cs"/>
              </a:rPr>
              <a:t>Overview</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900" b="0" i="0" u="none" strike="noStrike" kern="0" cap="none" spc="0" normalizeH="0" baseline="0" noProof="0">
                <a:ln>
                  <a:noFill/>
                </a:ln>
                <a:solidFill>
                  <a:prstClr val="black"/>
                </a:solidFill>
                <a:effectLst/>
                <a:uLnTx/>
                <a:uFillTx/>
                <a:latin typeface="Arial"/>
                <a:ea typeface="+mn-ea"/>
                <a:cs typeface="+mn-cs"/>
              </a:rPr>
              <a:t>Under the Pilot, all departments are to commence reporting on a limited range of climate risk management activities in their 2023-24 annual reports.</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AU" sz="900" b="0" i="0" u="none" strike="noStrike" kern="0" cap="none" spc="0" normalizeH="0" baseline="0" noProof="0">
              <a:ln>
                <a:noFill/>
              </a:ln>
              <a:solidFill>
                <a:prstClr val="black"/>
              </a:solidFill>
              <a:effectLst/>
              <a:uLnTx/>
              <a:uFillTx/>
              <a:latin typeface="Arial"/>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900" b="0" i="0" u="none" strike="noStrike" kern="0" cap="none" spc="0" normalizeH="0" baseline="0" noProof="0">
                <a:ln>
                  <a:noFill/>
                </a:ln>
                <a:solidFill>
                  <a:prstClr val="black"/>
                </a:solidFill>
                <a:effectLst/>
                <a:uLnTx/>
                <a:uFillTx/>
                <a:latin typeface="Arial"/>
                <a:ea typeface="+mn-ea"/>
                <a:cs typeface="Arial"/>
              </a:rPr>
              <a:t>The Pilot serves to:</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900" b="0" i="0" u="none" strike="noStrike" kern="0" cap="none" spc="0" normalizeH="0" baseline="0" noProof="0">
                <a:ln>
                  <a:noFill/>
                </a:ln>
                <a:solidFill>
                  <a:prstClr val="black"/>
                </a:solidFill>
                <a:effectLst/>
                <a:uLnTx/>
                <a:uFillTx/>
                <a:latin typeface="Arial"/>
                <a:ea typeface="+mn-ea"/>
                <a:cs typeface="Arial"/>
              </a:rPr>
              <a:t>Assist departments in taking their first steps towards climate disclosure and to prepare them for the Commonwealth Climate Disclosure Requirements when they are brought into full effect in 2024-25.</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sz="900" kern="0">
                <a:solidFill>
                  <a:prstClr val="black"/>
                </a:solidFill>
                <a:latin typeface="Arial"/>
                <a:cs typeface="Arial"/>
              </a:rPr>
              <a:t>Demonstrate</a:t>
            </a:r>
            <a:r>
              <a:rPr kumimoji="0" lang="en-AU" sz="900" b="0" i="0" u="none" strike="noStrike" kern="0" cap="none" spc="0" normalizeH="0" baseline="0" noProof="0">
                <a:ln>
                  <a:noFill/>
                </a:ln>
                <a:solidFill>
                  <a:prstClr val="black"/>
                </a:solidFill>
                <a:effectLst/>
                <a:uLnTx/>
                <a:uFillTx/>
                <a:latin typeface="Arial"/>
                <a:ea typeface="+mn-ea"/>
                <a:cs typeface="Arial"/>
              </a:rPr>
              <a:t> departmental leadership in disclosing climate risk management activities in the initial year of the Commonwealth Climate Disclosure Reform.</a:t>
            </a:r>
          </a:p>
          <a:p>
            <a:pPr marL="171450" marR="0" lvl="0" indent="-17145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900" b="0" i="0" u="none" strike="noStrike" kern="0" cap="none" spc="0" normalizeH="0" baseline="0" noProof="0">
                <a:ln>
                  <a:noFill/>
                </a:ln>
                <a:solidFill>
                  <a:prstClr val="black"/>
                </a:solidFill>
                <a:effectLst/>
                <a:uLnTx/>
                <a:uFillTx/>
                <a:latin typeface="Arial"/>
                <a:ea typeface="+mn-ea"/>
                <a:cs typeface="Arial"/>
              </a:rPr>
              <a:t>Ensure the transparent reporting of climate risk management by departments.</a:t>
            </a:r>
          </a:p>
        </p:txBody>
      </p:sp>
      <p:sp>
        <p:nvSpPr>
          <p:cNvPr id="2" name="Rectangle: Rounded Corners 1">
            <a:extLst>
              <a:ext uri="{FF2B5EF4-FFF2-40B4-BE49-F238E27FC236}">
                <a16:creationId xmlns:a16="http://schemas.microsoft.com/office/drawing/2014/main" id="{1BDCDF3C-E203-75EB-D88B-05BF3EAD84B9}"/>
              </a:ext>
            </a:extLst>
          </p:cNvPr>
          <p:cNvSpPr/>
          <p:nvPr/>
        </p:nvSpPr>
        <p:spPr>
          <a:xfrm>
            <a:off x="449819" y="2305629"/>
            <a:ext cx="2662553" cy="2084332"/>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lIns="91440" tIns="45720" rIns="91440" bIns="45720" rtlCol="0" anchor="ctr"/>
          <a:lstStyle/>
          <a:p>
            <a:endParaRPr lang="en-AU" sz="900" dirty="0">
              <a:solidFill>
                <a:schemeClr val="tx1"/>
              </a:solidFill>
              <a:latin typeface="Arial" panose="020B0604020202020204" pitchFamily="34" charset="0"/>
              <a:cs typeface="Arial" panose="020B0604020202020204" pitchFamily="34" charset="0"/>
            </a:endParaRPr>
          </a:p>
          <a:p>
            <a:endParaRPr lang="en-AU" sz="900" dirty="0">
              <a:solidFill>
                <a:schemeClr val="tx1"/>
              </a:solidFill>
              <a:latin typeface="Arial" panose="020B0604020202020204" pitchFamily="34" charset="0"/>
              <a:cs typeface="Arial" panose="020B0604020202020204" pitchFamily="34" charset="0"/>
            </a:endParaRPr>
          </a:p>
          <a:p>
            <a:endParaRPr lang="en-AU" sz="900" dirty="0">
              <a:solidFill>
                <a:schemeClr val="tx1"/>
              </a:solidFill>
              <a:latin typeface="Arial" panose="020B0604020202020204" pitchFamily="34" charset="0"/>
              <a:cs typeface="Arial" panose="020B0604020202020204" pitchFamily="34" charset="0"/>
            </a:endParaRPr>
          </a:p>
          <a:p>
            <a:endParaRPr lang="en-AU" sz="900" dirty="0">
              <a:solidFill>
                <a:schemeClr val="tx1"/>
              </a:solidFill>
              <a:latin typeface="Arial" panose="020B0604020202020204" pitchFamily="34" charset="0"/>
              <a:cs typeface="Arial" panose="020B0604020202020204" pitchFamily="34" charset="0"/>
            </a:endParaRPr>
          </a:p>
          <a:p>
            <a:r>
              <a:rPr lang="en-AU" sz="900" dirty="0">
                <a:solidFill>
                  <a:schemeClr val="tx1"/>
                </a:solidFill>
                <a:latin typeface="Arial"/>
                <a:cs typeface="Arial"/>
              </a:rPr>
              <a:t>The Pilot Guidance draws on a range of existing policies, including:</a:t>
            </a:r>
          </a:p>
          <a:p>
            <a:pPr marL="171450" indent="-171450">
              <a:buFont typeface="Arial" panose="020B0604020202020204" pitchFamily="34" charset="0"/>
              <a:buChar char="•"/>
            </a:pPr>
            <a:r>
              <a:rPr lang="en-AU" sz="900" dirty="0">
                <a:solidFill>
                  <a:schemeClr val="tx1"/>
                </a:solidFill>
                <a:latin typeface="Arial"/>
                <a:cs typeface="Arial"/>
                <a:hlinkClick r:id="rId7"/>
              </a:rPr>
              <a:t>Net Zero in Government Operations Strategy</a:t>
            </a:r>
            <a:endParaRPr lang="en-AU" sz="900" dirty="0">
              <a:solidFill>
                <a:schemeClr val="tx1"/>
              </a:solidFill>
              <a:latin typeface="Arial"/>
              <a:cs typeface="Arial"/>
            </a:endParaRPr>
          </a:p>
          <a:p>
            <a:pPr marL="171450" indent="-171450">
              <a:buFont typeface="Arial" panose="020B0604020202020204" pitchFamily="34" charset="0"/>
              <a:buChar char="•"/>
            </a:pPr>
            <a:r>
              <a:rPr lang="en-AU" sz="900" dirty="0">
                <a:solidFill>
                  <a:schemeClr val="tx1"/>
                </a:solidFill>
                <a:latin typeface="Arial"/>
                <a:cs typeface="Arial"/>
                <a:hlinkClick r:id="rId8"/>
              </a:rPr>
              <a:t>APS Net Zero Emissions Reporting Framework</a:t>
            </a:r>
          </a:p>
          <a:p>
            <a:pPr marL="171450" indent="-171450">
              <a:buFont typeface="Arial" panose="020B0604020202020204" pitchFamily="34" charset="0"/>
              <a:buChar char="•"/>
            </a:pPr>
            <a:r>
              <a:rPr lang="en-AU" sz="900" dirty="0">
                <a:solidFill>
                  <a:schemeClr val="tx1"/>
                </a:solidFill>
                <a:latin typeface="Arial"/>
                <a:cs typeface="Arial"/>
                <a:hlinkClick r:id="rId9"/>
              </a:rPr>
              <a:t>Climate Risk and Opportunity Management Program</a:t>
            </a:r>
            <a:endParaRPr lang="en-AU" sz="900" dirty="0">
              <a:solidFill>
                <a:schemeClr val="tx1"/>
              </a:solidFill>
              <a:latin typeface="Arial"/>
              <a:cs typeface="Arial"/>
            </a:endParaRPr>
          </a:p>
          <a:p>
            <a:pPr marL="171450" indent="-171450">
              <a:buFont typeface="Arial" panose="020B0604020202020204" pitchFamily="34" charset="0"/>
              <a:buChar char="•"/>
            </a:pPr>
            <a:r>
              <a:rPr lang="en-AU" sz="900" dirty="0">
                <a:solidFill>
                  <a:schemeClr val="tx1"/>
                </a:solidFill>
                <a:latin typeface="Arial"/>
                <a:cs typeface="Arial"/>
                <a:hlinkClick r:id="rId10"/>
              </a:rPr>
              <a:t>Commonwealth Risk Management Policy</a:t>
            </a:r>
            <a:endParaRPr lang="en-AU" sz="900" dirty="0">
              <a:solidFill>
                <a:schemeClr val="tx1"/>
              </a:solidFill>
              <a:latin typeface="Arial"/>
              <a:cs typeface="Arial"/>
            </a:endParaRPr>
          </a:p>
          <a:p>
            <a:endParaRPr lang="en-AU" sz="900" dirty="0">
              <a:solidFill>
                <a:schemeClr val="tx1"/>
              </a:solidFill>
              <a:latin typeface="Arial" panose="020B0604020202020204" pitchFamily="34" charset="0"/>
              <a:cs typeface="Arial" panose="020B0604020202020204" pitchFamily="34" charset="0"/>
            </a:endParaRPr>
          </a:p>
        </p:txBody>
      </p:sp>
      <p:sp>
        <p:nvSpPr>
          <p:cNvPr id="14" name="Rectangle: Rounded Corners 13">
            <a:extLst>
              <a:ext uri="{FF2B5EF4-FFF2-40B4-BE49-F238E27FC236}">
                <a16:creationId xmlns:a16="http://schemas.microsoft.com/office/drawing/2014/main" id="{78B62E44-2264-9A4D-D526-AF85C9A79B93}"/>
              </a:ext>
            </a:extLst>
          </p:cNvPr>
          <p:cNvSpPr/>
          <p:nvPr/>
        </p:nvSpPr>
        <p:spPr>
          <a:xfrm>
            <a:off x="3391235" y="2304063"/>
            <a:ext cx="2662553" cy="3693344"/>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AU" sz="90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AU" sz="900">
                <a:solidFill>
                  <a:schemeClr val="tx1"/>
                </a:solidFill>
                <a:latin typeface="Arial" panose="020B0604020202020204" pitchFamily="34" charset="0"/>
                <a:cs typeface="Arial" panose="020B0604020202020204" pitchFamily="34" charset="0"/>
              </a:rPr>
              <a:t>Based on a subset of the Australian Accountability Standards Board’s </a:t>
            </a:r>
            <a:r>
              <a:rPr lang="en-AU" sz="900">
                <a:solidFill>
                  <a:schemeClr val="tx1"/>
                </a:solidFill>
                <a:latin typeface="Arial" panose="020B0604020202020204" pitchFamily="34" charset="0"/>
                <a:cs typeface="Arial" panose="020B0604020202020204" pitchFamily="34" charset="0"/>
                <a:hlinkClick r:id="rId11"/>
              </a:rPr>
              <a:t>Exposure Draft of the Australian Sustainability Reporting Standards</a:t>
            </a:r>
            <a:r>
              <a:rPr lang="en-AU" sz="900">
                <a:solidFill>
                  <a:schemeClr val="tx1"/>
                </a:solidFill>
                <a:latin typeface="Arial" panose="020B0604020202020204" pitchFamily="34" charset="0"/>
                <a:cs typeface="Arial" panose="020B0604020202020204" pitchFamily="34" charset="0"/>
              </a:rPr>
              <a:t>, with tailoring to reflect Commonwealth public sector considerations.</a:t>
            </a:r>
          </a:p>
          <a:p>
            <a:endParaRPr lang="en-AU" sz="90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AU" sz="900">
                <a:solidFill>
                  <a:schemeClr val="tx1"/>
                </a:solidFill>
                <a:latin typeface="Arial" panose="020B0604020202020204" pitchFamily="34" charset="0"/>
                <a:cs typeface="Arial" panose="020B0604020202020204" pitchFamily="34" charset="0"/>
              </a:rPr>
              <a:t>Designed to serve as a realistic stretch for departments in taking their first steps towards climate disclosure, in consideration of current baseline levels of climate maturity across departments.</a:t>
            </a:r>
          </a:p>
          <a:p>
            <a:endParaRPr lang="en-AU" sz="900">
              <a:solidFill>
                <a:schemeClr val="tx1"/>
              </a:solidFill>
              <a:latin typeface="Arial" panose="020B0604020202020204" pitchFamily="34" charset="0"/>
              <a:cs typeface="Arial" panose="020B0604020202020204" pitchFamily="34" charset="0"/>
            </a:endParaRPr>
          </a:p>
          <a:p>
            <a:pPr marL="171450" indent="-171450">
              <a:buFont typeface="Arial" panose="020B0604020202020204" pitchFamily="34" charset="0"/>
              <a:buChar char="•"/>
            </a:pPr>
            <a:r>
              <a:rPr lang="en-AU" sz="900">
                <a:solidFill>
                  <a:schemeClr val="tx1"/>
                </a:solidFill>
                <a:latin typeface="Arial" panose="020B0604020202020204" pitchFamily="34" charset="0"/>
                <a:cs typeface="Arial" panose="020B0604020202020204" pitchFamily="34" charset="0"/>
              </a:rPr>
              <a:t>Limited to governance, risk management and metrics and targets. Departments are not required to disclose their strategy-related activities in the Pilot.</a:t>
            </a:r>
          </a:p>
        </p:txBody>
      </p:sp>
      <p:sp>
        <p:nvSpPr>
          <p:cNvPr id="12" name="Rectangle: Rounded Corners 11">
            <a:extLst>
              <a:ext uri="{FF2B5EF4-FFF2-40B4-BE49-F238E27FC236}">
                <a16:creationId xmlns:a16="http://schemas.microsoft.com/office/drawing/2014/main" id="{1480109F-6C20-FB2C-5972-C8A4B9A757F2}"/>
              </a:ext>
            </a:extLst>
          </p:cNvPr>
          <p:cNvSpPr/>
          <p:nvPr/>
        </p:nvSpPr>
        <p:spPr>
          <a:xfrm>
            <a:off x="6346569" y="2451769"/>
            <a:ext cx="5590537" cy="1854190"/>
          </a:xfrm>
          <a:prstGeom prst="roundRect">
            <a:avLst/>
          </a:prstGeom>
          <a:solidFill>
            <a:srgbClr val="70CECC"/>
          </a:solidFill>
          <a:ln w="12700" cap="flat" cmpd="sng" algn="ctr">
            <a:noFill/>
            <a:prstDash val="solid"/>
            <a:miter lim="800000"/>
          </a:ln>
          <a:effectLst/>
        </p:spPr>
        <p:txBody>
          <a:bodyPr lIns="100796" tIns="50398" rIns="100796" bIns="50398" rtlCol="0" anchor="ctr"/>
          <a:lstStyle/>
          <a:p>
            <a:pPr marL="0" marR="0" lvl="0" indent="0" defTabSz="457200" eaLnBrk="1" fontAlgn="auto" latinLnBrk="0" hangingPunct="1">
              <a:lnSpc>
                <a:spcPct val="100000"/>
              </a:lnSpc>
              <a:spcBef>
                <a:spcPts val="0"/>
              </a:spcBef>
              <a:spcAft>
                <a:spcPts val="0"/>
              </a:spcAft>
              <a:buClrTx/>
              <a:buSzTx/>
              <a:buFontTx/>
              <a:buNone/>
              <a:tabLst/>
              <a:defRPr/>
            </a:pPr>
            <a:r>
              <a:rPr kumimoji="0" lang="en-AU" sz="1600" b="1" i="0" u="none" strike="noStrike" kern="0" cap="none" spc="0" normalizeH="0" baseline="0" noProof="0" dirty="0">
                <a:ln>
                  <a:noFill/>
                </a:ln>
                <a:solidFill>
                  <a:prstClr val="black"/>
                </a:solidFill>
                <a:effectLst/>
                <a:uLnTx/>
                <a:uFillTx/>
                <a:latin typeface="Arial"/>
                <a:ea typeface="+mn-ea"/>
                <a:cs typeface="+mn-cs"/>
              </a:rPr>
              <a:t>Key features</a:t>
            </a:r>
          </a:p>
          <a:p>
            <a:pPr marL="0" marR="0" lvl="0" indent="0" defTabSz="457200" eaLnBrk="1" fontAlgn="auto" latinLnBrk="0" hangingPunct="1">
              <a:lnSpc>
                <a:spcPct val="100000"/>
              </a:lnSpc>
              <a:spcBef>
                <a:spcPts val="0"/>
              </a:spcBef>
              <a:spcAft>
                <a:spcPts val="0"/>
              </a:spcAft>
              <a:buClrTx/>
              <a:buSzTx/>
              <a:buFontTx/>
              <a:buNone/>
              <a:tabLst/>
              <a:defRPr/>
            </a:pPr>
            <a:r>
              <a:rPr kumimoji="0" lang="en-AU" sz="900" b="0" i="0" u="none" strike="noStrike" kern="0" cap="none" spc="0" normalizeH="0" baseline="0" noProof="0" dirty="0">
                <a:ln>
                  <a:noFill/>
                </a:ln>
                <a:effectLst/>
                <a:uLnTx/>
                <a:uFillTx/>
                <a:latin typeface="Arial"/>
                <a:ea typeface="+mn-ea"/>
                <a:cs typeface="+mn-cs"/>
              </a:rPr>
              <a:t>The Pilot Guidance has been developed by the Department of Finance (Finance) to help departments </a:t>
            </a:r>
            <a:r>
              <a:rPr lang="en-AU" sz="900" kern="0" dirty="0">
                <a:latin typeface="Arial"/>
              </a:rPr>
              <a:t>prepare</a:t>
            </a:r>
            <a:r>
              <a:rPr kumimoji="0" lang="en-AU" sz="900" b="0" i="0" u="none" strike="noStrike" kern="0" cap="none" spc="0" normalizeH="0" baseline="0" noProof="0" dirty="0">
                <a:ln>
                  <a:noFill/>
                </a:ln>
                <a:effectLst/>
                <a:uLnTx/>
                <a:uFillTx/>
                <a:latin typeface="Arial"/>
                <a:ea typeface="+mn-ea"/>
                <a:cs typeface="+mn-cs"/>
              </a:rPr>
              <a:t> limited climate disclosures under the Pilot. It includes:</a:t>
            </a:r>
            <a:endParaRPr lang="en-AU" sz="900" b="0" i="0" u="none" strike="noStrike" kern="0" cap="none" spc="0" normalizeH="0" baseline="0" noProof="0" dirty="0">
              <a:ln>
                <a:noFill/>
              </a:ln>
              <a:effectLst/>
              <a:uLnTx/>
              <a:uFillTx/>
              <a:latin typeface="Arial"/>
              <a:cs typeface="Arial"/>
            </a:endParaRPr>
          </a:p>
          <a:p>
            <a:pPr marL="0" marR="0" lvl="0" indent="0" defTabSz="457200" eaLnBrk="1" fontAlgn="auto" latinLnBrk="0" hangingPunct="1">
              <a:lnSpc>
                <a:spcPct val="100000"/>
              </a:lnSpc>
              <a:spcBef>
                <a:spcPts val="0"/>
              </a:spcBef>
              <a:spcAft>
                <a:spcPts val="0"/>
              </a:spcAft>
              <a:buClrTx/>
              <a:buSzTx/>
              <a:buFontTx/>
              <a:buNone/>
              <a:tabLst/>
              <a:defRPr/>
            </a:pPr>
            <a:endParaRPr lang="en-AU" sz="900" kern="0">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endParaRPr lang="en-AU" sz="900" kern="0">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endParaRPr lang="en-AU" sz="900" kern="0">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endParaRPr lang="en-AU" sz="900" kern="0">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endParaRPr lang="en-AU" sz="900" kern="0">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endParaRPr lang="en-AU" sz="900" kern="0">
              <a:latin typeface="Arial"/>
            </a:endParaRPr>
          </a:p>
          <a:p>
            <a:pPr marL="0" marR="0" lvl="0" indent="0" defTabSz="457200" eaLnBrk="1" fontAlgn="auto" latinLnBrk="0" hangingPunct="1">
              <a:lnSpc>
                <a:spcPct val="100000"/>
              </a:lnSpc>
              <a:spcBef>
                <a:spcPts val="0"/>
              </a:spcBef>
              <a:spcAft>
                <a:spcPts val="0"/>
              </a:spcAft>
              <a:buClrTx/>
              <a:buSzTx/>
              <a:buFontTx/>
              <a:buNone/>
              <a:tabLst/>
              <a:defRPr/>
            </a:pPr>
            <a:endParaRPr lang="en-AU" sz="900" kern="0">
              <a:latin typeface="Arial"/>
            </a:endParaRPr>
          </a:p>
        </p:txBody>
      </p:sp>
      <p:sp>
        <p:nvSpPr>
          <p:cNvPr id="17" name="Rectangle 16">
            <a:extLst>
              <a:ext uri="{FF2B5EF4-FFF2-40B4-BE49-F238E27FC236}">
                <a16:creationId xmlns:a16="http://schemas.microsoft.com/office/drawing/2014/main" id="{74E98360-F616-BA52-34D3-B4193224F3E9}"/>
              </a:ext>
            </a:extLst>
          </p:cNvPr>
          <p:cNvSpPr/>
          <p:nvPr/>
        </p:nvSpPr>
        <p:spPr>
          <a:xfrm>
            <a:off x="6535584" y="3206879"/>
            <a:ext cx="1008854" cy="404122"/>
          </a:xfrm>
          <a:prstGeom prst="rect">
            <a:avLst/>
          </a:prstGeom>
          <a:solidFill>
            <a:srgbClr val="4BB5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900" b="1">
                <a:solidFill>
                  <a:schemeClr val="tx1"/>
                </a:solidFill>
                <a:latin typeface="Arial" panose="020B0604020202020204" pitchFamily="34" charset="0"/>
                <a:cs typeface="Arial" panose="020B0604020202020204" pitchFamily="34" charset="0"/>
              </a:rPr>
              <a:t>Guiding principles</a:t>
            </a:r>
          </a:p>
        </p:txBody>
      </p:sp>
      <p:sp>
        <p:nvSpPr>
          <p:cNvPr id="18" name="Rectangle 17">
            <a:extLst>
              <a:ext uri="{FF2B5EF4-FFF2-40B4-BE49-F238E27FC236}">
                <a16:creationId xmlns:a16="http://schemas.microsoft.com/office/drawing/2014/main" id="{95FD8BAB-B90B-F688-FAAB-F7C57808BC18}"/>
              </a:ext>
            </a:extLst>
          </p:cNvPr>
          <p:cNvSpPr/>
          <p:nvPr/>
        </p:nvSpPr>
        <p:spPr>
          <a:xfrm>
            <a:off x="6535584" y="3739327"/>
            <a:ext cx="1008854" cy="404122"/>
          </a:xfrm>
          <a:prstGeom prst="rect">
            <a:avLst/>
          </a:prstGeom>
          <a:solidFill>
            <a:srgbClr val="4BB5B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AU" sz="900" b="1">
                <a:solidFill>
                  <a:schemeClr val="tx1"/>
                </a:solidFill>
                <a:latin typeface="Arial" panose="020B0604020202020204" pitchFamily="34" charset="0"/>
                <a:cs typeface="Arial" panose="020B0604020202020204" pitchFamily="34" charset="0"/>
              </a:rPr>
              <a:t>Criteria and guidance</a:t>
            </a:r>
          </a:p>
        </p:txBody>
      </p:sp>
      <p:sp>
        <p:nvSpPr>
          <p:cNvPr id="20" name="TextBox 19">
            <a:extLst>
              <a:ext uri="{FF2B5EF4-FFF2-40B4-BE49-F238E27FC236}">
                <a16:creationId xmlns:a16="http://schemas.microsoft.com/office/drawing/2014/main" id="{10788A62-D63B-746D-5F76-606D91FCF05E}"/>
              </a:ext>
            </a:extLst>
          </p:cNvPr>
          <p:cNvSpPr txBox="1"/>
          <p:nvPr/>
        </p:nvSpPr>
        <p:spPr>
          <a:xfrm>
            <a:off x="7659698" y="3155024"/>
            <a:ext cx="4224325" cy="507831"/>
          </a:xfrm>
          <a:prstGeom prst="rect">
            <a:avLst/>
          </a:prstGeom>
          <a:noFill/>
        </p:spPr>
        <p:txBody>
          <a:bodyPr wrap="square" lIns="91440" tIns="45720" rIns="91440" bIns="45720" rtlCol="0" anchor="t">
            <a:spAutoFit/>
          </a:bodyPr>
          <a:lstStyle/>
          <a:p>
            <a:r>
              <a:rPr lang="en-AU" sz="900" dirty="0">
                <a:latin typeface="Arial"/>
                <a:cs typeface="Arial"/>
              </a:rPr>
              <a:t>High-level maxims that departments should consider. The principles are designed to support departments in preparing high-quality disclosures under the Pilot. </a:t>
            </a:r>
            <a:endParaRPr lang="en-AU" sz="900"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99DE7B8F-8F76-F304-8888-6A648260D9BD}"/>
              </a:ext>
            </a:extLst>
          </p:cNvPr>
          <p:cNvSpPr txBox="1"/>
          <p:nvPr/>
        </p:nvSpPr>
        <p:spPr>
          <a:xfrm>
            <a:off x="7659698" y="3688051"/>
            <a:ext cx="4192660" cy="507831"/>
          </a:xfrm>
          <a:prstGeom prst="rect">
            <a:avLst/>
          </a:prstGeom>
          <a:noFill/>
        </p:spPr>
        <p:txBody>
          <a:bodyPr wrap="square" rtlCol="0">
            <a:spAutoFit/>
          </a:bodyPr>
          <a:lstStyle/>
          <a:p>
            <a:r>
              <a:rPr lang="en-AU" sz="900">
                <a:latin typeface="Arial" panose="020B0604020202020204" pitchFamily="34" charset="0"/>
                <a:cs typeface="Arial" panose="020B0604020202020204" pitchFamily="34" charset="0"/>
              </a:rPr>
              <a:t>The ‘Criteria’ set out what departments are to report on under the Pilot. The ‘Guide to making your disclosure’ sets out how departments ought to prepare their report in order to satisfy the criteria. </a:t>
            </a:r>
          </a:p>
        </p:txBody>
      </p:sp>
      <p:sp>
        <p:nvSpPr>
          <p:cNvPr id="24" name="TextBox 23">
            <a:extLst>
              <a:ext uri="{FF2B5EF4-FFF2-40B4-BE49-F238E27FC236}">
                <a16:creationId xmlns:a16="http://schemas.microsoft.com/office/drawing/2014/main" id="{37630813-EE92-B86E-C158-438B6FF2B844}"/>
              </a:ext>
            </a:extLst>
          </p:cNvPr>
          <p:cNvSpPr txBox="1"/>
          <p:nvPr/>
        </p:nvSpPr>
        <p:spPr>
          <a:xfrm>
            <a:off x="4056674" y="2507058"/>
            <a:ext cx="1125692" cy="276999"/>
          </a:xfrm>
          <a:prstGeom prst="rect">
            <a:avLst/>
          </a:prstGeom>
          <a:noFill/>
        </p:spPr>
        <p:txBody>
          <a:bodyPr wrap="square" rtlCol="0">
            <a:spAutoFit/>
          </a:bodyPr>
          <a:lstStyle/>
          <a:p>
            <a:pPr algn="ctr"/>
            <a:r>
              <a:rPr lang="en-AU" sz="1200" b="1">
                <a:solidFill>
                  <a:srgbClr val="359D9A"/>
                </a:solidFill>
                <a:latin typeface="Arial" panose="020B0604020202020204" pitchFamily="34" charset="0"/>
                <a:cs typeface="Arial" panose="020B0604020202020204" pitchFamily="34" charset="0"/>
              </a:rPr>
              <a:t>Criteria</a:t>
            </a:r>
          </a:p>
        </p:txBody>
      </p:sp>
      <p:sp>
        <p:nvSpPr>
          <p:cNvPr id="31" name="Rectangle: Rounded Corners 30">
            <a:extLst>
              <a:ext uri="{FF2B5EF4-FFF2-40B4-BE49-F238E27FC236}">
                <a16:creationId xmlns:a16="http://schemas.microsoft.com/office/drawing/2014/main" id="{5EAD3E1E-7338-0FAC-FA9F-78481BDD6341}"/>
              </a:ext>
            </a:extLst>
          </p:cNvPr>
          <p:cNvSpPr/>
          <p:nvPr/>
        </p:nvSpPr>
        <p:spPr>
          <a:xfrm>
            <a:off x="6339610" y="4481742"/>
            <a:ext cx="1736833" cy="1515665"/>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AU" sz="900">
                <a:solidFill>
                  <a:schemeClr val="tx1"/>
                </a:solidFill>
                <a:latin typeface="Arial" panose="020B0604020202020204" pitchFamily="34" charset="0"/>
                <a:cs typeface="Arial" panose="020B0604020202020204" pitchFamily="34" charset="0"/>
              </a:rPr>
              <a:t>Processes, controls and procedures used to identify, prioritise, monitor, manage and oversee climate-related risks and opportunities.</a:t>
            </a:r>
          </a:p>
        </p:txBody>
      </p:sp>
      <p:sp>
        <p:nvSpPr>
          <p:cNvPr id="36" name="TextBox 35">
            <a:extLst>
              <a:ext uri="{FF2B5EF4-FFF2-40B4-BE49-F238E27FC236}">
                <a16:creationId xmlns:a16="http://schemas.microsoft.com/office/drawing/2014/main" id="{758F60F2-ABAB-114D-C4F5-67AC78FCA19E}"/>
              </a:ext>
            </a:extLst>
          </p:cNvPr>
          <p:cNvSpPr txBox="1"/>
          <p:nvPr/>
        </p:nvSpPr>
        <p:spPr>
          <a:xfrm>
            <a:off x="6630212" y="4525886"/>
            <a:ext cx="1155627" cy="261610"/>
          </a:xfrm>
          <a:prstGeom prst="rect">
            <a:avLst/>
          </a:prstGeom>
          <a:noFill/>
        </p:spPr>
        <p:txBody>
          <a:bodyPr wrap="square" rtlCol="0">
            <a:spAutoFit/>
          </a:bodyPr>
          <a:lstStyle/>
          <a:p>
            <a:pPr algn="ctr"/>
            <a:r>
              <a:rPr lang="en-AU" sz="1100" b="1">
                <a:solidFill>
                  <a:srgbClr val="78469E"/>
                </a:solidFill>
                <a:latin typeface="Arial" panose="020B0604020202020204" pitchFamily="34" charset="0"/>
                <a:cs typeface="Arial" panose="020B0604020202020204" pitchFamily="34" charset="0"/>
              </a:rPr>
              <a:t>Governance</a:t>
            </a:r>
            <a:endParaRPr lang="en-AU" sz="1200" b="1">
              <a:solidFill>
                <a:srgbClr val="78469E"/>
              </a:solidFill>
              <a:latin typeface="Arial" panose="020B0604020202020204" pitchFamily="34" charset="0"/>
              <a:cs typeface="Arial" panose="020B0604020202020204" pitchFamily="34" charset="0"/>
            </a:endParaRPr>
          </a:p>
        </p:txBody>
      </p:sp>
      <p:sp>
        <p:nvSpPr>
          <p:cNvPr id="32" name="Rectangle: Rounded Corners 31">
            <a:extLst>
              <a:ext uri="{FF2B5EF4-FFF2-40B4-BE49-F238E27FC236}">
                <a16:creationId xmlns:a16="http://schemas.microsoft.com/office/drawing/2014/main" id="{9F030A77-6F37-6539-16C2-9AF8669041CD}"/>
              </a:ext>
            </a:extLst>
          </p:cNvPr>
          <p:cNvSpPr/>
          <p:nvPr/>
        </p:nvSpPr>
        <p:spPr>
          <a:xfrm>
            <a:off x="8269939" y="4483108"/>
            <a:ext cx="1736835" cy="1514299"/>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AU" sz="900">
              <a:solidFill>
                <a:schemeClr val="tx1"/>
              </a:solidFill>
              <a:latin typeface="Arial" panose="020B0604020202020204" pitchFamily="34" charset="0"/>
              <a:cs typeface="Arial" panose="020B0604020202020204" pitchFamily="34" charset="0"/>
            </a:endParaRPr>
          </a:p>
          <a:p>
            <a:endParaRPr lang="en-AU" sz="900">
              <a:solidFill>
                <a:schemeClr val="tx1"/>
              </a:solidFill>
              <a:latin typeface="Arial" panose="020B0604020202020204" pitchFamily="34" charset="0"/>
              <a:cs typeface="Arial" panose="020B0604020202020204" pitchFamily="34" charset="0"/>
            </a:endParaRPr>
          </a:p>
          <a:p>
            <a:r>
              <a:rPr lang="en-AU" sz="900">
                <a:solidFill>
                  <a:schemeClr val="tx1"/>
                </a:solidFill>
                <a:latin typeface="Arial" panose="020B0604020202020204" pitchFamily="34" charset="0"/>
                <a:cs typeface="Arial" panose="020B0604020202020204" pitchFamily="34" charset="0"/>
              </a:rPr>
              <a:t>Progress update on implementing an organisation-wide climate risk and opportunity assessment under the Climate Risk and Opportunity Management Program.</a:t>
            </a:r>
          </a:p>
        </p:txBody>
      </p:sp>
      <p:sp>
        <p:nvSpPr>
          <p:cNvPr id="37" name="TextBox 36">
            <a:extLst>
              <a:ext uri="{FF2B5EF4-FFF2-40B4-BE49-F238E27FC236}">
                <a16:creationId xmlns:a16="http://schemas.microsoft.com/office/drawing/2014/main" id="{B26F083F-B554-A296-86CA-AF61C1285F1F}"/>
              </a:ext>
            </a:extLst>
          </p:cNvPr>
          <p:cNvSpPr txBox="1"/>
          <p:nvPr/>
        </p:nvSpPr>
        <p:spPr>
          <a:xfrm>
            <a:off x="8370525" y="4527691"/>
            <a:ext cx="1549851" cy="261610"/>
          </a:xfrm>
          <a:prstGeom prst="rect">
            <a:avLst/>
          </a:prstGeom>
          <a:noFill/>
        </p:spPr>
        <p:txBody>
          <a:bodyPr wrap="square" rtlCol="0">
            <a:spAutoFit/>
          </a:bodyPr>
          <a:lstStyle/>
          <a:p>
            <a:pPr algn="ctr"/>
            <a:r>
              <a:rPr lang="en-AU" sz="1100" b="1">
                <a:solidFill>
                  <a:srgbClr val="78469E"/>
                </a:solidFill>
                <a:latin typeface="Arial" panose="020B0604020202020204" pitchFamily="34" charset="0"/>
                <a:cs typeface="Arial" panose="020B0604020202020204" pitchFamily="34" charset="0"/>
              </a:rPr>
              <a:t>Risk management</a:t>
            </a:r>
          </a:p>
        </p:txBody>
      </p:sp>
      <p:sp>
        <p:nvSpPr>
          <p:cNvPr id="33" name="Rectangle: Rounded Corners 32">
            <a:extLst>
              <a:ext uri="{FF2B5EF4-FFF2-40B4-BE49-F238E27FC236}">
                <a16:creationId xmlns:a16="http://schemas.microsoft.com/office/drawing/2014/main" id="{F91B37A4-62B5-250A-E963-8AADACE47991}"/>
              </a:ext>
            </a:extLst>
          </p:cNvPr>
          <p:cNvSpPr/>
          <p:nvPr/>
        </p:nvSpPr>
        <p:spPr>
          <a:xfrm>
            <a:off x="10200270" y="4476051"/>
            <a:ext cx="1736836" cy="1521356"/>
          </a:xfrm>
          <a:prstGeom prst="roundRect">
            <a:avLst/>
          </a:prstGeom>
          <a:solidFill>
            <a:schemeClr val="bg1">
              <a:lumMod val="9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lang="en-AU" sz="900">
                <a:solidFill>
                  <a:schemeClr val="tx1"/>
                </a:solidFill>
                <a:latin typeface="Arial" panose="020B0604020202020204" pitchFamily="34" charset="0"/>
                <a:cs typeface="Arial" panose="020B0604020202020204" pitchFamily="34" charset="0"/>
              </a:rPr>
              <a:t>Greenhouse gas emissions profiles and the APS Net Zero by 2030 target being worked towards for emissions reduction.</a:t>
            </a:r>
          </a:p>
        </p:txBody>
      </p:sp>
      <p:pic>
        <p:nvPicPr>
          <p:cNvPr id="35" name="Picture 34">
            <a:extLst>
              <a:ext uri="{FF2B5EF4-FFF2-40B4-BE49-F238E27FC236}">
                <a16:creationId xmlns:a16="http://schemas.microsoft.com/office/drawing/2014/main" id="{E872A06B-2887-9509-A786-5A79DDFA56B5}"/>
              </a:ext>
              <a:ext uri="{C183D7F6-B498-43B3-948B-1728B52AA6E4}">
                <adec:decorative xmlns:adec="http://schemas.microsoft.com/office/drawing/2017/decorative" val="1"/>
              </a:ext>
            </a:extLst>
          </p:cNvPr>
          <p:cNvPicPr>
            <a:picLocks noChangeAspect="1"/>
          </p:cNvPicPr>
          <p:nvPr/>
        </p:nvPicPr>
        <p:blipFill>
          <a:blip r:embed="rId12"/>
          <a:stretch>
            <a:fillRect/>
          </a:stretch>
        </p:blipFill>
        <p:spPr>
          <a:xfrm>
            <a:off x="10523688" y="5847925"/>
            <a:ext cx="1239953" cy="1010075"/>
          </a:xfrm>
          <a:prstGeom prst="rect">
            <a:avLst/>
          </a:prstGeom>
        </p:spPr>
      </p:pic>
      <p:sp>
        <p:nvSpPr>
          <p:cNvPr id="38" name="TextBox 37">
            <a:extLst>
              <a:ext uri="{FF2B5EF4-FFF2-40B4-BE49-F238E27FC236}">
                <a16:creationId xmlns:a16="http://schemas.microsoft.com/office/drawing/2014/main" id="{C1E3EA9C-190A-75CF-C883-7E05E9A06F4B}"/>
              </a:ext>
            </a:extLst>
          </p:cNvPr>
          <p:cNvSpPr txBox="1"/>
          <p:nvPr/>
        </p:nvSpPr>
        <p:spPr>
          <a:xfrm>
            <a:off x="10315400" y="4520196"/>
            <a:ext cx="1506575" cy="261610"/>
          </a:xfrm>
          <a:prstGeom prst="rect">
            <a:avLst/>
          </a:prstGeom>
          <a:noFill/>
        </p:spPr>
        <p:txBody>
          <a:bodyPr wrap="square" rtlCol="0">
            <a:spAutoFit/>
          </a:bodyPr>
          <a:lstStyle/>
          <a:p>
            <a:pPr algn="ctr"/>
            <a:r>
              <a:rPr lang="en-AU" sz="1100" b="1">
                <a:solidFill>
                  <a:srgbClr val="78469E"/>
                </a:solidFill>
                <a:latin typeface="Arial" panose="020B0604020202020204" pitchFamily="34" charset="0"/>
                <a:cs typeface="Arial" panose="020B0604020202020204" pitchFamily="34" charset="0"/>
              </a:rPr>
              <a:t>Metrics and targets</a:t>
            </a:r>
            <a:endParaRPr lang="en-AU" sz="1200" b="1">
              <a:solidFill>
                <a:srgbClr val="78469E"/>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78EED087-0D5C-13B0-55A4-1BAA4C342253}"/>
              </a:ext>
            </a:extLst>
          </p:cNvPr>
          <p:cNvSpPr txBox="1"/>
          <p:nvPr/>
        </p:nvSpPr>
        <p:spPr>
          <a:xfrm>
            <a:off x="795138" y="2507058"/>
            <a:ext cx="1971914" cy="276999"/>
          </a:xfrm>
          <a:prstGeom prst="rect">
            <a:avLst/>
          </a:prstGeom>
          <a:noFill/>
        </p:spPr>
        <p:txBody>
          <a:bodyPr wrap="square" rtlCol="0">
            <a:spAutoFit/>
          </a:bodyPr>
          <a:lstStyle/>
          <a:p>
            <a:pPr algn="ctr"/>
            <a:r>
              <a:rPr lang="en-AU" sz="1200" b="1">
                <a:solidFill>
                  <a:srgbClr val="565DFF"/>
                </a:solidFill>
                <a:latin typeface="Arial" panose="020B0604020202020204" pitchFamily="34" charset="0"/>
                <a:cs typeface="Arial" panose="020B0604020202020204" pitchFamily="34" charset="0"/>
              </a:rPr>
              <a:t>Complementary policies</a:t>
            </a:r>
          </a:p>
        </p:txBody>
      </p:sp>
      <p:sp>
        <p:nvSpPr>
          <p:cNvPr id="4" name="TextBox 3">
            <a:extLst>
              <a:ext uri="{FF2B5EF4-FFF2-40B4-BE49-F238E27FC236}">
                <a16:creationId xmlns:a16="http://schemas.microsoft.com/office/drawing/2014/main" id="{5C59D3B4-CDBA-73B6-E5BF-594A887937CE}"/>
              </a:ext>
            </a:extLst>
          </p:cNvPr>
          <p:cNvSpPr txBox="1"/>
          <p:nvPr/>
        </p:nvSpPr>
        <p:spPr>
          <a:xfrm>
            <a:off x="449819" y="4586153"/>
            <a:ext cx="2662553" cy="1200329"/>
          </a:xfrm>
          <a:prstGeom prst="rect">
            <a:avLst/>
          </a:prstGeom>
          <a:noFill/>
        </p:spPr>
        <p:txBody>
          <a:bodyPr wrap="square" lIns="91440" tIns="45720" rIns="91440" bIns="45720" rtlCol="0" anchor="t">
            <a:spAutoFit/>
          </a:bodyPr>
          <a:lstStyle/>
          <a:p>
            <a:pPr>
              <a:defRPr/>
            </a:pPr>
            <a:r>
              <a:rPr kumimoji="0" lang="en-AU" sz="900" b="0" i="0" u="none" strike="noStrike" kern="1200" cap="none" spc="0" normalizeH="0" baseline="0" noProof="0" dirty="0">
                <a:ln>
                  <a:noFill/>
                </a:ln>
                <a:solidFill>
                  <a:prstClr val="black"/>
                </a:solidFill>
                <a:effectLst/>
                <a:uLnTx/>
                <a:uFillTx/>
                <a:latin typeface="Arial"/>
                <a:cs typeface="Arial"/>
              </a:rPr>
              <a:t>It is expected that disclosures made under the Pilot will not be comprehensive. </a:t>
            </a:r>
            <a:r>
              <a:rPr lang="en-AU" sz="900" dirty="0">
                <a:solidFill>
                  <a:prstClr val="black"/>
                </a:solidFill>
                <a:latin typeface="Arial"/>
                <a:cs typeface="Arial"/>
              </a:rPr>
              <a:t>However, it is also expected that climate disclosures</a:t>
            </a:r>
            <a:r>
              <a:rPr kumimoji="0" lang="en-AU" sz="900" b="0" i="0" u="none" strike="noStrike" kern="1200" cap="none" spc="0" normalizeH="0" baseline="0" noProof="0" dirty="0">
                <a:ln>
                  <a:noFill/>
                </a:ln>
                <a:solidFill>
                  <a:prstClr val="black"/>
                </a:solidFill>
                <a:effectLst/>
                <a:uLnTx/>
                <a:uFillTx/>
                <a:latin typeface="Arial"/>
                <a:cs typeface="Arial"/>
              </a:rPr>
              <a:t> will evolve over time as maturity and capability develops. Departments may disclose interim arrangements or planned actions where they have been unable to give</a:t>
            </a:r>
            <a:r>
              <a:rPr lang="en-AU" sz="900" dirty="0">
                <a:solidFill>
                  <a:prstClr val="black"/>
                </a:solidFill>
                <a:latin typeface="Arial"/>
                <a:cs typeface="Arial"/>
              </a:rPr>
              <a:t> effect to one or more criterion in its entirety</a:t>
            </a:r>
            <a:r>
              <a:rPr kumimoji="0" lang="en-AU" sz="900" b="0" i="0" u="none" strike="noStrike" kern="1200" cap="none" spc="0" normalizeH="0" baseline="0" noProof="0" dirty="0">
                <a:ln>
                  <a:noFill/>
                </a:ln>
                <a:solidFill>
                  <a:prstClr val="black"/>
                </a:solidFill>
                <a:effectLst/>
                <a:uLnTx/>
                <a:uFillTx/>
                <a:latin typeface="Arial"/>
                <a:cs typeface="Arial"/>
              </a:rPr>
              <a:t>.</a:t>
            </a:r>
            <a:r>
              <a:rPr lang="en-AU" sz="900" dirty="0">
                <a:solidFill>
                  <a:prstClr val="black"/>
                </a:solidFill>
                <a:latin typeface="Arial"/>
                <a:cs typeface="Arial"/>
              </a:rPr>
              <a:t> </a:t>
            </a:r>
            <a:endParaRPr kumimoji="0" lang="en-AU" sz="9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23" name="TextBox 22">
            <a:extLst>
              <a:ext uri="{FF2B5EF4-FFF2-40B4-BE49-F238E27FC236}">
                <a16:creationId xmlns:a16="http://schemas.microsoft.com/office/drawing/2014/main" id="{3A27ED6C-A422-5709-5265-7BF753235B4F}"/>
              </a:ext>
            </a:extLst>
          </p:cNvPr>
          <p:cNvSpPr txBox="1"/>
          <p:nvPr/>
        </p:nvSpPr>
        <p:spPr>
          <a:xfrm>
            <a:off x="3524928" y="6122643"/>
            <a:ext cx="6391970" cy="507831"/>
          </a:xfrm>
          <a:prstGeom prst="rect">
            <a:avLst/>
          </a:prstGeom>
          <a:noFill/>
        </p:spPr>
        <p:txBody>
          <a:bodyPr wrap="square" rtlCol="0">
            <a:spAutoFit/>
          </a:bodyPr>
          <a:lstStyle/>
          <a:p>
            <a:endParaRPr lang="en-AU" sz="900" dirty="0">
              <a:latin typeface="Arial" panose="020B0604020202020204" pitchFamily="34" charset="0"/>
              <a:cs typeface="Arial" panose="020B0604020202020204" pitchFamily="34" charset="0"/>
            </a:endParaRPr>
          </a:p>
          <a:p>
            <a:r>
              <a:rPr lang="en-AU" sz="900" dirty="0">
                <a:latin typeface="Arial" panose="020B0604020202020204" pitchFamily="34" charset="0"/>
                <a:cs typeface="Arial" panose="020B0604020202020204" pitchFamily="34" charset="0"/>
              </a:rPr>
              <a:t>Finance has developed a range of resources to assist departments with their disclosures, available on the </a:t>
            </a:r>
            <a:r>
              <a:rPr lang="en-AU" sz="900" dirty="0">
                <a:latin typeface="Arial" panose="020B0604020202020204" pitchFamily="34" charset="0"/>
                <a:cs typeface="Arial" panose="020B0604020202020204" pitchFamily="34" charset="0"/>
                <a:hlinkClick r:id="rId13"/>
              </a:rPr>
              <a:t>Commonwealth Climate Disclosure Pilot webpage</a:t>
            </a:r>
            <a:r>
              <a:rPr lang="en-AU" sz="900" dirty="0">
                <a:latin typeface="Arial" panose="020B0604020202020204" pitchFamily="34" charset="0"/>
                <a:cs typeface="Arial" panose="020B0604020202020204" pitchFamily="34" charset="0"/>
              </a:rPr>
              <a:t>. For further information or support, contact </a:t>
            </a:r>
            <a:r>
              <a:rPr lang="en-AU" sz="900" dirty="0">
                <a:latin typeface="Arial" panose="020B0604020202020204" pitchFamily="34" charset="0"/>
                <a:cs typeface="Arial" panose="020B0604020202020204" pitchFamily="34" charset="0"/>
                <a:hlinkClick r:id="rId14"/>
              </a:rPr>
              <a:t>climateaction@finance.gov.au</a:t>
            </a:r>
            <a:r>
              <a:rPr lang="en-AU" sz="9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403283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Finance Document" ma:contentTypeID="0x010100B7B479F47583304BA8B631462CC772D700067E51C991F65340AC36B9604578C197" ma:contentTypeVersion="52" ma:contentTypeDescription="Create a new document." ma:contentTypeScope="" ma:versionID="638c54884f7b5c8bde2c8335f5a33304">
  <xsd:schema xmlns:xsd="http://www.w3.org/2001/XMLSchema" xmlns:xs="http://www.w3.org/2001/XMLSchema" xmlns:p="http://schemas.microsoft.com/office/2006/metadata/properties" xmlns:ns2="a334ba3b-e131-42d3-95f3-2728f5a41884" xmlns:ns3="6a7e9632-768a-49bf-85ac-c69233ab2a52" xmlns:ns4="be197717-4ab4-4766-95be-e743bd2101d5" xmlns:ns5="bc0ad435-d67a-4fe2-9b47-ae50c5996250" targetNamespace="http://schemas.microsoft.com/office/2006/metadata/properties" ma:root="true" ma:fieldsID="338f39300c3f0c181ba062c3157a9179" ns2:_="" ns3:_="" ns4:_="" ns5:_="">
    <xsd:import namespace="a334ba3b-e131-42d3-95f3-2728f5a41884"/>
    <xsd:import namespace="6a7e9632-768a-49bf-85ac-c69233ab2a52"/>
    <xsd:import namespace="be197717-4ab4-4766-95be-e743bd2101d5"/>
    <xsd:import namespace="bc0ad435-d67a-4fe2-9b47-ae50c5996250"/>
    <xsd:element name="properties">
      <xsd:complexType>
        <xsd:sequence>
          <xsd:element name="documentManagement">
            <xsd:complexType>
              <xsd:all>
                <xsd:element ref="ns2:Original_x0020_Date_x0020_Created" minOccurs="0"/>
                <xsd:element ref="ns3:_dlc_DocIdUrl" minOccurs="0"/>
                <xsd:element ref="ns4:_Flow_SignoffStatus" minOccurs="0"/>
                <xsd:element ref="ns2:e0fcb3f570964638902a63147cd98219" minOccurs="0"/>
                <xsd:element ref="ns2:f0888ba7078d4a1bac90b097c1ed0fad" minOccurs="0"/>
                <xsd:element ref="ns2:of934ccb37d6451ba60cdb89c1817167" minOccurs="0"/>
                <xsd:element ref="ns2:TaxKeywordTaxHTField" minOccurs="0"/>
                <xsd:element ref="ns2:lf395e0388bc45bfb8642f07b9d090f4" minOccurs="0"/>
                <xsd:element ref="ns2:TaxCatchAll" minOccurs="0"/>
                <xsd:element ref="ns4:MediaServiceFastMetadata" minOccurs="0"/>
                <xsd:element ref="ns5:SharedWithUsers" minOccurs="0"/>
                <xsd:element ref="ns5:SharedWithDetails" minOccurs="0"/>
                <xsd:element ref="ns4:MediaServiceMetadata" minOccurs="0"/>
                <xsd:element ref="ns4:MediaLengthInSeconds" minOccurs="0"/>
                <xsd:element ref="ns3:_dlc_DocId" minOccurs="0"/>
                <xsd:element ref="ns2:Security_x0020_Classification" minOccurs="0"/>
                <xsd:element ref="ns3:_dlc_DocIdPersistId" minOccurs="0"/>
                <xsd:element ref="ns4:MediaServiceDateTaken" minOccurs="0"/>
                <xsd:element ref="ns4:lcf76f155ced4ddcb4097134ff3c332f" minOccurs="0"/>
                <xsd:element ref="ns4:MediaServiceObjectDetectorVersions" minOccurs="0"/>
                <xsd:element ref="ns4:MediaServiceOCR" minOccurs="0"/>
                <xsd:element ref="ns4:MediaServiceGenerationTime" minOccurs="0"/>
                <xsd:element ref="ns4:MediaServiceEventHashCode" minOccurs="0"/>
                <xsd:element ref="ns2:TaxCatchAllLabel" minOccurs="0"/>
                <xsd:element ref="ns4:MediaServiceLocation"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334ba3b-e131-42d3-95f3-2728f5a41884" elementFormDefault="qualified">
    <xsd:import namespace="http://schemas.microsoft.com/office/2006/documentManagement/types"/>
    <xsd:import namespace="http://schemas.microsoft.com/office/infopath/2007/PartnerControls"/>
    <xsd:element name="Original_x0020_Date_x0020_Created" ma:index="6" nillable="true" ma:displayName="Original Date Created" ma:default="" ma:format="DateOnly" ma:internalName="Original_x0020_Date_x0020_Created" ma:readOnly="false">
      <xsd:simpleType>
        <xsd:restriction base="dms:DateTime"/>
      </xsd:simpleType>
    </xsd:element>
    <xsd:element name="e0fcb3f570964638902a63147cd98219" ma:index="11" nillable="true" ma:taxonomy="true" ma:internalName="e0fcb3f570964638902a63147cd98219" ma:taxonomyFieldName="Organisation_x0020_Unit" ma:displayName="Organisation Unit" ma:default="" ma:fieldId="{e0fcb3f5-7096-4638-902a-63147cd98219}" ma:sspId="c4b2c377-c74f-46b8-b62e-9cefa93d8fc8" ma:termSetId="642ac736-c0d1-48cf-939c-a81b0e893448" ma:anchorId="00000000-0000-0000-0000-000000000000" ma:open="false" ma:isKeyword="false">
      <xsd:complexType>
        <xsd:sequence>
          <xsd:element ref="pc:Terms" minOccurs="0" maxOccurs="1"/>
        </xsd:sequence>
      </xsd:complexType>
    </xsd:element>
    <xsd:element name="f0888ba7078d4a1bac90b097c1ed0fad" ma:index="13" nillable="true" ma:taxonomy="true" ma:internalName="f0888ba7078d4a1bac90b097c1ed0fad" ma:taxonomyFieldName="Initiating_x0020_Entity" ma:displayName="Initiating Entity" ma:readOnly="false" ma:default="1;#Department of Finance|fd660e8f-8f31-49bd-92a3-d31d4da31afe" ma:fieldId="{f0888ba7-078d-4a1b-ac90-b097c1ed0fad}" ma:sspId="c4b2c377-c74f-46b8-b62e-9cefa93d8fc8" ma:termSetId="1dd44c57-eb90-49d3-b71d-825941fd7214" ma:anchorId="00000000-0000-0000-0000-000000000000" ma:open="false" ma:isKeyword="false">
      <xsd:complexType>
        <xsd:sequence>
          <xsd:element ref="pc:Terms" minOccurs="0" maxOccurs="1"/>
        </xsd:sequence>
      </xsd:complexType>
    </xsd:element>
    <xsd:element name="of934ccb37d6451ba60cdb89c1817167" ma:index="15" nillable="true" ma:taxonomy="true" ma:internalName="of934ccb37d6451ba60cdb89c1817167" ma:taxonomyFieldName="About_x0020_Entity" ma:displayName="About Entity" ma:readOnly="false" ma:default="1;#Department of Finance|fd660e8f-8f31-49bd-92a3-d31d4da31afe" ma:fieldId="{8f934ccb-37d6-451b-a60c-db89c1817167}" ma:sspId="c4b2c377-c74f-46b8-b62e-9cefa93d8fc8" ma:termSetId="1dd44c57-eb90-49d3-b71d-825941fd7214" ma:anchorId="00000000-0000-0000-0000-000000000000" ma:open="false" ma:isKeyword="false">
      <xsd:complexType>
        <xsd:sequence>
          <xsd:element ref="pc:Terms" minOccurs="0" maxOccurs="1"/>
        </xsd:sequence>
      </xsd:complexType>
    </xsd:element>
    <xsd:element name="TaxKeywordTaxHTField" ma:index="17" nillable="true" ma:taxonomy="true" ma:internalName="TaxKeywordTaxHTField" ma:taxonomyFieldName="TaxKeyword" ma:displayName="Enterprise Keywords" ma:readOnly="false" ma:fieldId="{23f27201-bee3-471e-b2e7-b64fd8b7ca38}" ma:taxonomyMulti="true" ma:sspId="c4b2c377-c74f-46b8-b62e-9cefa93d8fc8" ma:termSetId="00000000-0000-0000-0000-000000000000" ma:anchorId="00000000-0000-0000-0000-000000000000" ma:open="true" ma:isKeyword="true">
      <xsd:complexType>
        <xsd:sequence>
          <xsd:element ref="pc:Terms" minOccurs="0" maxOccurs="1"/>
        </xsd:sequence>
      </xsd:complexType>
    </xsd:element>
    <xsd:element name="lf395e0388bc45bfb8642f07b9d090f4" ma:index="20" nillable="true" ma:taxonomy="true" ma:internalName="lf395e0388bc45bfb8642f07b9d090f4" ma:taxonomyFieldName="Function_x0020_and_x0020_Activity" ma:displayName="Function and Activity" ma:readOnly="false" ma:default="" ma:fieldId="{5f395e03-88bc-45bf-b864-2f07b9d090f4}" ma:sspId="c4b2c377-c74f-46b8-b62e-9cefa93d8fc8" ma:termSetId="d6a09c5b-e950-47cc-8e6b-7e27719f9f0b" ma:anchorId="00000000-0000-0000-0000-000000000000" ma:open="false" ma:isKeyword="false">
      <xsd:complexType>
        <xsd:sequence>
          <xsd:element ref="pc:Terms" minOccurs="0" maxOccurs="1"/>
        </xsd:sequence>
      </xsd:complexType>
    </xsd:element>
    <xsd:element name="TaxCatchAll" ma:index="21" nillable="true" ma:displayName="Taxonomy Catch All Column" ma:hidden="true" ma:list="{147f64ec-0960-41ab-a2b8-1cb034dcfdc7}" ma:internalName="TaxCatchAll" ma:readOnly="false" ma:showField="CatchAllData" ma:web="bc0ad435-d67a-4fe2-9b47-ae50c5996250">
      <xsd:complexType>
        <xsd:complexContent>
          <xsd:extension base="dms:MultiChoiceLookup">
            <xsd:sequence>
              <xsd:element name="Value" type="dms:Lookup" maxOccurs="unbounded" minOccurs="0" nillable="true"/>
            </xsd:sequence>
          </xsd:extension>
        </xsd:complexContent>
      </xsd:complexType>
    </xsd:element>
    <xsd:element name="Security_x0020_Classification" ma:index="28" nillable="true" ma:displayName="Security Classification" ma:default="OFFICIAL" ma:format="Dropdown" ma:hidden="true" ma:internalName="Security_x0020_Classification" ma:readOnly="false">
      <xsd:simpleType>
        <xsd:union memberTypes="dms:Text">
          <xsd:simpleType>
            <xsd:restriction base="dms:Choice">
              <xsd:enumeration value="UNOFFICIAL"/>
              <xsd:enumeration value="OFFICIAL"/>
              <xsd:enumeration value="OFFICIAL:Sensitive"/>
              <xsd:enumeration value="OFFICIAL:Sensitive, Personal-Privacy"/>
              <xsd:enumeration value="OFFICIAL:Sensitive, Legal-Privilege"/>
              <xsd:enumeration value="OFFICIAL:Sensitive, Legislative-Secrecy"/>
              <xsd:enumeration value="OFFICIAL:Sensitive, SH:National-Cabinet"/>
              <xsd:enumeration value="OFFICIAL:Sensitive, SH:National-Cabinet, Personal-Privacy"/>
              <xsd:enumeration value="OFFICIAL:Sensitive, SH:National-Cabinet, Legislative-Secrecy"/>
              <xsd:enumeration value="OFFICIAL:Sensitive, SH:National-Cabinet, Legal-Privilege"/>
              <xsd:enumeration value="PROTECTED"/>
              <xsd:enumeration value="PROTECTED, Legal-Privilege"/>
              <xsd:enumeration value="PROTECTED, Personal-Privacy"/>
              <xsd:enumeration value="PROTECTED, Legislative-Secrecy"/>
              <xsd:enumeration value="PROTECTED SH:CABINET"/>
              <xsd:enumeration value="PROTECTED SH:CABINET, Personal-Privacy"/>
              <xsd:enumeration value="PROTECTED SH:CABINET, Legal-Privilege"/>
              <xsd:enumeration value="PROTECTED SH:CABINET, Legislative-Secrecy"/>
              <xsd:enumeration value="PROTECTED SH:National-Cabinet"/>
              <xsd:enumeration value="PROTECTED SH:National-Cabinet, Personal-Privacy"/>
              <xsd:enumeration value="PROTECTED SH:National-Cabinet, Legal-Privilege"/>
              <xsd:enumeration value="PROTECTED SH:National-Cabinet, Legislative-Secrecy"/>
              <xsd:enumeration value="UNCLASSIFIED"/>
              <xsd:enumeration value="UNCLASSIFIED - Sensitive: Personal"/>
              <xsd:enumeration value="UNCLASSIFIED - Sensitive: Legal"/>
              <xsd:enumeration value="UNCLASSIFIED - Sensitive"/>
              <xsd:enumeration value="For Official Use Only"/>
              <xsd:enumeration value="PROTECTED - Sensitive"/>
              <xsd:enumeration value="PROTECTED - Sensitive: Personal"/>
              <xsd:enumeration value="PROTECTED - Sensitive: Cabinet"/>
              <xsd:enumeration value="PROTECTED - Sensitive: Legal"/>
              <xsd:enumeration value="PROTECTED:CABINET"/>
            </xsd:restriction>
          </xsd:simpleType>
        </xsd:union>
      </xsd:simpleType>
    </xsd:element>
    <xsd:element name="TaxCatchAllLabel" ma:index="37" nillable="true" ma:displayName="Taxonomy Catch All Column1" ma:hidden="true" ma:list="{147f64ec-0960-41ab-a2b8-1cb034dcfdc7}" ma:internalName="TaxCatchAllLabel" ma:readOnly="true" ma:showField="CatchAllDataLabel" ma:web="bc0ad435-d67a-4fe2-9b47-ae50c599625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6a7e9632-768a-49bf-85ac-c69233ab2a52" elementFormDefault="qualified">
    <xsd:import namespace="http://schemas.microsoft.com/office/2006/documentManagement/types"/>
    <xsd:import namespace="http://schemas.microsoft.com/office/infopath/2007/PartnerControls"/>
    <xsd:element name="_dlc_DocIdUrl" ma:index="7" nillable="true" ma:displayName="Document ID" ma:description="Permanent link to this document." ma:hidden="true" ma:internalName="_dlc_DocIdUrl"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_dlc_DocId" ma:index="27" nillable="true" ma:displayName="Document ID Value" ma:description="The value of the document ID assigned to this item." ma:hidden="true" ma:indexed="true" ma:internalName="_dlc_DocId" ma:readOnly="false">
      <xsd:simpleType>
        <xsd:restriction base="dms:Text"/>
      </xsd:simpleType>
    </xsd:element>
    <xsd:element name="_dlc_DocIdPersistId" ma:index="29" nillable="true" ma:displayName="Persist ID" ma:description="Keep ID on add." ma:hidden="true" ma:internalName="_dlc_DocIdPersistId" ma:readOnly="fals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be197717-4ab4-4766-95be-e743bd2101d5" elementFormDefault="qualified">
    <xsd:import namespace="http://schemas.microsoft.com/office/2006/documentManagement/types"/>
    <xsd:import namespace="http://schemas.microsoft.com/office/infopath/2007/PartnerControls"/>
    <xsd:element name="_Flow_SignoffStatus" ma:index="9" nillable="true" ma:displayName="Sign-off status" ma:internalName="Sign_x002d_off_x0020_status" ma:readOnly="false">
      <xsd:simpleType>
        <xsd:restriction base="dms:Text"/>
      </xsd:simpleType>
    </xsd:element>
    <xsd:element name="MediaServiceFastMetadata" ma:index="22" nillable="true" ma:displayName="MediaServiceFastMetadata" ma:hidden="true" ma:internalName="MediaServiceFastMetadata" ma:readOnly="true">
      <xsd:simpleType>
        <xsd:restriction base="dms:Note"/>
      </xsd:simpleType>
    </xsd:element>
    <xsd:element name="MediaServiceMetadata" ma:index="25" nillable="true" ma:displayName="MediaServiceMetadata" ma:hidden="true" ma:internalName="MediaServiceMetadata" ma:readOnly="true">
      <xsd:simpleType>
        <xsd:restriction base="dms:Note"/>
      </xsd:simpleType>
    </xsd:element>
    <xsd:element name="MediaLengthInSeconds" ma:index="26" nillable="true" ma:displayName="MediaLengthInSeconds" ma:hidden="true" ma:internalName="MediaLengthInSeconds" ma:readOnly="true">
      <xsd:simpleType>
        <xsd:restriction base="dms:Unknown"/>
      </xsd:simpleType>
    </xsd:element>
    <xsd:element name="MediaServiceDateTaken" ma:index="30" nillable="true" ma:displayName="MediaServiceDateTaken" ma:hidden="true" ma:indexed="true" ma:internalName="MediaServiceDateTaken" ma:readOnly="true">
      <xsd:simpleType>
        <xsd:restriction base="dms:Text"/>
      </xsd:simpleType>
    </xsd:element>
    <xsd:element name="lcf76f155ced4ddcb4097134ff3c332f" ma:index="32" nillable="true" ma:taxonomy="true" ma:internalName="lcf76f155ced4ddcb4097134ff3c332f" ma:taxonomyFieldName="MediaServiceImageTags" ma:displayName="Image Tags" ma:readOnly="false" ma:fieldId="{5cf76f15-5ced-4ddc-b409-7134ff3c332f}" ma:taxonomyMulti="true" ma:sspId="c4b2c377-c74f-46b8-b62e-9cefa93d8fc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3" nillable="true" ma:displayName="MediaServiceObjectDetectorVersions" ma:hidden="true" ma:indexed="true" ma:internalName="MediaServiceObjectDetectorVersions" ma:readOnly="true">
      <xsd:simpleType>
        <xsd:restriction base="dms:Text"/>
      </xsd:simpleType>
    </xsd:element>
    <xsd:element name="MediaServiceOCR" ma:index="34" nillable="true" ma:displayName="Extracted Text" ma:hidden="true" ma:internalName="MediaServiceOCR" ma:readOnly="true">
      <xsd:simpleType>
        <xsd:restriction base="dms:Note"/>
      </xsd:simpleType>
    </xsd:element>
    <xsd:element name="MediaServiceGenerationTime" ma:index="35" nillable="true" ma:displayName="MediaServiceGenerationTime" ma:hidden="true" ma:internalName="MediaServiceGenerationTime" ma:readOnly="true">
      <xsd:simpleType>
        <xsd:restriction base="dms:Text"/>
      </xsd:simpleType>
    </xsd:element>
    <xsd:element name="MediaServiceEventHashCode" ma:index="36" nillable="true" ma:displayName="MediaServiceEventHashCode" ma:hidden="true" ma:internalName="MediaServiceEventHashCode" ma:readOnly="true">
      <xsd:simpleType>
        <xsd:restriction base="dms:Text"/>
      </xsd:simpleType>
    </xsd:element>
    <xsd:element name="MediaServiceLocation" ma:index="38" nillable="true" ma:displayName="Location" ma:hidden="true" ma:indexed="true" ma:internalName="MediaServiceLocation" ma:readOnly="true">
      <xsd:simpleType>
        <xsd:restriction base="dms:Text"/>
      </xsd:simpleType>
    </xsd:element>
    <xsd:element name="MediaServiceSearchProperties" ma:index="3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c0ad435-d67a-4fe2-9b47-ae50c5996250" elementFormDefault="qualified">
    <xsd:import namespace="http://schemas.microsoft.com/office/2006/documentManagement/types"/>
    <xsd:import namespace="http://schemas.microsoft.com/office/infopath/2007/PartnerControls"/>
    <xsd:element name="SharedWithUsers" ma:index="23"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hidden="true" ma:internalName="SharedWithDetail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c4b2c377-c74f-46b8-b62e-9cefa93d8fc8" ContentTypeId="0x010100B7B479F47583304BA8B631462CC772D7" PreviousValue="true"/>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of934ccb37d6451ba60cdb89c1817167 xmlns="a334ba3b-e131-42d3-95f3-2728f5a41884">
      <Terms xmlns="http://schemas.microsoft.com/office/infopath/2007/PartnerControls">
        <TermInfo xmlns="http://schemas.microsoft.com/office/infopath/2007/PartnerControls">
          <TermName xmlns="http://schemas.microsoft.com/office/infopath/2007/PartnerControls">Department of Finance</TermName>
          <TermId xmlns="http://schemas.microsoft.com/office/infopath/2007/PartnerControls">fd660e8f-8f31-49bd-92a3-d31d4da31afe</TermId>
        </TermInfo>
      </Terms>
    </of934ccb37d6451ba60cdb89c1817167>
    <Security_x0020_Classification xmlns="a334ba3b-e131-42d3-95f3-2728f5a41884">OFFICIAL</Security_x0020_Classification>
    <Original_x0020_Date_x0020_Created xmlns="a334ba3b-e131-42d3-95f3-2728f5a41884" xsi:nil="true"/>
    <TaxCatchAll xmlns="a334ba3b-e131-42d3-95f3-2728f5a41884">
      <Value>29</Value>
      <Value>38</Value>
      <Value>1</Value>
    </TaxCatchAll>
    <e0fcb3f570964638902a63147cd98219 xmlns="a334ba3b-e131-42d3-95f3-2728f5a41884">
      <Terms xmlns="http://schemas.microsoft.com/office/infopath/2007/PartnerControls">
        <TermInfo xmlns="http://schemas.microsoft.com/office/infopath/2007/PartnerControls">
          <TermName xmlns="http://schemas.microsoft.com/office/infopath/2007/PartnerControls">APS Net Zero Unit</TermName>
          <TermId xmlns="http://schemas.microsoft.com/office/infopath/2007/PartnerControls">3a7b3834-5ac8-43b7-9496-8f951dc2a7fa</TermId>
        </TermInfo>
      </Terms>
    </e0fcb3f570964638902a63147cd98219>
    <TaxKeywordTaxHTField xmlns="a334ba3b-e131-42d3-95f3-2728f5a41884">
      <Terms xmlns="http://schemas.microsoft.com/office/infopath/2007/PartnerControls">
        <TermInfo xmlns="http://schemas.microsoft.com/office/infopath/2007/PartnerControls">
          <TermName xmlns="http://schemas.microsoft.com/office/infopath/2007/PartnerControls">[SEC=OFFICIAL]</TermName>
          <TermId xmlns="http://schemas.microsoft.com/office/infopath/2007/PartnerControls">07351cc0-de73-4913-be2f-56f124cbf8bb</TermId>
        </TermInfo>
      </Terms>
    </TaxKeywordTaxHTField>
    <lf395e0388bc45bfb8642f07b9d090f4 xmlns="a334ba3b-e131-42d3-95f3-2728f5a41884">
      <Terms xmlns="http://schemas.microsoft.com/office/infopath/2007/PartnerControls"/>
    </lf395e0388bc45bfb8642f07b9d090f4>
    <f0888ba7078d4a1bac90b097c1ed0fad xmlns="a334ba3b-e131-42d3-95f3-2728f5a41884">
      <Terms xmlns="http://schemas.microsoft.com/office/infopath/2007/PartnerControls">
        <TermInfo xmlns="http://schemas.microsoft.com/office/infopath/2007/PartnerControls">
          <TermName xmlns="http://schemas.microsoft.com/office/infopath/2007/PartnerControls">Department of Finance</TermName>
          <TermId xmlns="http://schemas.microsoft.com/office/infopath/2007/PartnerControls">fd660e8f-8f31-49bd-92a3-d31d4da31afe</TermId>
        </TermInfo>
      </Terms>
    </f0888ba7078d4a1bac90b097c1ed0fad>
    <lcf76f155ced4ddcb4097134ff3c332f xmlns="be197717-4ab4-4766-95be-e743bd2101d5">
      <Terms xmlns="http://schemas.microsoft.com/office/infopath/2007/PartnerControls"/>
    </lcf76f155ced4ddcb4097134ff3c332f>
    <_Flow_SignoffStatus xmlns="be197717-4ab4-4766-95be-e743bd2101d5" xsi:nil="true"/>
    <_dlc_DocId xmlns="6a7e9632-768a-49bf-85ac-c69233ab2a52">FIN11911-160868515-35407</_dlc_DocId>
    <_dlc_DocIdUrl xmlns="6a7e9632-768a-49bf-85ac-c69233ab2a52">
      <Url>https://financegovau.sharepoint.com/sites/M365_DoF_51011911/_layouts/15/DocIdRedir.aspx?ID=FIN11911-160868515-35407</Url>
      <Description>FIN11911-160868515-35407</Description>
    </_dlc_DocIdUrl>
    <SharedWithUsers xmlns="bc0ad435-d67a-4fe2-9b47-ae50c5996250">
      <UserInfo>
        <DisplayName>Beattie, Danelle</DisplayName>
        <AccountId>138</AccountId>
        <AccountType/>
      </UserInfo>
      <UserInfo>
        <DisplayName>Andrew, Lesley</DisplayName>
        <AccountId>74</AccountId>
        <AccountType/>
      </UserInfo>
      <UserInfo>
        <DisplayName>Ford, Zoe</DisplayName>
        <AccountId>142</AccountId>
        <AccountType/>
      </UserInfo>
    </SharedWithUsers>
    <_dlc_DocIdPersistId xmlns="6a7e9632-768a-49bf-85ac-c69233ab2a52" xsi:nil="true"/>
  </documentManagement>
</p:properties>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61A92D9-C4D3-4A55-BEB5-FEB4E6101A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334ba3b-e131-42d3-95f3-2728f5a41884"/>
    <ds:schemaRef ds:uri="6a7e9632-768a-49bf-85ac-c69233ab2a52"/>
    <ds:schemaRef ds:uri="be197717-4ab4-4766-95be-e743bd2101d5"/>
    <ds:schemaRef ds:uri="bc0ad435-d67a-4fe2-9b47-ae50c59962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9BD3885-F783-442D-A8A5-C7C2030B205D}">
  <ds:schemaRefs>
    <ds:schemaRef ds:uri="Microsoft.SharePoint.Taxonomy.ContentTypeSync"/>
  </ds:schemaRefs>
</ds:datastoreItem>
</file>

<file path=customXml/itemProps3.xml><?xml version="1.0" encoding="utf-8"?>
<ds:datastoreItem xmlns:ds="http://schemas.openxmlformats.org/officeDocument/2006/customXml" ds:itemID="{8CB46F1D-93DB-44F7-B559-7C96E7141707}">
  <ds:schemaRefs>
    <ds:schemaRef ds:uri="http://schemas.microsoft.com/sharepoint/events"/>
  </ds:schemaRefs>
</ds:datastoreItem>
</file>

<file path=customXml/itemProps4.xml><?xml version="1.0" encoding="utf-8"?>
<ds:datastoreItem xmlns:ds="http://schemas.openxmlformats.org/officeDocument/2006/customXml" ds:itemID="{F2F022A5-80C4-4494-A4B7-9C91B60D6E40}">
  <ds:schemaRefs>
    <ds:schemaRef ds:uri="http://purl.org/dc/elements/1.1/"/>
    <ds:schemaRef ds:uri="http://schemas.microsoft.com/office/infopath/2007/PartnerControls"/>
    <ds:schemaRef ds:uri="http://www.w3.org/XML/1998/namespace"/>
    <ds:schemaRef ds:uri="http://schemas.microsoft.com/office/2006/documentManagement/types"/>
    <ds:schemaRef ds:uri="http://purl.org/dc/dcmitype/"/>
    <ds:schemaRef ds:uri="http://schemas.openxmlformats.org/package/2006/metadata/core-properties"/>
    <ds:schemaRef ds:uri="bc0ad435-d67a-4fe2-9b47-ae50c5996250"/>
    <ds:schemaRef ds:uri="be197717-4ab4-4766-95be-e743bd2101d5"/>
    <ds:schemaRef ds:uri="http://schemas.microsoft.com/office/2006/metadata/properties"/>
    <ds:schemaRef ds:uri="6a7e9632-768a-49bf-85ac-c69233ab2a52"/>
    <ds:schemaRef ds:uri="a334ba3b-e131-42d3-95f3-2728f5a41884"/>
    <ds:schemaRef ds:uri="http://purl.org/dc/terms/"/>
  </ds:schemaRefs>
</ds:datastoreItem>
</file>

<file path=customXml/itemProps5.xml><?xml version="1.0" encoding="utf-8"?>
<ds:datastoreItem xmlns:ds="http://schemas.openxmlformats.org/officeDocument/2006/customXml" ds:itemID="{C2447082-BB32-4150-A81D-608EBE0DA96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70</TotalTime>
  <Words>523</Words>
  <Application>Microsoft Office PowerPoint</Application>
  <PresentationFormat>Widescreen</PresentationFormat>
  <Paragraphs>50</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Guide: Commonwealth Climate Disclosure Pilot Guidance</dc:title>
  <dc:creator>Department of Finance</dc:creator>
  <cp:keywords>[SEC=OFFICIAL]</cp:keywords>
  <cp:lastModifiedBy>Truong, Minh</cp:lastModifiedBy>
  <cp:revision>29</cp:revision>
  <dcterms:created xsi:type="dcterms:W3CDTF">2024-03-12T03:08:53Z</dcterms:created>
  <dcterms:modified xsi:type="dcterms:W3CDTF">2025-05-07T04:27:24Z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M_ProtectiveMarkingValue_Header">
    <vt:lpwstr>OFFICIAL</vt:lpwstr>
  </property>
  <property fmtid="{D5CDD505-2E9C-101B-9397-08002B2CF9AE}" pid="3" name="PM_OriginationTimeStamp">
    <vt:lpwstr>2024-03-12T04:07:49Z</vt:lpwstr>
  </property>
  <property fmtid="{D5CDD505-2E9C-101B-9397-08002B2CF9AE}" pid="4" name="PM_Originating_FileId">
    <vt:lpwstr>24C896B330824021848CF3E1B998FA82</vt:lpwstr>
  </property>
  <property fmtid="{D5CDD505-2E9C-101B-9397-08002B2CF9AE}" pid="5" name="PM_ProtectiveMarkingValue_Footer">
    <vt:lpwstr>OFFICIAL</vt:lpwstr>
  </property>
  <property fmtid="{D5CDD505-2E9C-101B-9397-08002B2CF9AE}" pid="6" name="PM_Namespace">
    <vt:lpwstr>gov.au</vt:lpwstr>
  </property>
  <property fmtid="{D5CDD505-2E9C-101B-9397-08002B2CF9AE}" pid="7" name="PM_Caveats_Count">
    <vt:lpwstr>0</vt:lpwstr>
  </property>
  <property fmtid="{D5CDD505-2E9C-101B-9397-08002B2CF9AE}" pid="8" name="PM_Version">
    <vt:lpwstr>2018.4</vt:lpwstr>
  </property>
  <property fmtid="{D5CDD505-2E9C-101B-9397-08002B2CF9AE}" pid="9" name="PM_Note">
    <vt:lpwstr/>
  </property>
  <property fmtid="{D5CDD505-2E9C-101B-9397-08002B2CF9AE}" pid="10" name="PMHMAC">
    <vt:lpwstr>v=2022.1;a=SHA256;h=808BD057142655B9B383AAB319178F2783FD1160DFB1FF1F031C1BAB2F14DCBC</vt:lpwstr>
  </property>
  <property fmtid="{D5CDD505-2E9C-101B-9397-08002B2CF9AE}" pid="11" name="PM_Qualifier">
    <vt:lpwstr/>
  </property>
  <property fmtid="{D5CDD505-2E9C-101B-9397-08002B2CF9AE}" pid="12" name="PM_SecurityClassification">
    <vt:lpwstr>OFFICIAL</vt:lpwstr>
  </property>
  <property fmtid="{D5CDD505-2E9C-101B-9397-08002B2CF9AE}" pid="13" name="PM_Markers">
    <vt:lpwstr/>
  </property>
  <property fmtid="{D5CDD505-2E9C-101B-9397-08002B2CF9AE}" pid="14" name="MSIP_Label_87d6481e-ccdd-4ab6-8b26-05a0df5699e7_Name">
    <vt:lpwstr>OFFICIAL</vt:lpwstr>
  </property>
  <property fmtid="{D5CDD505-2E9C-101B-9397-08002B2CF9AE}" pid="15" name="MSIP_Label_87d6481e-ccdd-4ab6-8b26-05a0df5699e7_SiteId">
    <vt:lpwstr>08954cee-4782-4ff6-9ad5-1997dccef4b0</vt:lpwstr>
  </property>
  <property fmtid="{D5CDD505-2E9C-101B-9397-08002B2CF9AE}" pid="16" name="MSIP_Label_87d6481e-ccdd-4ab6-8b26-05a0df5699e7_Enabled">
    <vt:lpwstr>true</vt:lpwstr>
  </property>
  <property fmtid="{D5CDD505-2E9C-101B-9397-08002B2CF9AE}" pid="17" name="PM_OriginatorUserAccountName_SHA256">
    <vt:lpwstr>3F9C3930C95A80FE14E5E569A96906FECB80D374DD6F0E6814A1821B290CD60B</vt:lpwstr>
  </property>
  <property fmtid="{D5CDD505-2E9C-101B-9397-08002B2CF9AE}" pid="18" name="MSIP_Label_87d6481e-ccdd-4ab6-8b26-05a0df5699e7_SetDate">
    <vt:lpwstr>2024-03-12T04:07:49Z</vt:lpwstr>
  </property>
  <property fmtid="{D5CDD505-2E9C-101B-9397-08002B2CF9AE}" pid="19" name="MSIP_Label_87d6481e-ccdd-4ab6-8b26-05a0df5699e7_Method">
    <vt:lpwstr>Privileged</vt:lpwstr>
  </property>
  <property fmtid="{D5CDD505-2E9C-101B-9397-08002B2CF9AE}" pid="20" name="MSIP_Label_87d6481e-ccdd-4ab6-8b26-05a0df5699e7_ContentBits">
    <vt:lpwstr>0</vt:lpwstr>
  </property>
  <property fmtid="{D5CDD505-2E9C-101B-9397-08002B2CF9AE}" pid="21" name="MSIP_Label_87d6481e-ccdd-4ab6-8b26-05a0df5699e7_ActionId">
    <vt:lpwstr>11fe40fea37e4a3b87e2b35f8333cb2e</vt:lpwstr>
  </property>
  <property fmtid="{D5CDD505-2E9C-101B-9397-08002B2CF9AE}" pid="22" name="PM_InsertionValue">
    <vt:lpwstr>OFFICIAL</vt:lpwstr>
  </property>
  <property fmtid="{D5CDD505-2E9C-101B-9397-08002B2CF9AE}" pid="23" name="PM_Originator_Hash_SHA1">
    <vt:lpwstr>C4E8576B6510B1FB5DEF9BBC04AB3A64E004CBD8</vt:lpwstr>
  </property>
  <property fmtid="{D5CDD505-2E9C-101B-9397-08002B2CF9AE}" pid="24" name="PM_DisplayValueSecClassificationWithQualifier">
    <vt:lpwstr>OFFICIAL</vt:lpwstr>
  </property>
  <property fmtid="{D5CDD505-2E9C-101B-9397-08002B2CF9AE}" pid="25" name="PM_ProtectiveMarkingImage_Header">
    <vt:lpwstr>C:\Program Files\Common Files\janusNET Shared\janusSEAL\Images\DocumentSlashBlue.png</vt:lpwstr>
  </property>
  <property fmtid="{D5CDD505-2E9C-101B-9397-08002B2CF9AE}" pid="26" name="PM_ProtectiveMarkingImage_Footer">
    <vt:lpwstr>C:\Program Files\Common Files\janusNET Shared\janusSEAL\Images\DocumentSlashBlue.png</vt:lpwstr>
  </property>
  <property fmtid="{D5CDD505-2E9C-101B-9397-08002B2CF9AE}" pid="27" name="PM_Display">
    <vt:lpwstr>OFFICIAL</vt:lpwstr>
  </property>
  <property fmtid="{D5CDD505-2E9C-101B-9397-08002B2CF9AE}" pid="28" name="PM_OriginatorDomainName_SHA256">
    <vt:lpwstr>325440F6CA31C4C3BCE4433552DC42928CAAD3E2731ABE35FDE729ECEB763AF0</vt:lpwstr>
  </property>
  <property fmtid="{D5CDD505-2E9C-101B-9397-08002B2CF9AE}" pid="29" name="PMUuid">
    <vt:lpwstr>v=2022.2;d=gov.au;g=46DD6D7C-8107-577B-BC6E-F348953B2E44</vt:lpwstr>
  </property>
  <property fmtid="{D5CDD505-2E9C-101B-9397-08002B2CF9AE}" pid="30" name="PM_Hash_Version">
    <vt:lpwstr>2022.1</vt:lpwstr>
  </property>
  <property fmtid="{D5CDD505-2E9C-101B-9397-08002B2CF9AE}" pid="31" name="PM_Hash_Salt_Prev">
    <vt:lpwstr>210F12CF4B2EBA326D73723017178B02</vt:lpwstr>
  </property>
  <property fmtid="{D5CDD505-2E9C-101B-9397-08002B2CF9AE}" pid="32" name="PM_Hash_Salt">
    <vt:lpwstr>CE0F500C6ECB64377595F26377ECF904</vt:lpwstr>
  </property>
  <property fmtid="{D5CDD505-2E9C-101B-9397-08002B2CF9AE}" pid="33" name="PM_Hash_SHA1">
    <vt:lpwstr>D4795C5882FEBB736669A92F196FC5F9F524BAA7</vt:lpwstr>
  </property>
  <property fmtid="{D5CDD505-2E9C-101B-9397-08002B2CF9AE}" pid="34" name="PM_PrintOutPlacement_PPT">
    <vt:lpwstr/>
  </property>
  <property fmtid="{D5CDD505-2E9C-101B-9397-08002B2CF9AE}" pid="35" name="ContentTypeId">
    <vt:lpwstr>0x010100B7B479F47583304BA8B631462CC772D700067E51C991F65340AC36B9604578C197</vt:lpwstr>
  </property>
  <property fmtid="{D5CDD505-2E9C-101B-9397-08002B2CF9AE}" pid="36" name="TaxKeyword">
    <vt:lpwstr>29;#[SEC=OFFICIAL]|07351cc0-de73-4913-be2f-56f124cbf8bb</vt:lpwstr>
  </property>
  <property fmtid="{D5CDD505-2E9C-101B-9397-08002B2CF9AE}" pid="37" name="About Entity">
    <vt:lpwstr>1;#Department of Finance|fd660e8f-8f31-49bd-92a3-d31d4da31afe</vt:lpwstr>
  </property>
  <property fmtid="{D5CDD505-2E9C-101B-9397-08002B2CF9AE}" pid="38" name="Initiating Entity">
    <vt:lpwstr>1;#Department of Finance|fd660e8f-8f31-49bd-92a3-d31d4da31afe</vt:lpwstr>
  </property>
  <property fmtid="{D5CDD505-2E9C-101B-9397-08002B2CF9AE}" pid="39" name="Organisation Unit">
    <vt:lpwstr>38;#APS Net Zero Unit|3a7b3834-5ac8-43b7-9496-8f951dc2a7fa</vt:lpwstr>
  </property>
  <property fmtid="{D5CDD505-2E9C-101B-9397-08002B2CF9AE}" pid="40" name="_dlc_DocIdItemGuid">
    <vt:lpwstr>46b742e1-b80b-49d0-81bb-f50cbf1a49ce</vt:lpwstr>
  </property>
  <property fmtid="{D5CDD505-2E9C-101B-9397-08002B2CF9AE}" pid="41" name="MediaServiceImageTags">
    <vt:lpwstr/>
  </property>
  <property fmtid="{D5CDD505-2E9C-101B-9397-08002B2CF9AE}" pid="42" name="Function and Activity">
    <vt:lpwstr/>
  </property>
  <property fmtid="{D5CDD505-2E9C-101B-9397-08002B2CF9AE}" pid="43" name="Organisation_x0020_Unit">
    <vt:lpwstr>38;#APS Net Zero Unit|3a7b3834-5ac8-43b7-9496-8f951dc2a7fa</vt:lpwstr>
  </property>
  <property fmtid="{D5CDD505-2E9C-101B-9397-08002B2CF9AE}" pid="44" name="About_x0020_Entity">
    <vt:lpwstr>1;#Department of Finance|fd660e8f-8f31-49bd-92a3-d31d4da31afe</vt:lpwstr>
  </property>
  <property fmtid="{D5CDD505-2E9C-101B-9397-08002B2CF9AE}" pid="45" name="Function_x0020_and_x0020_Activity">
    <vt:lpwstr/>
  </property>
  <property fmtid="{D5CDD505-2E9C-101B-9397-08002B2CF9AE}" pid="46" name="Initiating_x0020_Entity">
    <vt:lpwstr>1;#Department of Finance|fd660e8f-8f31-49bd-92a3-d31d4da31afe</vt:lpwstr>
  </property>
  <property fmtid="{D5CDD505-2E9C-101B-9397-08002B2CF9AE}" pid="47" name="PM_SecurityClassification_Prev">
    <vt:lpwstr>OFFICIAL</vt:lpwstr>
  </property>
  <property fmtid="{D5CDD505-2E9C-101B-9397-08002B2CF9AE}" pid="48" name="PM_Qualifier_Prev">
    <vt:lpwstr/>
  </property>
</Properties>
</file>